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7" r:id="rId4"/>
    <p:sldId id="336" r:id="rId5"/>
    <p:sldId id="340" r:id="rId6"/>
    <p:sldId id="355" r:id="rId7"/>
    <p:sldId id="341" r:id="rId8"/>
    <p:sldId id="352" r:id="rId9"/>
    <p:sldId id="354" r:id="rId10"/>
    <p:sldId id="353" r:id="rId11"/>
    <p:sldId id="356" r:id="rId12"/>
    <p:sldId id="357" r:id="rId13"/>
    <p:sldId id="358" r:id="rId14"/>
    <p:sldId id="359" r:id="rId15"/>
    <p:sldId id="360" r:id="rId16"/>
    <p:sldId id="361" r:id="rId17"/>
    <p:sldId id="363" r:id="rId18"/>
    <p:sldId id="364" r:id="rId19"/>
    <p:sldId id="365" r:id="rId20"/>
    <p:sldId id="3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napToGrid="0">
      <p:cViewPr>
        <p:scale>
          <a:sx n="84" d="100"/>
          <a:sy n="84" d="100"/>
        </p:scale>
        <p:origin x="-240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70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4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7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1B42-84A5-4878-AA5A-682904AFDC78}" type="datetimeFigureOut">
              <a:rPr lang="en-CA" smtClean="0"/>
              <a:t>8/14/2019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3CA6AD-75A3-40C7-86BA-AAC27EE2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Regression Model Building 2: </a:t>
            </a:r>
            <a:r>
              <a:rPr lang="en-CA" sz="5000" dirty="0" smtClean="0"/>
              <a:t>Model assessment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E6E4C5-C22C-497E-9A98-BA5E80B7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/>
              <a:t>Aug 2, 2019</a:t>
            </a:r>
          </a:p>
        </p:txBody>
      </p:sp>
    </p:spTree>
    <p:extLst>
      <p:ext uri="{BB962C8B-B14F-4D97-AF65-F5344CB8AC3E}">
        <p14:creationId xmlns:p14="http://schemas.microsoft.com/office/powerpoint/2010/main" val="353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/>
              <a:t>As an example, consider the age-only model: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	Prob(syphilis dx) = patient age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CA" dirty="0"/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CA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Now what??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Often models are run without much attention to whether or not they are a good fit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Always consider visualisation – what does my model fit look like?  Is it a good fit to the underlying data?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DC2E9E8-1788-4CC3-B68E-B5E290DD32A4}"/>
              </a:ext>
            </a:extLst>
          </p:cNvPr>
          <p:cNvSpPr/>
          <p:nvPr/>
        </p:nvSpPr>
        <p:spPr>
          <a:xfrm>
            <a:off x="327991" y="2991678"/>
            <a:ext cx="8478079" cy="9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syph_dx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"binomial", data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analysis_data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844C09-4775-4C89-AC2A-074F1BAA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2E1B11-9BAB-41AE-BBE5-394F190C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Visualise the model fit</a:t>
            </a:r>
            <a:r>
              <a:rPr lang="en-CA" dirty="0"/>
              <a:t>: plot probability of </a:t>
            </a:r>
            <a:r>
              <a:rPr lang="en-CA" dirty="0" err="1"/>
              <a:t>syph_dx</a:t>
            </a:r>
            <a:r>
              <a:rPr lang="en-CA" dirty="0"/>
              <a:t> as a function of patient age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1928" b="1433"/>
          <a:stretch/>
        </p:blipFill>
        <p:spPr bwMode="auto">
          <a:xfrm>
            <a:off x="1839737" y="2791752"/>
            <a:ext cx="5464527" cy="394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0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07ABC-5733-4A66-94B5-DA5E75E6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ED74E-A54E-434E-A375-7253F609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Assess model fit</a:t>
            </a:r>
            <a:r>
              <a:rPr lang="en-CA" dirty="0"/>
              <a:t>: summarise model fit, residuals and deviance (measure of goodness of fit in generalized linear models)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DFE9CDB-8101-4865-870C-732A64F385D7}"/>
              </a:ext>
            </a:extLst>
          </p:cNvPr>
          <p:cNvSpPr/>
          <p:nvPr/>
        </p:nvSpPr>
        <p:spPr>
          <a:xfrm>
            <a:off x="327991" y="3359424"/>
            <a:ext cx="8478079" cy="17592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 </a:t>
            </a:r>
          </a:p>
          <a:p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test="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156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ADBBE-B810-4602-AA51-701897A0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1BF98-4AA1-459E-B68C-366F043F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Assess model fit</a:t>
            </a:r>
            <a:r>
              <a:rPr lang="en-CA" dirty="0"/>
              <a:t>: age is a significant predictor, with increased probability of syphilis dx with increasing 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A93A11-1428-433E-BDB9-F0D95075DFD0}"/>
              </a:ext>
            </a:extLst>
          </p:cNvPr>
          <p:cNvSpPr/>
          <p:nvPr/>
        </p:nvSpPr>
        <p:spPr>
          <a:xfrm>
            <a:off x="327991" y="3297158"/>
            <a:ext cx="8478079" cy="3272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Coefficients: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Estimate Std. Error z value		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(Intercept)      -7.090126   0.095191  -74.48 		&lt;&lt; 0.001***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0.064993   0.002465   26.37 		&lt;&lt; 0.001***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endParaRPr lang="en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    Df Deviance 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Dev	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(&gt;Chi)    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NULL                            132901     9938.7                          </a:t>
            </a:r>
          </a:p>
          <a:p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earliest_age_yrs</a:t>
            </a:r>
            <a:r>
              <a:rPr lang="en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  </a:t>
            </a:r>
            <a:r>
              <a:rPr lang="en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553.54    132900     9385.1 	&lt;&lt; 0.001***</a:t>
            </a:r>
          </a:p>
        </p:txBody>
      </p:sp>
    </p:spTree>
    <p:extLst>
      <p:ext uri="{BB962C8B-B14F-4D97-AF65-F5344CB8AC3E}">
        <p14:creationId xmlns:p14="http://schemas.microsoft.com/office/powerpoint/2010/main" val="764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ADBBE-B810-4602-AA51-701897A0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1BF98-4AA1-459E-B68C-366F043F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Assess model fit</a:t>
            </a:r>
            <a:r>
              <a:rPr lang="en-CA" dirty="0"/>
              <a:t>: but the distribution of residuals is quite skewed, suggesting a poor model fit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A93A11-1428-433E-BDB9-F0D95075DFD0}"/>
              </a:ext>
            </a:extLst>
          </p:cNvPr>
          <p:cNvSpPr/>
          <p:nvPr/>
        </p:nvSpPr>
        <p:spPr>
          <a:xfrm>
            <a:off x="327991" y="3217648"/>
            <a:ext cx="8478079" cy="24377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Deviance Residuals: 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    Min       1Q   Median       3Q      Max  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-0.6727  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-0.1081  -0.0890  -0.0781   </a:t>
            </a:r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3.4793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Residual deviance: </a:t>
            </a:r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9385.1  on 132900  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of freedom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AIC: 9389.1</a:t>
            </a:r>
          </a:p>
        </p:txBody>
      </p:sp>
    </p:spTree>
    <p:extLst>
      <p:ext uri="{BB962C8B-B14F-4D97-AF65-F5344CB8AC3E}">
        <p14:creationId xmlns:p14="http://schemas.microsoft.com/office/powerpoint/2010/main" val="28848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Assess model fit</a:t>
            </a:r>
            <a:r>
              <a:rPr lang="en-CA" dirty="0"/>
              <a:t>: plotting the distribution of residuals can help assess model fit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1419" b="2297"/>
          <a:stretch/>
        </p:blipFill>
        <p:spPr bwMode="auto">
          <a:xfrm>
            <a:off x="1761894" y="2767476"/>
            <a:ext cx="5620213" cy="39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5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8924"/>
          </a:xfrm>
        </p:spPr>
        <p:txBody>
          <a:bodyPr>
            <a:normAutofit/>
          </a:bodyPr>
          <a:lstStyle/>
          <a:p>
            <a:r>
              <a:rPr lang="en-CA" b="1" dirty="0"/>
              <a:t>Assess model fit</a:t>
            </a:r>
            <a:r>
              <a:rPr lang="en-CA" dirty="0"/>
              <a:t>: formal goodness-of-fit statistics can also help assess model </a:t>
            </a:r>
            <a:r>
              <a:rPr lang="en-CA" dirty="0" smtClean="0"/>
              <a:t>fit</a:t>
            </a:r>
          </a:p>
          <a:p>
            <a:pPr lvl="1">
              <a:spcBef>
                <a:spcPts val="1800"/>
              </a:spcBef>
            </a:pPr>
            <a:r>
              <a:rPr lang="en-CA" dirty="0" smtClean="0"/>
              <a:t>For example, </a:t>
            </a:r>
            <a:r>
              <a:rPr lang="en-CA" dirty="0" err="1" smtClean="0"/>
              <a:t>Nagelkerke’s</a:t>
            </a:r>
            <a:r>
              <a:rPr lang="en-CA" dirty="0" smtClean="0"/>
              <a:t> </a:t>
            </a:r>
            <a:r>
              <a:rPr lang="en-CA" b="1" dirty="0" smtClean="0"/>
              <a:t>pseudo </a:t>
            </a:r>
            <a:r>
              <a:rPr lang="en-CA" b="1" i="1" dirty="0" smtClean="0"/>
              <a:t>R</a:t>
            </a:r>
            <a:r>
              <a:rPr lang="en-CA" b="1" i="1" baseline="30000" dirty="0" smtClean="0"/>
              <a:t>2</a:t>
            </a:r>
            <a:endParaRPr lang="en-CA" b="1" i="1" baseline="300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sz="2400" dirty="0" smtClean="0"/>
          </a:p>
          <a:p>
            <a:r>
              <a:rPr lang="en-CA" sz="2400" dirty="0" smtClean="0"/>
              <a:t>Proportion </a:t>
            </a:r>
            <a:r>
              <a:rPr lang="en-CA" sz="2400" dirty="0"/>
              <a:t>of deviance explained by model, similar to traditional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400" dirty="0"/>
              <a:t> in simple linear </a:t>
            </a:r>
            <a:r>
              <a:rPr lang="en-CA" sz="2400" dirty="0" smtClean="0"/>
              <a:t>models</a:t>
            </a:r>
          </a:p>
          <a:p>
            <a:pPr lvl="1"/>
            <a:r>
              <a:rPr lang="en-CA" sz="2200" dirty="0" smtClean="0"/>
              <a:t>In this case, only 6% of deviance explained by age-only model</a:t>
            </a:r>
            <a:endParaRPr lang="en-CA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DFE9CDB-8101-4865-870C-732A64F385D7}"/>
              </a:ext>
            </a:extLst>
          </p:cNvPr>
          <p:cNvSpPr/>
          <p:nvPr/>
        </p:nvSpPr>
        <p:spPr>
          <a:xfrm>
            <a:off x="327991" y="3731657"/>
            <a:ext cx="8478079" cy="12530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(1-exp( ((</a:t>
            </a:r>
            <a:r>
              <a:rPr lang="en-CA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age_only_model$deviance</a:t>
            </a:r>
            <a:r>
              <a:rPr lang="en-CA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)-(</a:t>
            </a:r>
            <a:r>
              <a:rPr lang="en-CA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age_only_model$null.deviance</a:t>
            </a:r>
            <a:r>
              <a:rPr lang="en-CA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/ (age_only_model$df.null+1) )) / </a:t>
            </a:r>
          </a:p>
          <a:p>
            <a:r>
              <a:rPr lang="en-CA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(1-exp( -(</a:t>
            </a:r>
            <a:r>
              <a:rPr lang="en-CA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age_only_model$null.deviance</a:t>
            </a:r>
            <a:r>
              <a:rPr lang="en-CA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(age_only_model$df.null+1) </a:t>
            </a:r>
            <a:r>
              <a:rPr lang="en-CA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[1] 0.05768332</a:t>
            </a:r>
            <a:endParaRPr lang="en-CA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Image CraggUh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33" y="2420327"/>
            <a:ext cx="2885742" cy="10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9384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Assess model assumptions</a:t>
            </a:r>
            <a:r>
              <a:rPr lang="en-CA" dirty="0"/>
              <a:t>: check </a:t>
            </a:r>
            <a:r>
              <a:rPr lang="en-CA" dirty="0" smtClean="0"/>
              <a:t>linearity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sz="2400" dirty="0" smtClean="0"/>
              <a:t>Calculate </a:t>
            </a:r>
            <a:r>
              <a:rPr lang="en-CA" sz="2400" dirty="0"/>
              <a:t>observed proportions (as log odds) and compare with linear model </a:t>
            </a:r>
            <a:r>
              <a:rPr lang="en-CA" sz="2400" dirty="0" smtClean="0"/>
              <a:t>fit – </a:t>
            </a:r>
            <a:r>
              <a:rPr lang="en-CA" sz="2400" dirty="0" smtClean="0"/>
              <a:t>does </a:t>
            </a:r>
            <a:r>
              <a:rPr lang="en-CA" sz="2400" dirty="0" smtClean="0"/>
              <a:t>the actual relationship </a:t>
            </a:r>
            <a:r>
              <a:rPr lang="en-CA" sz="2400" dirty="0" smtClean="0"/>
              <a:t>look linear?</a:t>
            </a:r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2101" r="590" b="1730"/>
          <a:stretch/>
        </p:blipFill>
        <p:spPr bwMode="auto">
          <a:xfrm>
            <a:off x="1049242" y="2338672"/>
            <a:ext cx="6921196" cy="339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9384"/>
          </a:xfrm>
        </p:spPr>
        <p:txBody>
          <a:bodyPr>
            <a:normAutofit/>
          </a:bodyPr>
          <a:lstStyle/>
          <a:p>
            <a:r>
              <a:rPr lang="en-CA" b="1" dirty="0"/>
              <a:t>Assess model assumptions</a:t>
            </a:r>
            <a:r>
              <a:rPr lang="en-CA" dirty="0"/>
              <a:t>: </a:t>
            </a:r>
            <a:r>
              <a:rPr lang="en-CA" dirty="0" smtClean="0"/>
              <a:t>check outliers</a:t>
            </a:r>
            <a:endParaRPr lang="en-CA" dirty="0"/>
          </a:p>
          <a:p>
            <a:pPr lvl="1"/>
            <a:r>
              <a:rPr lang="en-CA" dirty="0" smtClean="0"/>
              <a:t>In </a:t>
            </a:r>
            <a:r>
              <a:rPr lang="en-CA" dirty="0"/>
              <a:t>looking for unusual observations, it is helpful to calculate </a:t>
            </a:r>
            <a:r>
              <a:rPr lang="en-CA" dirty="0" smtClean="0"/>
              <a:t>'influence </a:t>
            </a:r>
            <a:r>
              <a:rPr lang="en-CA" dirty="0"/>
              <a:t>measures</a:t>
            </a:r>
            <a:r>
              <a:rPr lang="en-CA" dirty="0" smtClean="0"/>
              <a:t>', </a:t>
            </a:r>
            <a:r>
              <a:rPr lang="en-CA" dirty="0"/>
              <a:t>which indicate impact of </a:t>
            </a:r>
            <a:r>
              <a:rPr lang="en-CA" dirty="0" smtClean="0"/>
              <a:t>each data point </a:t>
            </a:r>
            <a:r>
              <a:rPr lang="en-CA" dirty="0"/>
              <a:t>on the overall model 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id="{DDFE9CDB-8101-4865-870C-732A64F385D7}"/>
              </a:ext>
            </a:extLst>
          </p:cNvPr>
          <p:cNvSpPr/>
          <p:nvPr/>
        </p:nvSpPr>
        <p:spPr>
          <a:xfrm>
            <a:off x="332961" y="3529359"/>
            <a:ext cx="8478079" cy="15929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inf.measures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influence.measures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age_only_model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inf.measures$infmat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rowid_to_column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CA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C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= dfb.1_))</a:t>
            </a:r>
          </a:p>
        </p:txBody>
      </p:sp>
    </p:spTree>
    <p:extLst>
      <p:ext uri="{BB962C8B-B14F-4D97-AF65-F5344CB8AC3E}">
        <p14:creationId xmlns:p14="http://schemas.microsoft.com/office/powerpoint/2010/main" val="12769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B092F-54DD-4027-843E-BDDE20BB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9384"/>
          </a:xfrm>
        </p:spPr>
        <p:txBody>
          <a:bodyPr>
            <a:normAutofit/>
          </a:bodyPr>
          <a:lstStyle/>
          <a:p>
            <a:r>
              <a:rPr lang="en-CA" b="1" dirty="0"/>
              <a:t>Assess model assumptions</a:t>
            </a:r>
            <a:r>
              <a:rPr lang="en-CA" dirty="0"/>
              <a:t>: </a:t>
            </a:r>
            <a:r>
              <a:rPr lang="en-CA" dirty="0" smtClean="0"/>
              <a:t>check outliers</a:t>
            </a:r>
            <a:endParaRPr lang="en-CA" dirty="0"/>
          </a:p>
          <a:p>
            <a:pPr lvl="1"/>
            <a:r>
              <a:rPr lang="en-CA" dirty="0" smtClean="0"/>
              <a:t>In </a:t>
            </a:r>
            <a:r>
              <a:rPr lang="en-CA" dirty="0"/>
              <a:t>looking for unusual observations, it is helpful to calculate </a:t>
            </a:r>
            <a:r>
              <a:rPr lang="en-CA" dirty="0" smtClean="0"/>
              <a:t>'influence </a:t>
            </a:r>
            <a:r>
              <a:rPr lang="en-CA" dirty="0"/>
              <a:t>measures</a:t>
            </a:r>
            <a:r>
              <a:rPr lang="en-CA" dirty="0" smtClean="0"/>
              <a:t>', </a:t>
            </a:r>
            <a:r>
              <a:rPr lang="en-CA" dirty="0"/>
              <a:t>which indicate impact of </a:t>
            </a:r>
            <a:r>
              <a:rPr lang="en-CA" dirty="0" smtClean="0"/>
              <a:t>each data point </a:t>
            </a:r>
            <a:r>
              <a:rPr lang="en-CA" dirty="0"/>
              <a:t>on the overall model 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5D2D-3F41-4908-B978-2074F86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a candidate model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69" y="3374711"/>
            <a:ext cx="6408892" cy="33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7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45465-7F16-4F49-A04E-7F2887BE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6FD6DC-5B10-430D-B7BC-FF4E76B8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continue to discuss </a:t>
            </a:r>
          </a:p>
          <a:p>
            <a:pPr lvl="1"/>
            <a:r>
              <a:rPr lang="en-CA" dirty="0"/>
              <a:t>Key components in the model building process</a:t>
            </a:r>
          </a:p>
          <a:p>
            <a:pPr lvl="1"/>
            <a:r>
              <a:rPr lang="en-CA" dirty="0"/>
              <a:t>Models as a tool for exploring and describing data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7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0D2D1-32D3-4678-BA33-E992FE6A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33A65D-56C4-4EAF-B808-F89D3DD3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Comparing the fit of differing models…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3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Building a regression model requires careful thought throughout, not simply a ‘cookbook’ activity of following predefined steps</a:t>
            </a:r>
          </a:p>
          <a:p>
            <a:pPr>
              <a:spcBef>
                <a:spcPts val="1800"/>
              </a:spcBef>
            </a:pPr>
            <a:r>
              <a:rPr lang="en-CA" dirty="0"/>
              <a:t>In general, you must consider and decide</a:t>
            </a:r>
          </a:p>
          <a:p>
            <a:pPr lvl="1"/>
            <a:r>
              <a:rPr lang="en-CA" dirty="0"/>
              <a:t>What is the </a:t>
            </a:r>
            <a:r>
              <a:rPr lang="en-CA" b="1" dirty="0"/>
              <a:t>purpose of my model </a:t>
            </a:r>
            <a:r>
              <a:rPr lang="en-CA" dirty="0"/>
              <a:t>(describe, explain, predict)?</a:t>
            </a:r>
          </a:p>
          <a:p>
            <a:pPr lvl="1"/>
            <a:r>
              <a:rPr lang="en-CA" dirty="0"/>
              <a:t>What </a:t>
            </a:r>
            <a:r>
              <a:rPr lang="en-CA" b="1" dirty="0"/>
              <a:t>type of model </a:t>
            </a:r>
            <a:r>
              <a:rPr lang="en-CA" dirty="0"/>
              <a:t>is appropriate for my purpose and data (ordinary linear, generalized linear, etc.)?</a:t>
            </a:r>
          </a:p>
          <a:p>
            <a:pPr lvl="1"/>
            <a:r>
              <a:rPr lang="en-CA" dirty="0"/>
              <a:t>What is the </a:t>
            </a:r>
            <a:r>
              <a:rPr lang="en-CA" b="1" dirty="0"/>
              <a:t>best fit model </a:t>
            </a:r>
            <a:r>
              <a:rPr lang="en-CA" dirty="0"/>
              <a:t>for my data?</a:t>
            </a:r>
          </a:p>
        </p:txBody>
      </p:sp>
    </p:spTree>
    <p:extLst>
      <p:ext uri="{BB962C8B-B14F-4D97-AF65-F5344CB8AC3E}">
        <p14:creationId xmlns:p14="http://schemas.microsoft.com/office/powerpoint/2010/main" val="4471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Here we focus on </a:t>
            </a:r>
            <a:r>
              <a:rPr lang="en-CA" sz="2700" i="1" dirty="0"/>
              <a:t>descriptive modeling</a:t>
            </a:r>
            <a:r>
              <a:rPr lang="en-CA" sz="2700" dirty="0"/>
              <a:t>, which aims to </a:t>
            </a:r>
          </a:p>
          <a:p>
            <a:pPr lvl="1"/>
            <a:r>
              <a:rPr lang="en-CA" dirty="0"/>
              <a:t>summarise or represent data in a compact manner</a:t>
            </a:r>
          </a:p>
          <a:p>
            <a:pPr lvl="1"/>
            <a:r>
              <a:rPr lang="en-CA" dirty="0"/>
              <a:t>capture associations between dependent and independent variables</a:t>
            </a:r>
          </a:p>
          <a:p>
            <a:pPr lvl="1"/>
            <a:r>
              <a:rPr lang="en-CA" dirty="0"/>
              <a:t>generate hypotheses (but not test hypotheses)</a:t>
            </a:r>
          </a:p>
          <a:p>
            <a:pPr lvl="1"/>
            <a:endParaRPr lang="en-CA" dirty="0"/>
          </a:p>
          <a:p>
            <a:r>
              <a:rPr lang="en-CA" dirty="0"/>
              <a:t>Different from </a:t>
            </a:r>
          </a:p>
          <a:p>
            <a:pPr lvl="1"/>
            <a:r>
              <a:rPr lang="en-CA" i="1" dirty="0"/>
              <a:t>explanatory modeling</a:t>
            </a:r>
            <a:r>
              <a:rPr lang="en-CA" dirty="0"/>
              <a:t>: hypothesis testing - based on underlying causal theory</a:t>
            </a:r>
          </a:p>
          <a:p>
            <a:pPr lvl="1"/>
            <a:r>
              <a:rPr lang="en-CA" i="1" dirty="0"/>
              <a:t>predictive modeling</a:t>
            </a:r>
            <a:r>
              <a:rPr lang="en-CA" dirty="0"/>
              <a:t>: model as a tool for predicting new observations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9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390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600" dirty="0"/>
              <a:t>As an example, we consider individual-level clinic data from STI sentinel surveillance (provided by Clinical Prevention Services, BCCDC)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Chlamydia and gonorrhea diagnoses (2006-17) were linked to infectious syphilis diagnoses (up to 12-months after)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Patient-level information is based on case report forms and linkage to HIV surveillance data</a:t>
            </a:r>
          </a:p>
          <a:p>
            <a:pPr>
              <a:spcAft>
                <a:spcPts val="600"/>
              </a:spcAft>
            </a:pPr>
            <a:r>
              <a:rPr lang="en-CA" sz="2600" dirty="0"/>
              <a:t>Our interest is to describe the associations between syphilis diagnosis and the patient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523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FD9772-CAC6-4DCB-86AA-A4D9E527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F62EB0-BCF6-4B67-BC1F-BC22166B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341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Variables available for modeling building:</a:t>
            </a:r>
          </a:p>
          <a:p>
            <a:pPr lvl="1"/>
            <a:r>
              <a:rPr lang="en-CA" b="1" dirty="0" err="1"/>
              <a:t>syph_dx</a:t>
            </a:r>
            <a:r>
              <a:rPr lang="en-CA" b="1" dirty="0"/>
              <a:t> </a:t>
            </a:r>
            <a:r>
              <a:rPr lang="en-CA" dirty="0"/>
              <a:t>- Patient had a syphilis diagnosis during the study period (yes/no)</a:t>
            </a:r>
          </a:p>
          <a:p>
            <a:pPr lvl="1"/>
            <a:r>
              <a:rPr lang="en-CA" b="1" dirty="0" err="1"/>
              <a:t>earliest_age_grp</a:t>
            </a:r>
            <a:r>
              <a:rPr lang="en-CA" b="1" dirty="0"/>
              <a:t> </a:t>
            </a:r>
            <a:r>
              <a:rPr lang="en-CA" dirty="0"/>
              <a:t>- patient age groups (15-19, 20-24, 25-29, 30-39, 40-59, 60+ years)</a:t>
            </a:r>
          </a:p>
          <a:p>
            <a:pPr lvl="1"/>
            <a:r>
              <a:rPr lang="en-CA" b="1" dirty="0" err="1"/>
              <a:t>hiv_atoc</a:t>
            </a:r>
            <a:r>
              <a:rPr lang="en-CA" b="1" dirty="0"/>
              <a:t> </a:t>
            </a:r>
            <a:r>
              <a:rPr lang="en-CA" dirty="0"/>
              <a:t>- Patient had HIV at the time of syphilis diagnosis (yes/no)</a:t>
            </a:r>
          </a:p>
          <a:p>
            <a:pPr lvl="1"/>
            <a:r>
              <a:rPr lang="en-CA" b="1" dirty="0" err="1"/>
              <a:t>everlgv</a:t>
            </a:r>
            <a:r>
              <a:rPr lang="en-CA" dirty="0"/>
              <a:t> – </a:t>
            </a:r>
            <a:r>
              <a:rPr lang="en-CA" dirty="0" smtClean="0"/>
              <a:t>diagnosis with </a:t>
            </a:r>
            <a:r>
              <a:rPr lang="en-CA" dirty="0" err="1" smtClean="0"/>
              <a:t>lgv</a:t>
            </a:r>
            <a:r>
              <a:rPr lang="en-CA" dirty="0" smtClean="0"/>
              <a:t> anytime (lifetime or within study period)</a:t>
            </a:r>
            <a:endParaRPr lang="en-CA" dirty="0"/>
          </a:p>
          <a:p>
            <a:pPr lvl="1"/>
            <a:r>
              <a:rPr lang="en-CA" b="1" dirty="0" err="1"/>
              <a:t>gender_bin</a:t>
            </a:r>
            <a:r>
              <a:rPr lang="en-CA" b="1" dirty="0"/>
              <a:t> </a:t>
            </a:r>
            <a:r>
              <a:rPr lang="en-CA" dirty="0"/>
              <a:t>– Patient sex categories (M, F, NA)</a:t>
            </a:r>
          </a:p>
          <a:p>
            <a:pPr lvl="1"/>
            <a:r>
              <a:rPr lang="en-CA" b="1" dirty="0" err="1"/>
              <a:t>surveillance_region_ha</a:t>
            </a:r>
            <a:r>
              <a:rPr lang="en-CA" b="1" dirty="0"/>
              <a:t> </a:t>
            </a:r>
            <a:r>
              <a:rPr lang="en-CA" dirty="0"/>
              <a:t>- Patient's Health Authority of residence</a:t>
            </a:r>
          </a:p>
          <a:p>
            <a:pPr lvl="1"/>
            <a:r>
              <a:rPr lang="en-CA" b="1" dirty="0" err="1"/>
              <a:t>ctgc_cat</a:t>
            </a:r>
            <a:r>
              <a:rPr lang="en-CA" b="1" dirty="0"/>
              <a:t> </a:t>
            </a:r>
            <a:r>
              <a:rPr lang="en-CA" dirty="0"/>
              <a:t>- Number of chlamydia or gonorrhea diagnoses patient had during study period (1-2, 3-4, 5+)</a:t>
            </a:r>
          </a:p>
          <a:p>
            <a:pPr lvl="1"/>
            <a:r>
              <a:rPr lang="en-CA" b="1" dirty="0"/>
              <a:t>post2011</a:t>
            </a:r>
            <a:r>
              <a:rPr lang="en-CA" dirty="0"/>
              <a:t> - Chlamydia/gonorrhea diagnosis was after 2011 (yes/no)</a:t>
            </a:r>
          </a:p>
        </p:txBody>
      </p:sp>
    </p:spTree>
    <p:extLst>
      <p:ext uri="{BB962C8B-B14F-4D97-AF65-F5344CB8AC3E}">
        <p14:creationId xmlns:p14="http://schemas.microsoft.com/office/powerpoint/2010/main" val="17001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type of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The outcome of interest (syphilis dx: yes or no) is binary – </a:t>
            </a:r>
            <a:r>
              <a:rPr lang="en-CA" sz="2800" i="1" dirty="0"/>
              <a:t>what type of model would be an appropriate choice? </a:t>
            </a:r>
          </a:p>
          <a:p>
            <a:pPr marL="685800" lvl="2">
              <a:spcBef>
                <a:spcPts val="1000"/>
              </a:spcBef>
            </a:pPr>
            <a:r>
              <a:rPr lang="en-CA" sz="2400" dirty="0"/>
              <a:t>We use binomial (logistic) regression as an illustrative example</a:t>
            </a:r>
          </a:p>
          <a:p>
            <a:pPr lvl="1"/>
            <a:r>
              <a:rPr lang="en-CA" dirty="0"/>
              <a:t>In the accompanying R script, we analyse the probability of syphilis diagnosis in association with patient-level covariates (demographics, previous STI diagnoses)</a:t>
            </a:r>
          </a:p>
        </p:txBody>
      </p:sp>
    </p:spTree>
    <p:extLst>
      <p:ext uri="{BB962C8B-B14F-4D97-AF65-F5344CB8AC3E}">
        <p14:creationId xmlns:p14="http://schemas.microsoft.com/office/powerpoint/2010/main" val="28816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Although there are many approaches to model building, one always needs to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visualise the data</a:t>
            </a:r>
            <a:r>
              <a:rPr lang="en-CA" dirty="0"/>
              <a:t>: summary statistics, plots, etc. 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choose a candidate model </a:t>
            </a:r>
            <a:r>
              <a:rPr lang="en-CA" dirty="0"/>
              <a:t>(simple model, full model, etc.) as a starting point, assess fit, add or remove covariates</a:t>
            </a:r>
          </a:p>
          <a:p>
            <a:pPr lvl="1">
              <a:spcBef>
                <a:spcPts val="1800"/>
              </a:spcBef>
            </a:pPr>
            <a:r>
              <a:rPr lang="en-CA" b="1" dirty="0"/>
              <a:t>compare the fit of candidate models </a:t>
            </a:r>
            <a:r>
              <a:rPr lang="en-CA" dirty="0"/>
              <a:t>against one another and against the observed data</a:t>
            </a:r>
          </a:p>
          <a:p>
            <a:pPr lvl="2"/>
            <a:r>
              <a:rPr lang="en-CA" sz="2200" dirty="0"/>
              <a:t>generate predicted (‘fitted’) values and/or residuals (‘errors’) values from model and assess fit</a:t>
            </a:r>
          </a:p>
          <a:p>
            <a:pPr lvl="2"/>
            <a:r>
              <a:rPr lang="en-CA" sz="2200" dirty="0"/>
              <a:t>Examine goodness-of-fit statistics (AIC, BIC, dispersion)</a:t>
            </a:r>
          </a:p>
        </p:txBody>
      </p:sp>
    </p:spTree>
    <p:extLst>
      <p:ext uri="{BB962C8B-B14F-4D97-AF65-F5344CB8AC3E}">
        <p14:creationId xmlns:p14="http://schemas.microsoft.com/office/powerpoint/2010/main" val="11407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7F420-12C4-48FF-9E30-6B5BC3F2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7A29AA-59DC-4ACD-962A-378A5F13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looked at that last session…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66" y="4063129"/>
            <a:ext cx="1983578" cy="198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3" y="2964664"/>
            <a:ext cx="2556237" cy="170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18" y="3514835"/>
            <a:ext cx="4423634" cy="221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948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Regression Model Building 2: Model assessment</vt:lpstr>
      <vt:lpstr>Session overview</vt:lpstr>
      <vt:lpstr>From last session…</vt:lpstr>
      <vt:lpstr>Descriptive modeling</vt:lpstr>
      <vt:lpstr>Our data</vt:lpstr>
      <vt:lpstr>Our data</vt:lpstr>
      <vt:lpstr>What type of model?</vt:lpstr>
      <vt:lpstr>Building a model</vt:lpstr>
      <vt:lpstr>Visualise the data</vt:lpstr>
      <vt:lpstr>Choose a candidate model</vt:lpstr>
      <vt:lpstr>Choose a candidate model</vt:lpstr>
      <vt:lpstr>Choose a candidate model </vt:lpstr>
      <vt:lpstr>Choose a candidate model</vt:lpstr>
      <vt:lpstr>Choose a candidate model</vt:lpstr>
      <vt:lpstr>Choose a candidate model</vt:lpstr>
      <vt:lpstr>Choose a candidate model</vt:lpstr>
      <vt:lpstr>Choose a candidate model</vt:lpstr>
      <vt:lpstr>Choose a candidate model</vt:lpstr>
      <vt:lpstr>Choose a candidate model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Linear Models: Overview and Applications</dc:title>
  <dc:creator>Michael</dc:creator>
  <cp:lastModifiedBy>Otterstatter, Michael</cp:lastModifiedBy>
  <cp:revision>106</cp:revision>
  <dcterms:created xsi:type="dcterms:W3CDTF">2019-03-21T22:03:39Z</dcterms:created>
  <dcterms:modified xsi:type="dcterms:W3CDTF">2019-08-14T20:54:54Z</dcterms:modified>
</cp:coreProperties>
</file>