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9" r:id="rId4"/>
    <p:sldId id="274" r:id="rId5"/>
    <p:sldId id="257" r:id="rId6"/>
    <p:sldId id="267" r:id="rId7"/>
    <p:sldId id="261" r:id="rId8"/>
    <p:sldId id="268" r:id="rId9"/>
    <p:sldId id="266" r:id="rId10"/>
    <p:sldId id="277" r:id="rId11"/>
    <p:sldId id="264" r:id="rId12"/>
    <p:sldId id="278" r:id="rId13"/>
    <p:sldId id="265" r:id="rId14"/>
    <p:sldId id="280" r:id="rId15"/>
    <p:sldId id="281" r:id="rId16"/>
    <p:sldId id="271" r:id="rId17"/>
    <p:sldId id="258" r:id="rId18"/>
    <p:sldId id="259" r:id="rId19"/>
    <p:sldId id="260" r:id="rId20"/>
    <p:sldId id="276" r:id="rId21"/>
    <p:sldId id="273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A5A"/>
    <a:srgbClr val="532377"/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6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3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4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1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2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7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6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64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0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9D82-FDBF-4BCB-B0E6-C5D74D334755}" type="datetimeFigureOut">
              <a:rPr lang="en-CA" smtClean="0"/>
              <a:t>10/25/2019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F798-7AD7-42BE-9E28-55B1DADA7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9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kcobb/index.html" TargetMode="External"/><Relationship Id="rId2" Type="http://schemas.openxmlformats.org/officeDocument/2006/relationships/hyperlink" Target="https://www.mailman.columbia.edu/research/population-health-methods/time-event-data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42BAD-00AE-4540-AA8F-D3D93CB89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Regression </a:t>
            </a:r>
            <a:r>
              <a:rPr lang="en-CA" dirty="0"/>
              <a:t>modeling in survival </a:t>
            </a:r>
            <a:r>
              <a:rPr lang="en-CA" dirty="0" smtClean="0"/>
              <a:t>analysis – Part 1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DACD8E-7696-4D94-AF73-A9A0B4247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CA" dirty="0"/>
              <a:t>Michael Otterstatter</a:t>
            </a:r>
          </a:p>
          <a:p>
            <a:r>
              <a:rPr lang="en-CA" dirty="0"/>
              <a:t>BCCDC Biostats Session</a:t>
            </a:r>
          </a:p>
          <a:p>
            <a:r>
              <a:rPr lang="en-CA" dirty="0"/>
              <a:t>October 25, 2019</a:t>
            </a:r>
          </a:p>
        </p:txBody>
      </p:sp>
    </p:spTree>
    <p:extLst>
      <p:ext uri="{BB962C8B-B14F-4D97-AF65-F5344CB8AC3E}">
        <p14:creationId xmlns:p14="http://schemas.microsoft.com/office/powerpoint/2010/main" val="23525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analysis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sz="2400" i="1" dirty="0" smtClean="0"/>
              <a:t>Event of interest</a:t>
            </a:r>
            <a:r>
              <a:rPr lang="en-CA" sz="2400" dirty="0" smtClean="0"/>
              <a:t>: death due to drug overdose</a:t>
            </a:r>
          </a:p>
          <a:p>
            <a:pPr>
              <a:spcBef>
                <a:spcPts val="0"/>
              </a:spcBef>
            </a:pPr>
            <a:r>
              <a:rPr lang="en-CA" sz="2400" i="1" dirty="0" smtClean="0"/>
              <a:t>Time zero</a:t>
            </a:r>
            <a:r>
              <a:rPr lang="en-CA" sz="2400" dirty="0" smtClean="0"/>
              <a:t>: Jan 1, 2015</a:t>
            </a:r>
          </a:p>
          <a:p>
            <a:pPr>
              <a:spcBef>
                <a:spcPts val="0"/>
              </a:spcBef>
            </a:pPr>
            <a:r>
              <a:rPr lang="en-CA" sz="2400" i="1" dirty="0" smtClean="0"/>
              <a:t>Time scale</a:t>
            </a:r>
            <a:r>
              <a:rPr lang="en-CA" sz="2400" dirty="0" smtClean="0"/>
              <a:t>: calendar time in days</a:t>
            </a:r>
          </a:p>
          <a:p>
            <a:pPr>
              <a:spcBef>
                <a:spcPts val="0"/>
              </a:spcBef>
            </a:pPr>
            <a:r>
              <a:rPr lang="en-CA" sz="2400" i="1" dirty="0" smtClean="0"/>
              <a:t>Exit</a:t>
            </a:r>
            <a:r>
              <a:rPr lang="en-CA" sz="2400" dirty="0" smtClean="0"/>
              <a:t>: end of study (Nov 30, 2016) or overdose death </a:t>
            </a:r>
            <a:endParaRPr lang="en-CA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25" y="3240088"/>
            <a:ext cx="8142288" cy="3260725"/>
            <a:chOff x="542925" y="2620963"/>
            <a:chExt cx="8142288" cy="326072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2620963"/>
              <a:ext cx="8142288" cy="326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498871" y="3123182"/>
              <a:ext cx="1809085" cy="523220"/>
              <a:chOff x="1828800" y="5695950"/>
              <a:chExt cx="1809085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28800" y="5695950"/>
                <a:ext cx="1809085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b="1" dirty="0" smtClean="0">
                    <a:solidFill>
                      <a:srgbClr val="3F1A5A"/>
                    </a:solidFill>
                  </a:rPr>
                  <a:t>X</a:t>
                </a:r>
                <a:r>
                  <a:rPr lang="en-CA" sz="1400" dirty="0" smtClean="0">
                    <a:solidFill>
                      <a:srgbClr val="3F1A5A"/>
                    </a:solidFill>
                  </a:rPr>
                  <a:t>  	Overdose death</a:t>
                </a:r>
              </a:p>
              <a:p>
                <a:r>
                  <a:rPr lang="en-CA" sz="1400" dirty="0">
                    <a:solidFill>
                      <a:schemeClr val="accent6">
                        <a:lumMod val="50000"/>
                      </a:schemeClr>
                    </a:solidFill>
                  </a:rPr>
                  <a:t>	</a:t>
                </a:r>
                <a:r>
                  <a:rPr lang="en-CA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Censored</a:t>
                </a:r>
                <a:endParaRPr lang="en-CA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2463" y="5991224"/>
                <a:ext cx="134937" cy="1428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pic>
        <p:nvPicPr>
          <p:cNvPr id="11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468FF-5000-41CE-8330-37C6C974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033E3-507D-447A-999D-80922FDB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CA" dirty="0"/>
              <a:t>Descriptive analysis: univariate modeling</a:t>
            </a:r>
          </a:p>
          <a:p>
            <a:pPr lvl="1"/>
            <a:r>
              <a:rPr lang="en-CA" dirty="0"/>
              <a:t>non-parametric Kaplan-Meier curves describe survival distribution; provide proper median &amp; quartile statistics</a:t>
            </a:r>
          </a:p>
          <a:p>
            <a:pPr lvl="1"/>
            <a:r>
              <a:rPr lang="en-CA" dirty="0"/>
              <a:t>provide simple univariate comparisons between groups</a:t>
            </a:r>
          </a:p>
          <a:p>
            <a:pPr lvl="1"/>
            <a:r>
              <a:rPr lang="en-CA" dirty="0"/>
              <a:t>statistical tests (e.g., log rank, Wilcoxon) can be used to compare curves but must be interpreted cautiously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D9F4152-A632-4802-A5DC-ABAE458C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07" y="4279791"/>
            <a:ext cx="2897800" cy="243025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96E0BBE-A29F-402C-A7A0-DBB656407624}"/>
              </a:ext>
            </a:extLst>
          </p:cNvPr>
          <p:cNvCxnSpPr/>
          <p:nvPr/>
        </p:nvCxnSpPr>
        <p:spPr>
          <a:xfrm>
            <a:off x="3675073" y="4816617"/>
            <a:ext cx="0" cy="50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B4FCA53-7249-4D77-8A7D-3D955D40E045}"/>
              </a:ext>
            </a:extLst>
          </p:cNvPr>
          <p:cNvCxnSpPr>
            <a:cxnSpLocks/>
          </p:cNvCxnSpPr>
          <p:nvPr/>
        </p:nvCxnSpPr>
        <p:spPr>
          <a:xfrm flipV="1">
            <a:off x="4899127" y="5914876"/>
            <a:ext cx="0" cy="1714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8F80E9-C45D-4384-8CBD-F6DC48D586CA}"/>
              </a:ext>
            </a:extLst>
          </p:cNvPr>
          <p:cNvSpPr txBox="1"/>
          <p:nvPr/>
        </p:nvSpPr>
        <p:spPr>
          <a:xfrm>
            <a:off x="4099389" y="4745451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Are these</a:t>
            </a:r>
          </a:p>
          <a:p>
            <a:r>
              <a:rPr lang="en-CA" dirty="0">
                <a:solidFill>
                  <a:srgbClr val="FF0000"/>
                </a:solidFill>
              </a:rPr>
              <a:t>different?</a:t>
            </a:r>
          </a:p>
        </p:txBody>
      </p:sp>
      <p:pic>
        <p:nvPicPr>
          <p:cNvPr id="8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5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KM curves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1" y="1800226"/>
            <a:ext cx="6433301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4" y="2102437"/>
            <a:ext cx="2824162" cy="121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32" y="4316999"/>
            <a:ext cx="2524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analysis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A9C1C-90CE-4EBC-A9E3-F59F5226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AC65D-4F98-43C8-8235-C3C155E0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/>
              <a:t>Inferential analysis: multivariate modeling</a:t>
            </a:r>
          </a:p>
          <a:p>
            <a:pPr lvl="1"/>
            <a:r>
              <a:rPr lang="en-CA" dirty="0"/>
              <a:t>Cox regression (semi-parametric)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r>
              <a:rPr lang="en-CA" i="1" dirty="0" smtClean="0"/>
              <a:t>Wait, we need some more concepts first…</a:t>
            </a:r>
            <a:endParaRPr lang="en-CA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81125" y="3000375"/>
                <a:ext cx="4731232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/>
                            </a:rPr>
                            <m:t>….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3000375"/>
                <a:ext cx="4731232" cy="6079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analysis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hazard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00" y="1706400"/>
            <a:ext cx="5929314" cy="42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3992" y="2689732"/>
            <a:ext cx="218138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30% died at time 1, </a:t>
            </a:r>
          </a:p>
          <a:p>
            <a:r>
              <a:rPr lang="en-CA" dirty="0" smtClean="0"/>
              <a:t>25% died at time 2…</a:t>
            </a:r>
          </a:p>
          <a:p>
            <a:r>
              <a:rPr lang="en-CA" dirty="0" smtClean="0"/>
              <a:t>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75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4BBF9F-A148-40A6-8EB0-861E752E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</a:t>
            </a:r>
            <a:r>
              <a:rPr lang="en-CA" dirty="0"/>
              <a:t>and hazard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23" y="1705271"/>
            <a:ext cx="5929314" cy="42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51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4BBF9F-A148-40A6-8EB0-861E752E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</a:t>
            </a:r>
            <a:r>
              <a:rPr lang="en-CA" dirty="0"/>
              <a:t>and hazard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2923" y="1705271"/>
            <a:ext cx="5929314" cy="4298400"/>
            <a:chOff x="1106488" y="2203450"/>
            <a:chExt cx="5929314" cy="4298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488" y="2203450"/>
              <a:ext cx="5929314" cy="429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EF984A2-562B-4742-96FF-E6BECEFDCD3F}"/>
                </a:ext>
              </a:extLst>
            </p:cNvPr>
            <p:cNvCxnSpPr/>
            <p:nvPr/>
          </p:nvCxnSpPr>
          <p:spPr>
            <a:xfrm>
              <a:off x="3751866" y="3730661"/>
              <a:ext cx="0" cy="201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1DF230F-70E3-4F51-B349-1BF2A00E9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024" y="5015926"/>
              <a:ext cx="1008000" cy="72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E57624D-79ED-4645-A6C0-5D0A209E6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032" y="4505514"/>
              <a:ext cx="1619691" cy="122381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DC0D683-677A-4EB4-B215-5FAD84436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6881" y="4001704"/>
              <a:ext cx="1574985" cy="122381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CC5E4D0-3EDB-4B76-B258-6E0C99C40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677" y="3575775"/>
              <a:ext cx="1404000" cy="11134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90C0503-4D18-4C06-9D56-7A12BEC71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1588" y="3282225"/>
              <a:ext cx="1083153" cy="79149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EEB181D8-62EF-4943-9E64-BB33AD291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78" y="2999878"/>
              <a:ext cx="747403" cy="55540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CBD5DC1-A220-453E-9195-EA3D62F23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032" y="5538438"/>
              <a:ext cx="258199" cy="194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40800CE-04DE-49A1-9256-6B49F70C3135}"/>
                </a:ext>
              </a:extLst>
            </p:cNvPr>
            <p:cNvSpPr txBox="1"/>
            <p:nvPr/>
          </p:nvSpPr>
          <p:spPr>
            <a:xfrm>
              <a:off x="3817047" y="3377967"/>
              <a:ext cx="2695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survival distribution, </a:t>
              </a:r>
              <a:r>
                <a:rPr lang="en-CA" sz="2000" i="1" dirty="0"/>
                <a:t>f(t)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2D281B5-FE0D-4B72-AE30-E8142B60D332}"/>
                </a:ext>
              </a:extLst>
            </p:cNvPr>
            <p:cNvSpPr txBox="1"/>
            <p:nvPr/>
          </p:nvSpPr>
          <p:spPr>
            <a:xfrm>
              <a:off x="2309297" y="4448074"/>
              <a:ext cx="137864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dirty="0"/>
                <a:t>Fraction dying </a:t>
              </a:r>
            </a:p>
            <a:p>
              <a:pPr algn="ctr"/>
              <a:r>
                <a:rPr lang="en-CA" dirty="0"/>
                <a:t>by time </a:t>
              </a:r>
              <a:r>
                <a:rPr lang="en-CA" i="1" dirty="0"/>
                <a:t>t</a:t>
              </a:r>
              <a:r>
                <a:rPr lang="en-CA" dirty="0"/>
                <a:t>, </a:t>
              </a:r>
              <a:r>
                <a:rPr lang="en-CA" i="1" dirty="0"/>
                <a:t>F(t)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2B47F62F-7F95-4670-94B8-F2EB276606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7580" y="3695612"/>
              <a:ext cx="328839" cy="7562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B98D758-2F2F-483A-8A1D-E0BACA4F9FE3}"/>
                </a:ext>
              </a:extLst>
            </p:cNvPr>
            <p:cNvSpPr txBox="1"/>
            <p:nvPr/>
          </p:nvSpPr>
          <p:spPr>
            <a:xfrm>
              <a:off x="3876416" y="5175326"/>
              <a:ext cx="15572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CA" sz="1700" dirty="0"/>
                <a:t>Fraction surviving</a:t>
              </a:r>
            </a:p>
            <a:p>
              <a:pPr algn="ctr"/>
              <a:r>
                <a:rPr lang="en-CA" sz="1700" dirty="0"/>
                <a:t>by time </a:t>
              </a:r>
              <a:r>
                <a:rPr lang="en-CA" sz="1700" i="1" dirty="0"/>
                <a:t>t</a:t>
              </a:r>
              <a:r>
                <a:rPr lang="en-CA" sz="1700" dirty="0"/>
                <a:t>, </a:t>
              </a:r>
              <a:r>
                <a:rPr lang="en-CA" sz="1700" i="1" dirty="0"/>
                <a:t>S(t)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8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B6415-C6EF-4E7B-A13A-68922450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Concepts: Survival </a:t>
            </a:r>
            <a:r>
              <a:rPr lang="en-CA" dirty="0"/>
              <a:t>and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5D4DA-2570-4538-A07E-21EE570F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CA" i="1" dirty="0"/>
              <a:t>f(t)</a:t>
            </a:r>
            <a:r>
              <a:rPr lang="en-CA" dirty="0"/>
              <a:t>: distribution (probability density) of survival times</a:t>
            </a:r>
            <a:endParaRPr lang="en-CA" i="1" dirty="0"/>
          </a:p>
          <a:p>
            <a:pPr>
              <a:spcAft>
                <a:spcPts val="1200"/>
              </a:spcAft>
            </a:pPr>
            <a:r>
              <a:rPr lang="en-CA" i="1" dirty="0"/>
              <a:t>F(t)</a:t>
            </a:r>
            <a:r>
              <a:rPr lang="en-CA" dirty="0"/>
              <a:t>: proportion of population dying by time </a:t>
            </a:r>
            <a:r>
              <a:rPr lang="en-CA" i="1" dirty="0" smtClean="0"/>
              <a:t>t </a:t>
            </a:r>
            <a:r>
              <a:rPr lang="en-CA" dirty="0" smtClean="0"/>
              <a:t>(cumulative distribution of </a:t>
            </a:r>
            <a:r>
              <a:rPr lang="en-CA" i="1" dirty="0" smtClean="0"/>
              <a:t>f(t)</a:t>
            </a:r>
            <a:r>
              <a:rPr lang="en-CA" dirty="0" smtClean="0"/>
              <a:t>)</a:t>
            </a:r>
            <a:endParaRPr lang="en-CA" i="1" dirty="0"/>
          </a:p>
          <a:p>
            <a:pPr>
              <a:spcAft>
                <a:spcPts val="1200"/>
              </a:spcAft>
            </a:pPr>
            <a:r>
              <a:rPr lang="en-CA" dirty="0"/>
              <a:t>Survival function 1 – </a:t>
            </a:r>
            <a:r>
              <a:rPr lang="en-CA" i="1" dirty="0"/>
              <a:t>F(t)</a:t>
            </a:r>
            <a:r>
              <a:rPr lang="en-CA" dirty="0"/>
              <a:t> or </a:t>
            </a:r>
            <a:r>
              <a:rPr lang="en-CA" i="1" dirty="0"/>
              <a:t>S(t)</a:t>
            </a:r>
            <a:r>
              <a:rPr lang="en-CA" dirty="0"/>
              <a:t>: proportion of population surviving by time t </a:t>
            </a:r>
          </a:p>
          <a:p>
            <a:pPr>
              <a:spcAft>
                <a:spcPts val="1200"/>
              </a:spcAft>
            </a:pPr>
            <a:r>
              <a:rPr lang="en-CA" dirty="0"/>
              <a:t>Hazard function </a:t>
            </a:r>
            <a:r>
              <a:rPr lang="en-CA" i="1" dirty="0"/>
              <a:t>h(t)</a:t>
            </a:r>
            <a:r>
              <a:rPr lang="en-CA" dirty="0"/>
              <a:t>: instantaneous risk of death at time </a:t>
            </a:r>
            <a:r>
              <a:rPr lang="en-CA" i="1" dirty="0"/>
              <a:t>t</a:t>
            </a:r>
            <a:r>
              <a:rPr lang="en-CA" dirty="0"/>
              <a:t> (or, probability of death in the next small interval)</a:t>
            </a:r>
          </a:p>
        </p:txBody>
      </p:sp>
    </p:spTree>
    <p:extLst>
      <p:ext uri="{BB962C8B-B14F-4D97-AF65-F5344CB8AC3E}">
        <p14:creationId xmlns:p14="http://schemas.microsoft.com/office/powerpoint/2010/main" val="221335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6BA3D-3CE7-4F26-A4A9-2D469DC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Survival and </a:t>
            </a:r>
            <a:r>
              <a:rPr lang="en-CA" dirty="0" smtClean="0"/>
              <a:t>hazard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4628F-8684-4B7B-9CCA-C304DE8A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Often our interest is in modeling the hazard (e.g., risk of death), but what form should it take?</a:t>
            </a:r>
          </a:p>
          <a:p>
            <a:pPr lvl="1"/>
            <a:r>
              <a:rPr lang="en-CA" dirty="0"/>
              <a:t>the simplest would be to assume a constant hazard (i.e., risk of death remains the same over time)</a:t>
            </a:r>
          </a:p>
          <a:p>
            <a:pPr lvl="1"/>
            <a:r>
              <a:rPr lang="en-CA" dirty="0"/>
              <a:t>What would survival times look like if we have a constant hazard?</a:t>
            </a:r>
          </a:p>
        </p:txBody>
      </p:sp>
    </p:spTree>
    <p:extLst>
      <p:ext uri="{BB962C8B-B14F-4D97-AF65-F5344CB8AC3E}">
        <p14:creationId xmlns:p14="http://schemas.microsoft.com/office/powerpoint/2010/main" val="54215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F2ED91-C629-4235-8F7A-4182B87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Constant hazard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EABAC04-122E-44D7-A492-4195D4A21420}"/>
              </a:ext>
            </a:extLst>
          </p:cNvPr>
          <p:cNvGrpSpPr/>
          <p:nvPr/>
        </p:nvGrpSpPr>
        <p:grpSpPr>
          <a:xfrm>
            <a:off x="224912" y="1655662"/>
            <a:ext cx="8694176" cy="3732900"/>
            <a:chOff x="224912" y="2356702"/>
            <a:chExt cx="8694176" cy="3732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8C46541A-BEC5-4BDA-8241-1586CF78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12" y="2356702"/>
              <a:ext cx="8694176" cy="3732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4E3742C-9B4A-4324-ACCE-5A9EAA43DFE8}"/>
                </a:ext>
              </a:extLst>
            </p:cNvPr>
            <p:cNvSpPr txBox="1"/>
            <p:nvPr/>
          </p:nvSpPr>
          <p:spPr>
            <a:xfrm>
              <a:off x="4502444" y="2707005"/>
              <a:ext cx="377353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Distribution of survival times</a:t>
              </a:r>
            </a:p>
            <a:p>
              <a:pPr algn="ctr"/>
              <a:r>
                <a:rPr lang="en-CA" sz="2400" dirty="0"/>
                <a:t>(constant hazard = 5%)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63BE893-191F-411C-9A4A-63CE4B729EFF}"/>
                  </a:ext>
                </a:extLst>
              </p:cNvPr>
              <p:cNvSpPr txBox="1"/>
              <p:nvPr/>
            </p:nvSpPr>
            <p:spPr>
              <a:xfrm>
                <a:off x="5882327" y="3429000"/>
                <a:ext cx="2535810" cy="4510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baseline="-25000" smtClean="0">
                          <a:latin typeface="Cambria Math"/>
                          <a:ea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CA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63BE893-191F-411C-9A4A-63CE4B729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7" y="3429000"/>
                <a:ext cx="2535810" cy="4510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6D771A-728F-475A-8C49-66C6C2912711}"/>
              </a:ext>
            </a:extLst>
          </p:cNvPr>
          <p:cNvSpPr txBox="1"/>
          <p:nvPr/>
        </p:nvSpPr>
        <p:spPr>
          <a:xfrm>
            <a:off x="628650" y="5703838"/>
            <a:ext cx="827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Assuming a constant hazard results in an exponential distribution of survival times</a:t>
            </a:r>
          </a:p>
        </p:txBody>
      </p:sp>
    </p:spTree>
    <p:extLst>
      <p:ext uri="{BB962C8B-B14F-4D97-AF65-F5344CB8AC3E}">
        <p14:creationId xmlns:p14="http://schemas.microsoft.com/office/powerpoint/2010/main" val="3664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E9716-A7FE-4F77-AE2B-16DEC506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4702CC-A020-4C5B-A926-2A87053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session we will </a:t>
            </a:r>
            <a:r>
              <a:rPr lang="en-CA" dirty="0" smtClean="0"/>
              <a:t>discuss</a:t>
            </a:r>
          </a:p>
          <a:p>
            <a:pPr lvl="1"/>
            <a:r>
              <a:rPr lang="en-CA" dirty="0" smtClean="0"/>
              <a:t>basic concepts of survival analysis</a:t>
            </a:r>
          </a:p>
          <a:p>
            <a:pPr lvl="1"/>
            <a:r>
              <a:rPr lang="en-CA" dirty="0" smtClean="0"/>
              <a:t>components of survival data</a:t>
            </a:r>
          </a:p>
          <a:p>
            <a:pPr lvl="1"/>
            <a:r>
              <a:rPr lang="en-CA" dirty="0" smtClean="0"/>
              <a:t>regression modeling for survival data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86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Constant hazard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1660525"/>
            <a:ext cx="6773863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4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B9EAD-83CB-4264-B7E5-1E5E72B3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time…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0CCF6-388F-4F24-BD2A-489C7C13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models for survival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3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6E36ED1-2294-4202-91B6-8978CEBF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50CEAC-A236-4A60-AD04-EEB894E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CA" sz="2000" dirty="0" smtClean="0"/>
              <a:t>Columbia University Mailman School of Public Health. Population Health Methods. Time to event data analysis. </a:t>
            </a:r>
            <a:r>
              <a:rPr lang="en-CA" sz="2000" dirty="0" smtClean="0">
                <a:hlinkClick r:id="rId2"/>
              </a:rPr>
              <a:t>https://www.mailman.columbia.edu/research/population-health-methods/time-event-data-analysis</a:t>
            </a:r>
            <a:endParaRPr lang="en-CA" sz="2000" dirty="0" smtClean="0"/>
          </a:p>
          <a:p>
            <a:pPr>
              <a:spcAft>
                <a:spcPts val="1200"/>
              </a:spcAft>
            </a:pPr>
            <a:r>
              <a:rPr lang="en-CA" sz="2000" dirty="0"/>
              <a:t>George H. </a:t>
            </a:r>
            <a:r>
              <a:rPr lang="en-CA" sz="2000" dirty="0" err="1"/>
              <a:t>Dunteman</a:t>
            </a:r>
            <a:r>
              <a:rPr lang="en-CA" sz="2000" dirty="0"/>
              <a:t> &amp; Moon-Ho R. Ho. 2011. Survival Analysis. </a:t>
            </a:r>
            <a:r>
              <a:rPr lang="en-CA" sz="2000" i="1" dirty="0"/>
              <a:t>In</a:t>
            </a:r>
            <a:r>
              <a:rPr lang="en-CA" sz="2000" dirty="0"/>
              <a:t>, An Introduction to Generalized Linear Models. SAGE Publications, Inc.</a:t>
            </a:r>
          </a:p>
          <a:p>
            <a:pPr>
              <a:spcAft>
                <a:spcPts val="1200"/>
              </a:spcAft>
            </a:pPr>
            <a:r>
              <a:rPr lang="en-CA" sz="2000" dirty="0" err="1"/>
              <a:t>McCullagh</a:t>
            </a:r>
            <a:r>
              <a:rPr lang="en-CA" sz="2000" dirty="0"/>
              <a:t> P, </a:t>
            </a:r>
            <a:r>
              <a:rPr lang="en-CA" sz="2000" dirty="0" err="1"/>
              <a:t>Nelder</a:t>
            </a:r>
            <a:r>
              <a:rPr lang="en-CA" sz="2000" dirty="0"/>
              <a:t> JA. 1989. </a:t>
            </a:r>
            <a:r>
              <a:rPr lang="en-CA" sz="2000" i="1" dirty="0"/>
              <a:t>Generalized Linear Models</a:t>
            </a:r>
            <a:r>
              <a:rPr lang="en-CA" sz="2000" dirty="0"/>
              <a:t>. Chapman &amp; Hall. </a:t>
            </a:r>
            <a:endParaRPr lang="en-CA" sz="2000" dirty="0" smtClean="0"/>
          </a:p>
          <a:p>
            <a:pPr>
              <a:spcAft>
                <a:spcPts val="1200"/>
              </a:spcAft>
            </a:pPr>
            <a:r>
              <a:rPr lang="en-CA" sz="2000" dirty="0" err="1" smtClean="0"/>
              <a:t>O'Quigley</a:t>
            </a:r>
            <a:r>
              <a:rPr lang="en-CA" sz="2000" dirty="0"/>
              <a:t>, J., 2008. </a:t>
            </a:r>
            <a:r>
              <a:rPr lang="en-CA" sz="2000" i="1" dirty="0"/>
              <a:t>Proportional hazards regression</a:t>
            </a:r>
            <a:r>
              <a:rPr lang="en-CA" sz="2000" dirty="0"/>
              <a:t> (Vol. 542). New York: Springer.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 err="1" smtClean="0"/>
              <a:t>Sainani</a:t>
            </a:r>
            <a:r>
              <a:rPr lang="en-US" sz="2000" dirty="0" smtClean="0"/>
              <a:t>, K.L. Introduction </a:t>
            </a:r>
            <a:r>
              <a:rPr lang="en-US" sz="2000" dirty="0"/>
              <a:t>to Survival </a:t>
            </a:r>
            <a:r>
              <a:rPr lang="en-US" sz="2000" dirty="0" smtClean="0"/>
              <a:t>Analysis. </a:t>
            </a:r>
            <a:r>
              <a:rPr lang="en-US" sz="2000" dirty="0"/>
              <a:t>Stanford </a:t>
            </a:r>
            <a:r>
              <a:rPr lang="en-US" sz="2000" dirty="0" smtClean="0"/>
              <a:t>University Department </a:t>
            </a:r>
            <a:r>
              <a:rPr lang="en-US" sz="2000" dirty="0"/>
              <a:t>of Health Research and </a:t>
            </a:r>
            <a:r>
              <a:rPr lang="en-US" sz="2000" dirty="0" smtClean="0"/>
              <a:t>Policy. </a:t>
            </a:r>
            <a:r>
              <a:rPr lang="en-CA" sz="2000" dirty="0">
                <a:hlinkClick r:id="rId3"/>
              </a:rPr>
              <a:t>https://web.stanford.edu/~</a:t>
            </a:r>
            <a:r>
              <a:rPr lang="en-CA" sz="2000" dirty="0" smtClean="0">
                <a:hlinkClick r:id="rId3"/>
              </a:rPr>
              <a:t>kcobb/index.html</a:t>
            </a:r>
            <a:endParaRPr lang="en-CA" sz="2000" dirty="0" smtClean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2878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Survival analysis, circa 1669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804988"/>
            <a:ext cx="6016625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053"/>
          <p:cNvSpPr txBox="1">
            <a:spLocks noChangeArrowheads="1"/>
          </p:cNvSpPr>
          <p:nvPr/>
        </p:nvSpPr>
        <p:spPr bwMode="auto">
          <a:xfrm>
            <a:off x="409409" y="6581001"/>
            <a:ext cx="39378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Wainer</a:t>
            </a:r>
            <a:r>
              <a:rPr lang="en-US" sz="1200" dirty="0" smtClean="0"/>
              <a:t>, H. Annual </a:t>
            </a:r>
            <a:r>
              <a:rPr lang="en-US" sz="1200" dirty="0"/>
              <a:t>Review of Psychology. Vol. 52: 305-335.</a:t>
            </a:r>
          </a:p>
        </p:txBody>
      </p:sp>
      <p:pic>
        <p:nvPicPr>
          <p:cNvPr id="5124" name="Picture 4" descr="https://upload.wikimedia.org/wikipedia/commons/a/a4/Christiaan_Huygens-paintin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5414" y="3368292"/>
            <a:ext cx="1562448" cy="20473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78339" y="1656653"/>
            <a:ext cx="5318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Survival plot showing how </a:t>
            </a:r>
            <a:r>
              <a:rPr lang="en-US" sz="2400" dirty="0"/>
              <a:t>many </a:t>
            </a:r>
            <a:r>
              <a:rPr lang="en-US" sz="2400" dirty="0" smtClean="0"/>
              <a:t>people out </a:t>
            </a:r>
            <a:r>
              <a:rPr lang="en-US" sz="2400" dirty="0"/>
              <a:t>of 100 </a:t>
            </a:r>
            <a:r>
              <a:rPr lang="en-US" sz="2400" dirty="0" smtClean="0"/>
              <a:t>survived </a:t>
            </a:r>
            <a:r>
              <a:rPr lang="en-US" sz="2400" dirty="0"/>
              <a:t>until 86 </a:t>
            </a:r>
            <a:r>
              <a:rPr lang="en-US" sz="2400" dirty="0" smtClean="0"/>
              <a:t>years of age, created by </a:t>
            </a:r>
            <a:r>
              <a:rPr lang="en-US" sz="2400" dirty="0">
                <a:cs typeface="Arial" charset="0"/>
              </a:rPr>
              <a:t>Christiaan </a:t>
            </a:r>
            <a:r>
              <a:rPr lang="en-US" sz="2400" dirty="0" smtClean="0">
                <a:cs typeface="Arial" charset="0"/>
              </a:rPr>
              <a:t>Huygens (Dutch </a:t>
            </a:r>
            <a:r>
              <a:rPr lang="en-US" sz="2400" dirty="0">
                <a:cs typeface="Arial" charset="0"/>
              </a:rPr>
              <a:t>physicist, mathematician and </a:t>
            </a:r>
            <a:r>
              <a:rPr lang="en-US" sz="2400" dirty="0" smtClean="0">
                <a:cs typeface="Arial" charset="0"/>
              </a:rPr>
              <a:t>astronomer) during 1669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9139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</a:t>
            </a:r>
            <a:r>
              <a:rPr lang="en-CA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 smtClean="0"/>
              <a:t>Simply put, ‘survival analysis’ is the analysis of longitudinal event data, specifically the </a:t>
            </a:r>
            <a:r>
              <a:rPr lang="en-CA" u="sng" dirty="0" smtClean="0"/>
              <a:t>time-to-event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Often, and historically, these analyses focussed on the survival, or time-to-death, of people</a:t>
            </a:r>
          </a:p>
          <a:p>
            <a:pPr>
              <a:spcAft>
                <a:spcPts val="1200"/>
              </a:spcAft>
            </a:pPr>
            <a:r>
              <a:rPr lang="en-CA" dirty="0" smtClean="0"/>
              <a:t>But, the same models apply to the time to injury, illness, admission, readmission, recovery, or any definable health or disease state, and even the time to failure of machines!</a:t>
            </a:r>
            <a:endParaRPr lang="en-CA" dirty="0"/>
          </a:p>
        </p:txBody>
      </p:sp>
      <p:pic>
        <p:nvPicPr>
          <p:cNvPr id="7170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66" y="453325"/>
            <a:ext cx="976265" cy="10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9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434B2-D34E-43F1-853D-443EC569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5AEB6-B629-4AB8-8496-7918007C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CA" dirty="0"/>
              <a:t>Consider typical survival data, where individuals are followed over time as they move from one state (alive) to another (dead)</a:t>
            </a:r>
          </a:p>
          <a:p>
            <a:pPr>
              <a:spcAft>
                <a:spcPts val="1200"/>
              </a:spcAft>
            </a:pPr>
            <a:r>
              <a:rPr lang="en-CA" dirty="0"/>
              <a:t>Typically we </a:t>
            </a:r>
            <a:r>
              <a:rPr lang="en-CA" dirty="0" smtClean="0"/>
              <a:t>would model </a:t>
            </a:r>
            <a:r>
              <a:rPr lang="en-CA" dirty="0"/>
              <a:t>binary states (alive/dead) with </a:t>
            </a:r>
            <a:r>
              <a:rPr lang="en-CA" u="sng" dirty="0"/>
              <a:t>logistic regression </a:t>
            </a:r>
            <a:r>
              <a:rPr lang="en-CA" dirty="0"/>
              <a:t>and continuous variables (time) with </a:t>
            </a:r>
            <a:r>
              <a:rPr lang="en-CA" u="sng" dirty="0"/>
              <a:t>ordinary linear regression</a:t>
            </a:r>
          </a:p>
          <a:p>
            <a:pPr>
              <a:spcAft>
                <a:spcPts val="1200"/>
              </a:spcAft>
            </a:pPr>
            <a:r>
              <a:rPr lang="en-CA" dirty="0"/>
              <a:t>But neither model is appropriate when we have binary state change occurring over time, i.e., we care about both the state change</a:t>
            </a:r>
            <a:r>
              <a:rPr lang="en-CA" i="1" dirty="0"/>
              <a:t> and </a:t>
            </a:r>
            <a:r>
              <a:rPr lang="en-CA" dirty="0"/>
              <a:t>when it occurred (the ‘time-to-event’)</a:t>
            </a:r>
          </a:p>
        </p:txBody>
      </p:sp>
      <p:pic>
        <p:nvPicPr>
          <p:cNvPr id="4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66" y="453325"/>
            <a:ext cx="976265" cy="10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C225E-B048-427E-95AA-9F3E3F8E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F4498-6D5F-4721-86ED-6064C880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with other regression problems, we </a:t>
            </a:r>
            <a:r>
              <a:rPr lang="en-CA" dirty="0" smtClean="0"/>
              <a:t>wish to </a:t>
            </a:r>
          </a:p>
          <a:p>
            <a:pPr lvl="1"/>
            <a:r>
              <a:rPr lang="en-CA" i="1" dirty="0" smtClean="0"/>
              <a:t>estimate</a:t>
            </a:r>
            <a:r>
              <a:rPr lang="en-CA" dirty="0" smtClean="0"/>
              <a:t> (on average, how long did group A survive?)</a:t>
            </a:r>
          </a:p>
          <a:p>
            <a:pPr lvl="1"/>
            <a:r>
              <a:rPr lang="en-CA" i="1" dirty="0" smtClean="0"/>
              <a:t>compare</a:t>
            </a:r>
            <a:r>
              <a:rPr lang="en-CA" dirty="0" smtClean="0"/>
              <a:t> (did group A survive longer than group B?)</a:t>
            </a:r>
          </a:p>
          <a:p>
            <a:pPr lvl="1"/>
            <a:r>
              <a:rPr lang="en-CA" i="1" dirty="0" smtClean="0"/>
              <a:t>model</a:t>
            </a:r>
            <a:r>
              <a:rPr lang="en-CA" dirty="0" smtClean="0"/>
              <a:t> if </a:t>
            </a:r>
            <a:r>
              <a:rPr lang="en-CA" dirty="0" smtClean="0"/>
              <a:t>a </a:t>
            </a:r>
            <a:r>
              <a:rPr lang="en-CA" dirty="0"/>
              <a:t>particular </a:t>
            </a:r>
            <a:r>
              <a:rPr lang="en-CA" dirty="0" smtClean="0"/>
              <a:t>set </a:t>
            </a:r>
            <a:r>
              <a:rPr lang="en-CA" dirty="0"/>
              <a:t>of </a:t>
            </a:r>
            <a:r>
              <a:rPr lang="en-CA" dirty="0" smtClean="0"/>
              <a:t>covariates </a:t>
            </a:r>
            <a:r>
              <a:rPr lang="en-CA" dirty="0"/>
              <a:t>predicts </a:t>
            </a:r>
            <a:r>
              <a:rPr lang="en-CA" dirty="0" smtClean="0"/>
              <a:t>survival time </a:t>
            </a:r>
            <a:endParaRPr lang="en-CA" dirty="0"/>
          </a:p>
          <a:p>
            <a:r>
              <a:rPr lang="en-CA" dirty="0" smtClean="0"/>
              <a:t>One new concept particularly relevant for </a:t>
            </a:r>
            <a:r>
              <a:rPr lang="en-CA" dirty="0"/>
              <a:t>survival </a:t>
            </a:r>
            <a:r>
              <a:rPr lang="en-CA" dirty="0" smtClean="0"/>
              <a:t>analysis: censoring</a:t>
            </a:r>
            <a:endParaRPr lang="en-CA" dirty="0"/>
          </a:p>
        </p:txBody>
      </p:sp>
      <p:pic>
        <p:nvPicPr>
          <p:cNvPr id="4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66" y="453325"/>
            <a:ext cx="976265" cy="103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38DF3-1B24-4B07-A763-579B0D2B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Concepts: Censoring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1B309-16E6-4BF2-899B-B9C25F2D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Censoring: not all individuals will have the event of interest </a:t>
            </a:r>
            <a:r>
              <a:rPr lang="en-CA" dirty="0" smtClean="0"/>
              <a:t>by the end of study </a:t>
            </a:r>
            <a:r>
              <a:rPr lang="en-CA" dirty="0"/>
              <a:t>(or, may be lost to follow-up or have a competing outcome) </a:t>
            </a:r>
          </a:p>
          <a:p>
            <a:pPr>
              <a:spcAft>
                <a:spcPts val="1200"/>
              </a:spcAft>
            </a:pPr>
            <a:r>
              <a:rPr lang="en-CA" dirty="0"/>
              <a:t>Note that censored individuals still provide </a:t>
            </a:r>
            <a:r>
              <a:rPr lang="en-CA" dirty="0" smtClean="0"/>
              <a:t>information </a:t>
            </a:r>
            <a:r>
              <a:rPr lang="en-CA" dirty="0"/>
              <a:t>for our analysis because they have some follow-up time without an event</a:t>
            </a:r>
          </a:p>
          <a:p>
            <a:pPr>
              <a:spcAft>
                <a:spcPts val="1200"/>
              </a:spcAft>
            </a:pPr>
            <a:endParaRPr lang="en-CA" dirty="0"/>
          </a:p>
        </p:txBody>
      </p:sp>
      <p:pic>
        <p:nvPicPr>
          <p:cNvPr id="8194" name="Picture 2" descr="https://upload.wikimedia.org/wikipedia/commons/thumb/d/dd/Achtung.svg/1024px-Achtun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44" y="454699"/>
            <a:ext cx="1075663" cy="9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38DF3-1B24-4B07-A763-579B0D2B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Concepts: Censoring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1B309-16E6-4BF2-899B-B9C25F2D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4217670" cy="478853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CA" i="1" dirty="0"/>
              <a:t>Right censoring</a:t>
            </a:r>
            <a:r>
              <a:rPr lang="en-CA" dirty="0"/>
              <a:t>: event occurs unknown time after end of follow-up</a:t>
            </a:r>
          </a:p>
          <a:p>
            <a:pPr>
              <a:spcAft>
                <a:spcPts val="1800"/>
              </a:spcAft>
            </a:pPr>
            <a:r>
              <a:rPr lang="en-CA" i="1" dirty="0"/>
              <a:t>Left censoring</a:t>
            </a:r>
            <a:r>
              <a:rPr lang="en-CA" dirty="0"/>
              <a:t>: event occurs unknown time before start of follow-up</a:t>
            </a:r>
          </a:p>
          <a:p>
            <a:pPr>
              <a:spcAft>
                <a:spcPts val="1800"/>
              </a:spcAft>
            </a:pPr>
            <a:r>
              <a:rPr lang="en-CA" i="1" dirty="0"/>
              <a:t>Interval censoring</a:t>
            </a:r>
            <a:r>
              <a:rPr lang="en-CA" dirty="0"/>
              <a:t>: event occurs at unknown time within a study interval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AAFA3C-D51A-4A05-BD3E-2671F194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981201"/>
            <a:ext cx="4226408" cy="4020600"/>
          </a:xfrm>
          <a:prstGeom prst="rect">
            <a:avLst/>
          </a:prstGeom>
        </p:spPr>
      </p:pic>
      <p:pic>
        <p:nvPicPr>
          <p:cNvPr id="5" name="Picture 2" descr="https://upload.wikimedia.org/wikipedia/commons/thumb/d/dd/Achtung.svg/1024px-Achtung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44" y="454699"/>
            <a:ext cx="1075663" cy="9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6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6F8CF-80E0-409B-9F77-285FB921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037DA0-CB74-4272-B87C-49D1D36F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Define event, time zero, time scale and exit</a:t>
            </a:r>
          </a:p>
          <a:p>
            <a:pPr lvl="1"/>
            <a:r>
              <a:rPr lang="en-CA" dirty="0"/>
              <a:t>Event of interest: typically a single, clear-cut event (e.g., death, diagnosis, re-admission) but could be repeated (recurrent) events or multiple different (competing) events</a:t>
            </a:r>
          </a:p>
          <a:p>
            <a:pPr lvl="1"/>
            <a:r>
              <a:rPr lang="en-CA" dirty="0"/>
              <a:t>Time zero (origin): beginning of follow-up, e.g., a fixed point in calendar time, a baseline age, a time of exposure or diagnosis, etc.</a:t>
            </a:r>
          </a:p>
          <a:p>
            <a:pPr lvl="1"/>
            <a:r>
              <a:rPr lang="en-CA" dirty="0"/>
              <a:t>Time scale: usually calendar time, but could be age</a:t>
            </a:r>
          </a:p>
          <a:p>
            <a:pPr lvl="1"/>
            <a:r>
              <a:rPr lang="en-CA" dirty="0"/>
              <a:t>How participants exit study: typically, when they have the event of interest or are censored (end of study, or lost to follow-up)</a:t>
            </a:r>
          </a:p>
          <a:p>
            <a:pPr lvl="1"/>
            <a:endParaRPr lang="en-CA" dirty="0"/>
          </a:p>
        </p:txBody>
      </p:sp>
      <p:pic>
        <p:nvPicPr>
          <p:cNvPr id="12290" name="Picture 2" descr="Image result for analysis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78" y="612704"/>
            <a:ext cx="1529129" cy="84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951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Regression modeling in survival analysis – Part 1</vt:lpstr>
      <vt:lpstr>Session overview</vt:lpstr>
      <vt:lpstr>Survival analysis, circa 1669</vt:lpstr>
      <vt:lpstr>Background</vt:lpstr>
      <vt:lpstr>Background</vt:lpstr>
      <vt:lpstr>Background</vt:lpstr>
      <vt:lpstr>Concepts: Censoring</vt:lpstr>
      <vt:lpstr>Concepts: Censoring</vt:lpstr>
      <vt:lpstr>Survival analysis</vt:lpstr>
      <vt:lpstr>Example – analysis design</vt:lpstr>
      <vt:lpstr>Survival analysis</vt:lpstr>
      <vt:lpstr>Example – KM curves</vt:lpstr>
      <vt:lpstr>Survival analysis</vt:lpstr>
      <vt:lpstr>Concepts: Survival and hazard</vt:lpstr>
      <vt:lpstr>Concepts: Survival and hazard</vt:lpstr>
      <vt:lpstr>Concepts: Survival and hazard</vt:lpstr>
      <vt:lpstr>Concepts: Survival and hazard</vt:lpstr>
      <vt:lpstr>Concepts: Survival and hazard</vt:lpstr>
      <vt:lpstr>Constant hazard</vt:lpstr>
      <vt:lpstr>Constant hazard</vt:lpstr>
      <vt:lpstr>Next time…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Otterstatter, Michael</cp:lastModifiedBy>
  <cp:revision>92</cp:revision>
  <dcterms:created xsi:type="dcterms:W3CDTF">2019-10-21T20:22:25Z</dcterms:created>
  <dcterms:modified xsi:type="dcterms:W3CDTF">2019-10-25T19:55:28Z</dcterms:modified>
</cp:coreProperties>
</file>