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4" r:id="rId4"/>
    <p:sldId id="266" r:id="rId5"/>
    <p:sldId id="271" r:id="rId6"/>
    <p:sldId id="275" r:id="rId7"/>
    <p:sldId id="276" r:id="rId8"/>
    <p:sldId id="277" r:id="rId9"/>
    <p:sldId id="278" r:id="rId10"/>
    <p:sldId id="265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87" r:id="rId22"/>
    <p:sldId id="290" r:id="rId23"/>
    <p:sldId id="292" r:id="rId24"/>
    <p:sldId id="291" r:id="rId25"/>
    <p:sldId id="293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A5A"/>
    <a:srgbClr val="532377"/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3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4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1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2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7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6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64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0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9D82-FDBF-4BCB-B0E6-C5D74D334755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9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kcobb/index.html" TargetMode="External"/><Relationship Id="rId2" Type="http://schemas.openxmlformats.org/officeDocument/2006/relationships/hyperlink" Target="https://www.mailman.columbia.edu/research/population-health-methods/time-event-data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42BAD-00AE-4540-AA8F-D3D93CB8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Survival analysis and regression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DACD8E-7696-4D94-AF73-A9A0B4247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/>
              <a:t>November 8, 2019</a:t>
            </a:r>
          </a:p>
        </p:txBody>
      </p:sp>
    </p:spTree>
    <p:extLst>
      <p:ext uri="{BB962C8B-B14F-4D97-AF65-F5344CB8AC3E}">
        <p14:creationId xmlns:p14="http://schemas.microsoft.com/office/powerpoint/2010/main" val="23525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A9C1C-90CE-4EBC-A9E3-F59F52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models: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61F8BBED-4F31-4D6F-85E2-CBAF5D564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Recall, most regression models relate observations to a </a:t>
                </a:r>
                <a:r>
                  <a:rPr lang="en-CA" i="1" dirty="0"/>
                  <a:t>linear series </a:t>
                </a:r>
                <a:r>
                  <a:rPr lang="en-CA" dirty="0"/>
                  <a:t>of predictors, in the general form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CA" dirty="0"/>
                  <a:t>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1F8BBED-4F31-4D6F-85E2-CBAF5D564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5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A9C1C-90CE-4EBC-A9E3-F59F52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models: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61F8BBED-4F31-4D6F-85E2-CBAF5D564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Recall, most regression models relate observations to a </a:t>
                </a:r>
                <a:r>
                  <a:rPr lang="en-CA" i="1" dirty="0"/>
                  <a:t>linear series </a:t>
                </a:r>
                <a:r>
                  <a:rPr lang="en-CA" dirty="0"/>
                  <a:t>of predictors, in the general form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CA" dirty="0"/>
                  <a:t>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1F8BBED-4F31-4D6F-85E2-CBAF5D564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DEA58E-6A41-4E3E-900C-B7DBCC0A2A03}"/>
              </a:ext>
            </a:extLst>
          </p:cNvPr>
          <p:cNvGrpSpPr/>
          <p:nvPr/>
        </p:nvGrpSpPr>
        <p:grpSpPr>
          <a:xfrm>
            <a:off x="1579991" y="3327662"/>
            <a:ext cx="2634054" cy="847902"/>
            <a:chOff x="1579991" y="3327662"/>
            <a:chExt cx="2634054" cy="8479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E4E730F-E7F3-4089-983B-BE67EFEFFCF9}"/>
                </a:ext>
              </a:extLst>
            </p:cNvPr>
            <p:cNvSpPr txBox="1"/>
            <p:nvPr/>
          </p:nvSpPr>
          <p:spPr>
            <a:xfrm>
              <a:off x="1579991" y="3713899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intercept 	    slopes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BF845540-7F09-488D-BD41-5E4C17FFB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3327662"/>
              <a:ext cx="235670" cy="44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8E8521FE-D502-4DE0-8926-39859FDECD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302" y="3394514"/>
              <a:ext cx="455433" cy="37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BDF5C014-0273-4D26-8F8D-F093DFD96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339" y="3378644"/>
              <a:ext cx="421928" cy="40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73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A9C1C-90CE-4EBC-A9E3-F59F52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models: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61F8BBED-4F31-4D6F-85E2-CBAF5D564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Recall, most regression models relate observations to a </a:t>
                </a:r>
                <a:r>
                  <a:rPr lang="en-CA" i="1" dirty="0"/>
                  <a:t>linear series </a:t>
                </a:r>
                <a:r>
                  <a:rPr lang="en-CA" dirty="0"/>
                  <a:t>of predictors, in the general form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CA" dirty="0"/>
                  <a:t>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  <a:p>
                <a:pPr>
                  <a:spcBef>
                    <a:spcPts val="1800"/>
                  </a:spcBef>
                </a:pPr>
                <a:r>
                  <a:rPr lang="en-CA" i="1" dirty="0"/>
                  <a:t>Link functions </a:t>
                </a:r>
                <a:r>
                  <a:rPr lang="en-CA" dirty="0"/>
                  <a:t>are used to model observations that are not simple continuous outcomes (e.g., counts, probabilities, etc.)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1F8BBED-4F31-4D6F-85E2-CBAF5D564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6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A9C1C-90CE-4EBC-A9E3-F59F52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models: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id="{61F8BBED-4F31-4D6F-85E2-CBAF5D564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Recall, most regression models relate observations to a </a:t>
                </a:r>
                <a:r>
                  <a:rPr lang="en-CA" i="1" dirty="0"/>
                  <a:t>linear series </a:t>
                </a:r>
                <a:r>
                  <a:rPr lang="en-CA" dirty="0"/>
                  <a:t>of predictors, in the general form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CA" dirty="0"/>
                  <a:t>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CA" dirty="0"/>
              </a:p>
              <a:p>
                <a:pPr>
                  <a:spcBef>
                    <a:spcPts val="1800"/>
                  </a:spcBef>
                </a:pPr>
                <a:r>
                  <a:rPr lang="en-CA" i="1" dirty="0"/>
                  <a:t>Link functions </a:t>
                </a:r>
                <a:r>
                  <a:rPr lang="en-CA" dirty="0"/>
                  <a:t>are used to model observations that are not simple continuous outcomes (e.g., counts, probabilities, etc.)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1F8BBED-4F31-4D6F-85E2-CBAF5D564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60718E4-AC4F-45D3-8D08-6F73EE91A51B}"/>
                  </a:ext>
                </a:extLst>
              </p:cNvPr>
              <p:cNvSpPr txBox="1"/>
              <p:nvPr/>
            </p:nvSpPr>
            <p:spPr>
              <a:xfrm>
                <a:off x="674114" y="5921541"/>
                <a:ext cx="5091971" cy="810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unc>
                        <m:funcPr>
                          <m:ctrlPr>
                            <a:rPr lang="en-CA" sz="28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>
                            <m:f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718E4-AC4F-45D3-8D08-6F73EE91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" y="5921541"/>
                <a:ext cx="5091971" cy="810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6D9497BF-42BE-459B-81BF-5FF66BB246C3}"/>
                  </a:ext>
                </a:extLst>
              </p:cNvPr>
              <p:cNvSpPr txBox="1"/>
              <p:nvPr/>
            </p:nvSpPr>
            <p:spPr>
              <a:xfrm>
                <a:off x="1312538" y="5163125"/>
                <a:ext cx="45308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9497BF-42BE-459B-81BF-5FF66BB24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38" y="5163125"/>
                <a:ext cx="45308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FE58FA-6BD3-44A5-A701-C40D38C12D51}"/>
              </a:ext>
            </a:extLst>
          </p:cNvPr>
          <p:cNvSpPr txBox="1"/>
          <p:nvPr/>
        </p:nvSpPr>
        <p:spPr>
          <a:xfrm>
            <a:off x="6365130" y="5163125"/>
            <a:ext cx="19963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Poisson model</a:t>
            </a:r>
          </a:p>
          <a:p>
            <a:endParaRPr lang="en-CA" sz="2400" dirty="0"/>
          </a:p>
          <a:p>
            <a:endParaRPr lang="en-CA" sz="1600" dirty="0"/>
          </a:p>
          <a:p>
            <a:r>
              <a:rPr lang="en-CA" sz="2400" dirty="0"/>
              <a:t>Logistic model</a:t>
            </a:r>
          </a:p>
        </p:txBody>
      </p:sp>
    </p:spTree>
    <p:extLst>
      <p:ext uri="{BB962C8B-B14F-4D97-AF65-F5344CB8AC3E}">
        <p14:creationId xmlns:p14="http://schemas.microsoft.com/office/powerpoint/2010/main" val="100340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Proportional hazards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 the case of survival (time-to-event) analysis, we model the hazard</a:t>
                </a:r>
              </a:p>
              <a:p>
                <a:r>
                  <a:rPr lang="en-CA" dirty="0"/>
                  <a:t>log of the hazard ratio is the link used connect to the linear predictors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CA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CA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7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Proportional hazards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 the case of survival (time-to-event) analysis, we model the hazard</a:t>
                </a:r>
              </a:p>
              <a:p>
                <a:r>
                  <a:rPr lang="en-CA" dirty="0"/>
                  <a:t>log of the hazard ratio is the link used connect to the linear predictors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CA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CA" sz="2800" dirty="0"/>
                  <a:t> </a:t>
                </a: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CA" sz="2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BA669B-3F55-4F96-9AEA-9F7E8A736000}"/>
              </a:ext>
            </a:extLst>
          </p:cNvPr>
          <p:cNvGrpSpPr/>
          <p:nvPr/>
        </p:nvGrpSpPr>
        <p:grpSpPr>
          <a:xfrm>
            <a:off x="3314519" y="5603369"/>
            <a:ext cx="3095719" cy="796920"/>
            <a:chOff x="1579991" y="3378644"/>
            <a:chExt cx="3095719" cy="796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CED6D2B-0A5C-46FE-9CD6-993196185A50}"/>
                </a:ext>
              </a:extLst>
            </p:cNvPr>
            <p:cNvSpPr txBox="1"/>
            <p:nvPr/>
          </p:nvSpPr>
          <p:spPr>
            <a:xfrm>
              <a:off x="1579991" y="3713899"/>
              <a:ext cx="3095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Intercept		    slopes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10B72BC3-2A52-42F7-BF54-FC9EFAD31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3378644"/>
              <a:ext cx="0" cy="39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73EE9A6A-0A8C-4A35-899C-FA0B8A701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803" y="3394514"/>
              <a:ext cx="455433" cy="37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86B1954D-4268-4078-9D88-9190A16DF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840" y="3378644"/>
              <a:ext cx="421928" cy="407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3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Proportional hazards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 the case of survival (time-to-event) analysis, we model the hazard</a:t>
                </a:r>
              </a:p>
              <a:p>
                <a:r>
                  <a:rPr lang="en-CA" dirty="0"/>
                  <a:t>log of the hazard ratio is the link used connect to the linear predictors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CA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CA" sz="2800" dirty="0"/>
                  <a:t> </a:t>
                </a: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CA" sz="2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45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2F96A-7303-4563-9351-027C8E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Proportional hazards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AC7038A-A61D-4086-ABE4-3F4C4FB60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The most common proportional hazards model is the </a:t>
                </a:r>
                <a:r>
                  <a:rPr lang="en-CA" b="1" dirty="0"/>
                  <a:t>Cox regression</a:t>
                </a:r>
              </a:p>
              <a:p>
                <a:r>
                  <a:rPr lang="en-CA" sz="2800" b="0" dirty="0"/>
                  <a:t>Sometimes this model is termed </a:t>
                </a:r>
                <a:r>
                  <a:rPr lang="en-CA" sz="2800" b="0" i="1" dirty="0" smtClean="0"/>
                  <a:t>semi-parametric</a:t>
                </a:r>
                <a:r>
                  <a:rPr lang="en-CA" dirty="0"/>
                  <a:t> </a:t>
                </a:r>
                <a:r>
                  <a:rPr lang="en-CA" dirty="0" smtClean="0"/>
                  <a:t>-- </a:t>
                </a:r>
                <a:r>
                  <a:rPr lang="en-CA" sz="2800" b="0" dirty="0" smtClean="0"/>
                  <a:t>linear predictor set is parametric, but no </a:t>
                </a:r>
                <a:r>
                  <a:rPr lang="en-CA" dirty="0" smtClean="0"/>
                  <a:t>assumptions are made about </a:t>
                </a:r>
                <a:r>
                  <a:rPr lang="en-CA" sz="2800" b="0" dirty="0" smtClean="0"/>
                  <a:t>baseline </a:t>
                </a:r>
                <a:r>
                  <a:rPr lang="en-CA" sz="2800" b="0" dirty="0"/>
                  <a:t>hazard </a:t>
                </a:r>
                <a:r>
                  <a:rPr lang="en-CA" sz="2800" b="0" i="1" dirty="0"/>
                  <a:t>h</a:t>
                </a:r>
                <a:r>
                  <a:rPr lang="en-CA" sz="2800" b="0" i="1" baseline="-25000" dirty="0"/>
                  <a:t>0</a:t>
                </a:r>
                <a:r>
                  <a:rPr lang="en-CA" sz="2800" b="0" i="1" dirty="0"/>
                  <a:t>(t)</a:t>
                </a:r>
                <a:r>
                  <a:rPr lang="en-CA" sz="2800" b="0" dirty="0"/>
                  <a:t> </a:t>
                </a:r>
                <a:r>
                  <a:rPr lang="en-CA" sz="2800" b="0" dirty="0" smtClean="0"/>
                  <a:t>(often written as </a:t>
                </a:r>
                <a:r>
                  <a:rPr lang="el-GR" sz="2800" b="0" i="1" dirty="0" smtClean="0">
                    <a:latin typeface="Cambria Math"/>
                    <a:ea typeface="Cambria Math"/>
                  </a:rPr>
                  <a:t>λ</a:t>
                </a:r>
                <a:r>
                  <a:rPr lang="en-CA" sz="2800" b="0" i="1" baseline="-25000" dirty="0" smtClean="0">
                    <a:latin typeface="Cambria Math"/>
                    <a:ea typeface="Cambria Math"/>
                  </a:rPr>
                  <a:t>0</a:t>
                </a:r>
                <a:r>
                  <a:rPr lang="en-CA" sz="2800" b="0" i="1" dirty="0" smtClean="0">
                    <a:latin typeface="Cambria Math"/>
                    <a:ea typeface="Cambria Math"/>
                  </a:rPr>
                  <a:t>(t) </a:t>
                </a:r>
                <a:r>
                  <a:rPr lang="en-CA" sz="2800" b="0" dirty="0" smtClean="0">
                    <a:latin typeface="Cambria Math"/>
                    <a:ea typeface="Cambria Math"/>
                  </a:rPr>
                  <a:t>)</a:t>
                </a:r>
                <a:endParaRPr lang="en-CA" sz="2800" b="0" dirty="0"/>
              </a:p>
              <a:p>
                <a:pPr marL="0" indent="0">
                  <a:buNone/>
                </a:pPr>
                <a:endParaRPr lang="en-CA" sz="2800" b="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CA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C7038A-A61D-4086-ABE4-3F4C4FB60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 r="-7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2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705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Multiple myeloma study (see Krall et al, 1975)</a:t>
            </a:r>
          </a:p>
          <a:p>
            <a:pPr lvl="1"/>
            <a:r>
              <a:rPr lang="en-CA" sz="2000" dirty="0" smtClean="0"/>
              <a:t>65 patients undergoing treatment (48 died during study)</a:t>
            </a:r>
          </a:p>
          <a:p>
            <a:pPr lvl="1"/>
            <a:r>
              <a:rPr lang="en-CA" sz="2000" dirty="0" smtClean="0"/>
              <a:t>Analysis of survival time from diagnosis</a:t>
            </a:r>
          </a:p>
          <a:p>
            <a:pPr lvl="1"/>
            <a:r>
              <a:rPr lang="en-CA" sz="2000" dirty="0" smtClean="0"/>
              <a:t>Identifying factors associated with survival</a:t>
            </a:r>
            <a:endParaRPr lang="en-CA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19195" y="3150394"/>
            <a:ext cx="6789560" cy="3454509"/>
            <a:chOff x="1002867" y="3036098"/>
            <a:chExt cx="6789560" cy="34545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38"/>
            <a:stretch/>
          </p:blipFill>
          <p:spPr bwMode="auto">
            <a:xfrm>
              <a:off x="1096874" y="4294415"/>
              <a:ext cx="5963296" cy="219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289957" y="389189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37656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8779761">
              <a:off x="2163310" y="3346369"/>
              <a:ext cx="101906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 smtClean="0"/>
                <a:t>Blood </a:t>
              </a:r>
              <a:r>
                <a:rPr lang="en-CA" sz="1400" dirty="0"/>
                <a:t>urea </a:t>
              </a:r>
              <a:r>
                <a:rPr lang="en-CA" sz="1400" dirty="0" smtClean="0"/>
                <a:t/>
              </a:r>
              <a:br>
                <a:rPr lang="en-CA" sz="1400" dirty="0" smtClean="0"/>
              </a:br>
              <a:r>
                <a:rPr lang="en-CA" sz="1400" dirty="0" smtClean="0"/>
                <a:t>nitrogen</a:t>
              </a:r>
              <a:endParaRPr lang="en-CA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818916">
              <a:off x="1688027" y="3378435"/>
              <a:ext cx="992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Alive/Dead</a:t>
              </a:r>
              <a:endParaRPr lang="en-CA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9040846">
              <a:off x="1002867" y="3306320"/>
              <a:ext cx="1252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Time (months)</a:t>
              </a:r>
              <a:endParaRPr lang="en-CA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9061045">
              <a:off x="4311330" y="3296220"/>
              <a:ext cx="144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White blood cells</a:t>
              </a:r>
              <a:endParaRPr lang="en-CA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965162">
              <a:off x="2690018" y="3366616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Hemoglobin</a:t>
              </a:r>
              <a:endParaRPr lang="en-CA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394856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936421" y="393050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04605" y="393050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062977">
              <a:off x="5380253" y="3330041"/>
              <a:ext cx="1064715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 smtClean="0"/>
                <a:t>Plasma cells</a:t>
              </a:r>
              <a:br>
                <a:rPr lang="en-CA" sz="1400" dirty="0" smtClean="0"/>
              </a:br>
              <a:r>
                <a:rPr lang="en-CA" sz="1400" dirty="0" smtClean="0"/>
                <a:t>in marrow</a:t>
              </a:r>
              <a:endParaRPr lang="en-CA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062977">
              <a:off x="5938262" y="3345799"/>
              <a:ext cx="1316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00" dirty="0" smtClean="0"/>
                <a:t>Protein in urine</a:t>
              </a:r>
              <a:endParaRPr lang="en-CA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9055876">
              <a:off x="6540033" y="3332308"/>
              <a:ext cx="1252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Serum calcium</a:t>
              </a:r>
              <a:endParaRPr lang="en-CA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678577" y="3951516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221871" y="3922089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65165" y="3922088"/>
              <a:ext cx="0" cy="34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88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Descriptive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Kaplan-Meier survival curve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1146859" y="2481943"/>
            <a:ext cx="6057900" cy="4237264"/>
            <a:chOff x="1146859" y="2481943"/>
            <a:chExt cx="6057900" cy="423726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8"/>
            <a:stretch/>
          </p:blipFill>
          <p:spPr bwMode="auto">
            <a:xfrm>
              <a:off x="1146859" y="2481943"/>
              <a:ext cx="6057900" cy="423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55423" y="3079272"/>
              <a:ext cx="26747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Mean ± SD survival time: </a:t>
              </a:r>
            </a:p>
            <a:p>
              <a:r>
                <a:rPr lang="en-CA" dirty="0" smtClean="0"/>
                <a:t>32.1 ± 4.0 months from </a:t>
              </a:r>
              <a:r>
                <a:rPr lang="en-CA" dirty="0" err="1" smtClean="0"/>
                <a:t>Dx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8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E9716-A7FE-4F77-AE2B-16DEC506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4702CC-A020-4C5B-A926-2A87053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discuss</a:t>
            </a:r>
          </a:p>
          <a:p>
            <a:pPr lvl="1"/>
            <a:r>
              <a:rPr lang="en-CA" dirty="0"/>
              <a:t>continue exploring regression models for survival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/>
              <a:t>an example of a Cox proportional hazards regression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86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Estimated (smoothed) hazard function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"/>
          <a:stretch/>
        </p:blipFill>
        <p:spPr bwMode="auto">
          <a:xfrm>
            <a:off x="1375459" y="2576013"/>
            <a:ext cx="5507034" cy="388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5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Inferential analysis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CA" dirty="0" smtClean="0"/>
                  <a:t>Cox proportional hazards regression</a:t>
                </a:r>
              </a:p>
              <a:p>
                <a:pPr marL="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35" y="3638550"/>
            <a:ext cx="5857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9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Inferential analysis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CA" dirty="0" smtClean="0"/>
                  <a:t>Cox proportional hazards regression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3320813"/>
            <a:ext cx="3368141" cy="290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22" y="3435093"/>
            <a:ext cx="4247756" cy="280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82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Assessing model fit (as usual, with residuals)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9" y="2604411"/>
            <a:ext cx="557140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9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Estimating survival using fitted model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6"/>
          <a:stretch/>
        </p:blipFill>
        <p:spPr bwMode="auto">
          <a:xfrm>
            <a:off x="1158776" y="4553088"/>
            <a:ext cx="7105254" cy="80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45" y="2661558"/>
            <a:ext cx="3006497" cy="144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6686" y="347798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covariate values of interest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245425" y="3420838"/>
            <a:ext cx="244928" cy="498021"/>
          </a:xfrm>
          <a:prstGeom prst="rightBrace">
            <a:avLst>
              <a:gd name="adj1" fmla="val 58776"/>
              <a:gd name="adj2" fmla="val 513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14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Estimating survival using fitted model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/>
          <a:stretch/>
        </p:blipFill>
        <p:spPr bwMode="auto">
          <a:xfrm>
            <a:off x="1562100" y="2465614"/>
            <a:ext cx="6019800" cy="428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54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E36ED1-2294-4202-91B6-8978CEBF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50CEAC-A236-4A60-AD04-EEB894E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CA" sz="2000" dirty="0"/>
              <a:t>Columbia University Mailman School of Public Health. Population Health Methods. Time to event data analysis. </a:t>
            </a:r>
            <a:r>
              <a:rPr lang="en-CA" sz="2000" dirty="0">
                <a:hlinkClick r:id="rId2"/>
              </a:rPr>
              <a:t>https://www.mailman.columbia.edu/research/population-health-methods/time-event-data-analysis</a:t>
            </a:r>
            <a:endParaRPr lang="en-CA" sz="2000" dirty="0"/>
          </a:p>
          <a:p>
            <a:pPr>
              <a:spcAft>
                <a:spcPts val="1200"/>
              </a:spcAft>
            </a:pPr>
            <a:r>
              <a:rPr lang="en-CA" sz="2000" dirty="0"/>
              <a:t>George H. </a:t>
            </a:r>
            <a:r>
              <a:rPr lang="en-CA" sz="2000" dirty="0" err="1"/>
              <a:t>Dunteman</a:t>
            </a:r>
            <a:r>
              <a:rPr lang="en-CA" sz="2000" dirty="0"/>
              <a:t> &amp; Moon-Ho R. Ho. 2011. Survival Analysis. </a:t>
            </a:r>
            <a:r>
              <a:rPr lang="en-CA" sz="2000" i="1" dirty="0"/>
              <a:t>In</a:t>
            </a:r>
            <a:r>
              <a:rPr lang="en-CA" sz="2000" dirty="0"/>
              <a:t>, An Introduction to Generalized Linear Models. SAGE Publications, Inc</a:t>
            </a:r>
            <a:r>
              <a:rPr lang="en-CA" sz="20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CA" sz="2000" dirty="0"/>
              <a:t>Krall, J. M., </a:t>
            </a:r>
            <a:r>
              <a:rPr lang="en-CA" sz="2000" dirty="0" err="1"/>
              <a:t>Uthoff</a:t>
            </a:r>
            <a:r>
              <a:rPr lang="en-CA" sz="2000" dirty="0"/>
              <a:t>, V. A., and Harley, J. B. </a:t>
            </a:r>
            <a:r>
              <a:rPr lang="en-CA" sz="2000" dirty="0" smtClean="0"/>
              <a:t>1975. A </a:t>
            </a:r>
            <a:r>
              <a:rPr lang="en-CA" sz="2000" dirty="0"/>
              <a:t>Step-up Procedure for Selecting Variables Associated with </a:t>
            </a:r>
            <a:r>
              <a:rPr lang="en-CA" sz="2000" dirty="0" smtClean="0"/>
              <a:t>Survival</a:t>
            </a:r>
            <a:r>
              <a:rPr lang="en-CA" sz="2000" dirty="0"/>
              <a:t>.</a:t>
            </a:r>
            <a:r>
              <a:rPr lang="en-CA" sz="2000" dirty="0"/>
              <a:t> </a:t>
            </a:r>
            <a:r>
              <a:rPr lang="en-CA" sz="2000" i="1" dirty="0" smtClean="0"/>
              <a:t>Biometrics</a:t>
            </a:r>
            <a:r>
              <a:rPr lang="en-CA" sz="2000" dirty="0" smtClean="0"/>
              <a:t> 31: </a:t>
            </a:r>
            <a:r>
              <a:rPr lang="en-CA" sz="2000" dirty="0"/>
              <a:t>49–57.</a:t>
            </a:r>
            <a:endParaRPr lang="en-CA" sz="2000" dirty="0"/>
          </a:p>
          <a:p>
            <a:pPr>
              <a:spcAft>
                <a:spcPts val="1200"/>
              </a:spcAft>
            </a:pPr>
            <a:r>
              <a:rPr lang="en-CA" sz="2000" dirty="0" err="1"/>
              <a:t>McCullagh</a:t>
            </a:r>
            <a:r>
              <a:rPr lang="en-CA" sz="2000" dirty="0"/>
              <a:t> P, </a:t>
            </a:r>
            <a:r>
              <a:rPr lang="en-CA" sz="2000" dirty="0" err="1"/>
              <a:t>Nelder</a:t>
            </a:r>
            <a:r>
              <a:rPr lang="en-CA" sz="2000" dirty="0"/>
              <a:t> JA. 1989. </a:t>
            </a:r>
            <a:r>
              <a:rPr lang="en-CA" sz="2000" i="1" dirty="0"/>
              <a:t>Generalized Linear Models</a:t>
            </a:r>
            <a:r>
              <a:rPr lang="en-CA" sz="2000" dirty="0"/>
              <a:t>. Chapman &amp; Hall. </a:t>
            </a:r>
          </a:p>
          <a:p>
            <a:pPr>
              <a:spcAft>
                <a:spcPts val="1200"/>
              </a:spcAft>
            </a:pPr>
            <a:r>
              <a:rPr lang="en-CA" sz="2000" dirty="0" err="1"/>
              <a:t>O'Quigley</a:t>
            </a:r>
            <a:r>
              <a:rPr lang="en-CA" sz="2000" dirty="0"/>
              <a:t>, J., 2008. </a:t>
            </a:r>
            <a:r>
              <a:rPr lang="en-CA" sz="2000" i="1" dirty="0"/>
              <a:t>Proportional hazards regression</a:t>
            </a:r>
            <a:r>
              <a:rPr lang="en-CA" sz="2000" dirty="0"/>
              <a:t> (Vol. 542). New York: Springer.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err="1"/>
              <a:t>Sainani</a:t>
            </a:r>
            <a:r>
              <a:rPr lang="en-US" sz="2000" dirty="0"/>
              <a:t>, K.L. Introduction to Survival Analysis. Stanford University Department of Health Research and Policy. </a:t>
            </a:r>
            <a:r>
              <a:rPr lang="en-CA" sz="2000" dirty="0">
                <a:hlinkClick r:id="rId3"/>
              </a:rPr>
              <a:t>https://web.stanford.edu/~kcobb/index.html</a:t>
            </a:r>
            <a:endParaRPr lang="en-CA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287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Simply put, ‘survival analysis’ is the analysis of longitudinal event data, specifically the </a:t>
            </a:r>
            <a:r>
              <a:rPr lang="en-CA" u="sng" dirty="0"/>
              <a:t>time-to-event</a:t>
            </a:r>
          </a:p>
          <a:p>
            <a:pPr>
              <a:spcAft>
                <a:spcPts val="1200"/>
              </a:spcAft>
            </a:pPr>
            <a:r>
              <a:rPr lang="en-CA" dirty="0"/>
              <a:t>Often, and historically, these analyses focussed on the survival, or time-to-death, of people</a:t>
            </a:r>
          </a:p>
          <a:p>
            <a:pPr>
              <a:spcAft>
                <a:spcPts val="1200"/>
              </a:spcAft>
            </a:pPr>
            <a:r>
              <a:rPr lang="en-CA" dirty="0"/>
              <a:t>But, the same models apply to the time to injury, illness, admission, readmission, recovery, or any definable health or disease state, and even the time to failure of machines!</a:t>
            </a:r>
          </a:p>
        </p:txBody>
      </p:sp>
      <p:pic>
        <p:nvPicPr>
          <p:cNvPr id="7170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66" y="453325"/>
            <a:ext cx="976265" cy="10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9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6F8CF-80E0-409B-9F77-285FB921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37DA0-CB74-4272-B87C-49D1D36F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Define event of interest, time zero, time scale and how participants exit </a:t>
            </a:r>
          </a:p>
          <a:p>
            <a:pPr lvl="1"/>
            <a:r>
              <a:rPr lang="en-CA" dirty="0"/>
              <a:t>Consideration of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Descriptive analysis: univariate modeling</a:t>
            </a:r>
          </a:p>
          <a:p>
            <a:pPr lvl="1"/>
            <a:r>
              <a:rPr lang="en-CA" dirty="0"/>
              <a:t>KM curves and descriptive statistics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CA" dirty="0"/>
              <a:t>Inferential analysis: multivariate modeling</a:t>
            </a:r>
          </a:p>
          <a:p>
            <a:pPr lvl="1"/>
            <a:r>
              <a:rPr lang="en-CA" dirty="0"/>
              <a:t>Cox regression (semi-parametric)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pic>
        <p:nvPicPr>
          <p:cNvPr id="12290" name="Picture 2" descr="Image result for analysis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4BBF9F-A148-40A6-8EB0-861E752E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9519D8D-A92D-4F27-85B5-A2EB9BC3E178}"/>
              </a:ext>
            </a:extLst>
          </p:cNvPr>
          <p:cNvGrpSpPr/>
          <p:nvPr/>
        </p:nvGrpSpPr>
        <p:grpSpPr>
          <a:xfrm>
            <a:off x="1442923" y="1632598"/>
            <a:ext cx="5929314" cy="4823560"/>
            <a:chOff x="1442923" y="1821134"/>
            <a:chExt cx="5929314" cy="4823560"/>
          </a:xfrm>
        </p:grpSpPr>
        <p:grpSp>
          <p:nvGrpSpPr>
            <p:cNvPr id="2" name="Group 1"/>
            <p:cNvGrpSpPr/>
            <p:nvPr/>
          </p:nvGrpSpPr>
          <p:grpSpPr>
            <a:xfrm>
              <a:off x="1442923" y="2346294"/>
              <a:ext cx="5929314" cy="4298400"/>
              <a:chOff x="1106488" y="2203450"/>
              <a:chExt cx="5929314" cy="42984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488" y="2203450"/>
                <a:ext cx="5929314" cy="429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CEF984A2-562B-4742-96FF-E6BECEFDCD3F}"/>
                  </a:ext>
                </a:extLst>
              </p:cNvPr>
              <p:cNvCxnSpPr/>
              <p:nvPr/>
            </p:nvCxnSpPr>
            <p:spPr>
              <a:xfrm>
                <a:off x="3751866" y="3730661"/>
                <a:ext cx="0" cy="201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C1DF230F-70E3-4F51-B349-1BF2A00E9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6024" y="5015926"/>
                <a:ext cx="1008000" cy="720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1E57624D-79ED-4645-A6C0-5D0A209E6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1032" y="4505514"/>
                <a:ext cx="1619691" cy="122381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0DC0D683-677A-4EB4-B215-5FAD84436E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6881" y="4001704"/>
                <a:ext cx="1574985" cy="122381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1CC5E4D0-3EDB-4B76-B258-6E0C99C40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677" y="3575775"/>
                <a:ext cx="1404000" cy="11134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390C0503-4D18-4C06-9D56-7A12BEC71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588" y="3282225"/>
                <a:ext cx="1083153" cy="79149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EEB181D8-62EF-4943-9E64-BB33AD291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4478" y="2999878"/>
                <a:ext cx="747403" cy="55540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2CBD5DC1-A220-453E-9195-EA3D62F23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8032" y="5538438"/>
                <a:ext cx="258199" cy="19445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F40800CE-04DE-49A1-9256-6B49F70C3135}"/>
                  </a:ext>
                </a:extLst>
              </p:cNvPr>
              <p:cNvSpPr txBox="1"/>
              <p:nvPr/>
            </p:nvSpPr>
            <p:spPr>
              <a:xfrm>
                <a:off x="3817047" y="3377967"/>
                <a:ext cx="2695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/>
                  <a:t>survival distribution, </a:t>
                </a:r>
                <a:r>
                  <a:rPr lang="en-CA" sz="2000" i="1" dirty="0"/>
                  <a:t>f(t)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82D281B5-FE0D-4B72-AE30-E8142B60D332}"/>
                  </a:ext>
                </a:extLst>
              </p:cNvPr>
              <p:cNvSpPr txBox="1"/>
              <p:nvPr/>
            </p:nvSpPr>
            <p:spPr>
              <a:xfrm>
                <a:off x="2309297" y="4448074"/>
                <a:ext cx="1378647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dirty="0"/>
                  <a:t>Fraction dying </a:t>
                </a:r>
              </a:p>
              <a:p>
                <a:pPr algn="ctr"/>
                <a:r>
                  <a:rPr lang="en-CA" dirty="0"/>
                  <a:t>by time 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/>
                  <a:t>F(t)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xmlns="" id="{2B47F62F-7F95-4670-94B8-F2EB27660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580" y="3695612"/>
                <a:ext cx="328839" cy="7562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EB98D758-2F2F-483A-8A1D-E0BACA4F9FE3}"/>
                  </a:ext>
                </a:extLst>
              </p:cNvPr>
              <p:cNvSpPr txBox="1"/>
              <p:nvPr/>
            </p:nvSpPr>
            <p:spPr>
              <a:xfrm>
                <a:off x="3876416" y="5175326"/>
                <a:ext cx="155728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CA" sz="1700" dirty="0"/>
                  <a:t>Fraction surviving</a:t>
                </a:r>
              </a:p>
              <a:p>
                <a:pPr algn="ctr"/>
                <a:r>
                  <a:rPr lang="en-CA" sz="1700" dirty="0"/>
                  <a:t>by time </a:t>
                </a:r>
                <a:r>
                  <a:rPr lang="en-CA" sz="1700" i="1" dirty="0"/>
                  <a:t>t</a:t>
                </a:r>
                <a:r>
                  <a:rPr lang="en-CA" sz="1700" dirty="0"/>
                  <a:t>, </a:t>
                </a:r>
                <a:r>
                  <a:rPr lang="en-CA" sz="1700" i="1" dirty="0"/>
                  <a:t>S(t)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06358F8-E45D-40BB-9BC5-F3179CEA0145}"/>
                </a:ext>
              </a:extLst>
            </p:cNvPr>
            <p:cNvSpPr txBox="1"/>
            <p:nvPr/>
          </p:nvSpPr>
          <p:spPr>
            <a:xfrm>
              <a:off x="2385119" y="1821134"/>
              <a:ext cx="4373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800" dirty="0"/>
                <a:t>Distribution of survival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8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5B9B6-2CBB-44CB-9CBC-6D1E33DE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A945AD-ADA7-4567-AB7C-2C19A50DB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3"/>
          <a:stretch/>
        </p:blipFill>
        <p:spPr>
          <a:xfrm>
            <a:off x="154280" y="2392245"/>
            <a:ext cx="8784000" cy="3919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12A8EB-CBA0-4595-B0B6-58653CA1FEA8}"/>
              </a:ext>
            </a:extLst>
          </p:cNvPr>
          <p:cNvSpPr txBox="1"/>
          <p:nvPr/>
        </p:nvSpPr>
        <p:spPr>
          <a:xfrm>
            <a:off x="6022797" y="3212167"/>
            <a:ext cx="1557285" cy="5232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700" dirty="0"/>
              <a:t>Fraction surviving</a:t>
            </a:r>
          </a:p>
          <a:p>
            <a:pPr algn="ctr"/>
            <a:r>
              <a:rPr lang="en-CA" sz="1700" dirty="0"/>
              <a:t>by time </a:t>
            </a:r>
            <a:r>
              <a:rPr lang="en-CA" sz="1700" i="1" dirty="0"/>
              <a:t>t</a:t>
            </a:r>
            <a:r>
              <a:rPr lang="en-CA" sz="1700" dirty="0"/>
              <a:t>, </a:t>
            </a:r>
            <a:r>
              <a:rPr lang="en-CA" sz="1700" i="1" dirty="0"/>
              <a:t>S(t)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833BDC4-4A9F-4B75-92FE-8976AA59D28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01440" y="3735387"/>
            <a:ext cx="0" cy="45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D826FC-2675-42C9-82C9-FB32A574B7F3}"/>
              </a:ext>
            </a:extLst>
          </p:cNvPr>
          <p:cNvSpPr txBox="1"/>
          <p:nvPr/>
        </p:nvSpPr>
        <p:spPr>
          <a:xfrm>
            <a:off x="792023" y="1718479"/>
            <a:ext cx="755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 smtClean="0"/>
              <a:t>Survival </a:t>
            </a:r>
            <a:r>
              <a:rPr lang="en-CA" sz="2200" dirty="0" smtClean="0"/>
              <a:t>curve, </a:t>
            </a:r>
            <a:r>
              <a:rPr lang="en-CA" sz="2200" dirty="0" smtClean="0"/>
              <a:t>S(t): Fraction (or probability of) surviving by time t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00787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336F3-8E94-49B7-B6AC-395CE9DF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5FC5E-7AB7-42BE-8A90-91826FE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0" y="2384037"/>
            <a:ext cx="8748000" cy="376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B85820-2B96-4F46-8DE0-F57FE61FAEC9}"/>
              </a:ext>
            </a:extLst>
          </p:cNvPr>
          <p:cNvSpPr txBox="1"/>
          <p:nvPr/>
        </p:nvSpPr>
        <p:spPr>
          <a:xfrm>
            <a:off x="6022797" y="3212167"/>
            <a:ext cx="1557285" cy="5232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700" dirty="0"/>
              <a:t>Fraction surviving</a:t>
            </a:r>
          </a:p>
          <a:p>
            <a:pPr algn="ctr"/>
            <a:r>
              <a:rPr lang="en-CA" sz="1700" dirty="0"/>
              <a:t>by time </a:t>
            </a:r>
            <a:r>
              <a:rPr lang="en-CA" sz="1700" i="1" dirty="0"/>
              <a:t>t</a:t>
            </a:r>
            <a:r>
              <a:rPr lang="en-CA" sz="1700" dirty="0"/>
              <a:t>, </a:t>
            </a:r>
            <a:r>
              <a:rPr lang="en-CA" sz="1700" i="1" dirty="0"/>
              <a:t>S(t)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3D16A1A-A544-4BDF-9468-40BE99472F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01440" y="3735387"/>
            <a:ext cx="0" cy="45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B51F27-64B5-47EF-B4D3-2455A49D18B3}"/>
              </a:ext>
            </a:extLst>
          </p:cNvPr>
          <p:cNvSpPr txBox="1"/>
          <p:nvPr/>
        </p:nvSpPr>
        <p:spPr>
          <a:xfrm>
            <a:off x="4770766" y="4855748"/>
            <a:ext cx="1035412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700" dirty="0"/>
              <a:t>Hazard, </a:t>
            </a:r>
            <a:r>
              <a:rPr lang="en-CA" sz="1700" i="1" dirty="0"/>
              <a:t>h(t)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56582EF-3061-423E-9230-E57A833BF94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288472" y="4459257"/>
            <a:ext cx="0" cy="3964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D826FC-2675-42C9-82C9-FB32A574B7F3}"/>
              </a:ext>
            </a:extLst>
          </p:cNvPr>
          <p:cNvSpPr txBox="1"/>
          <p:nvPr/>
        </p:nvSpPr>
        <p:spPr>
          <a:xfrm>
            <a:off x="284800" y="1718479"/>
            <a:ext cx="8574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Hazard </a:t>
            </a:r>
            <a:r>
              <a:rPr lang="en-CA" sz="2200" i="1" dirty="0"/>
              <a:t>h(t) </a:t>
            </a:r>
            <a:r>
              <a:rPr lang="en-CA" sz="2200" dirty="0"/>
              <a:t>: risk of death in the next small interval among those still alive</a:t>
            </a:r>
          </a:p>
        </p:txBody>
      </p:sp>
    </p:spTree>
    <p:extLst>
      <p:ext uri="{BB962C8B-B14F-4D97-AF65-F5344CB8AC3E}">
        <p14:creationId xmlns:p14="http://schemas.microsoft.com/office/powerpoint/2010/main" val="16961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A8A2E-C66C-4904-9C1C-E04AED2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6D4D2-7033-40B8-87CE-E0CF5F23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5" y="2108508"/>
            <a:ext cx="8666529" cy="410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00A70F-F888-47A2-B33C-C8D1CA859D1A}"/>
              </a:ext>
            </a:extLst>
          </p:cNvPr>
          <p:cNvSpPr txBox="1"/>
          <p:nvPr/>
        </p:nvSpPr>
        <p:spPr>
          <a:xfrm>
            <a:off x="4571999" y="4902883"/>
            <a:ext cx="111857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700" dirty="0"/>
              <a:t>group 2 </a:t>
            </a:r>
            <a:r>
              <a:rPr lang="en-CA" sz="1700" i="1" dirty="0"/>
              <a:t>h</a:t>
            </a:r>
            <a:r>
              <a:rPr lang="en-CA" sz="1700" i="1" baseline="-25000" dirty="0"/>
              <a:t>2</a:t>
            </a:r>
            <a:r>
              <a:rPr lang="en-CA" sz="1700" i="1" dirty="0"/>
              <a:t>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96BEA1-B4D0-40DB-9BFD-FAE7E766F86B}"/>
              </a:ext>
            </a:extLst>
          </p:cNvPr>
          <p:cNvSpPr txBox="1"/>
          <p:nvPr/>
        </p:nvSpPr>
        <p:spPr>
          <a:xfrm>
            <a:off x="6392944" y="4452736"/>
            <a:ext cx="111857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1700" dirty="0"/>
              <a:t>group 1 </a:t>
            </a:r>
            <a:r>
              <a:rPr lang="en-CA" sz="1700" i="1" dirty="0"/>
              <a:t>h</a:t>
            </a:r>
            <a:r>
              <a:rPr lang="en-CA" sz="1700" i="1" baseline="-25000" dirty="0"/>
              <a:t>1</a:t>
            </a:r>
            <a:r>
              <a:rPr lang="en-CA" sz="1700" i="1" dirty="0"/>
              <a:t>(t)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5A069C4-B6F0-42BB-9C41-568B488CA871}"/>
              </a:ext>
            </a:extLst>
          </p:cNvPr>
          <p:cNvCxnSpPr>
            <a:cxnSpLocks/>
          </p:cNvCxnSpPr>
          <p:nvPr/>
        </p:nvCxnSpPr>
        <p:spPr>
          <a:xfrm flipV="1">
            <a:off x="5015094" y="4516100"/>
            <a:ext cx="0" cy="3964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6C8B301-5B90-47FD-AC7F-E3001C4950D1}"/>
              </a:ext>
            </a:extLst>
          </p:cNvPr>
          <p:cNvCxnSpPr>
            <a:cxnSpLocks/>
          </p:cNvCxnSpPr>
          <p:nvPr/>
        </p:nvCxnSpPr>
        <p:spPr>
          <a:xfrm flipH="1">
            <a:off x="5986021" y="4609707"/>
            <a:ext cx="33151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AC2044-6647-40EA-BBB1-8C917DF30131}"/>
              </a:ext>
            </a:extLst>
          </p:cNvPr>
          <p:cNvSpPr txBox="1"/>
          <p:nvPr/>
        </p:nvSpPr>
        <p:spPr>
          <a:xfrm>
            <a:off x="804343" y="1484229"/>
            <a:ext cx="7284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Hazard ratio </a:t>
            </a:r>
            <a:r>
              <a:rPr lang="en-CA" sz="2200" i="1" dirty="0"/>
              <a:t>h</a:t>
            </a:r>
            <a:r>
              <a:rPr lang="en-CA" sz="2200" i="1" baseline="-25000" dirty="0"/>
              <a:t>1</a:t>
            </a:r>
            <a:r>
              <a:rPr lang="en-CA" sz="2200" i="1" dirty="0"/>
              <a:t>(t) / h</a:t>
            </a:r>
            <a:r>
              <a:rPr lang="en-CA" sz="2200" i="1" baseline="-25000" dirty="0"/>
              <a:t>2</a:t>
            </a:r>
            <a:r>
              <a:rPr lang="en-CA" sz="2200" i="1" dirty="0"/>
              <a:t>(t) </a:t>
            </a:r>
            <a:r>
              <a:rPr lang="en-CA" sz="2200" dirty="0"/>
              <a:t>: ratio of hazards between two groups</a:t>
            </a:r>
          </a:p>
        </p:txBody>
      </p:sp>
    </p:spTree>
    <p:extLst>
      <p:ext uri="{BB962C8B-B14F-4D97-AF65-F5344CB8AC3E}">
        <p14:creationId xmlns:p14="http://schemas.microsoft.com/office/powerpoint/2010/main" val="177031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2FAD5-C508-475C-90F1-F759FA53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B6F2D26-1F4C-4030-AE87-CE731666F1F7}"/>
              </a:ext>
            </a:extLst>
          </p:cNvPr>
          <p:cNvGrpSpPr/>
          <p:nvPr/>
        </p:nvGrpSpPr>
        <p:grpSpPr>
          <a:xfrm>
            <a:off x="1719300" y="3184055"/>
            <a:ext cx="5705399" cy="3449610"/>
            <a:chOff x="1287150" y="2798774"/>
            <a:chExt cx="6227594" cy="3792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37F61A4-419B-4010-846D-F32DEE2F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50" y="2798774"/>
              <a:ext cx="6227594" cy="37928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AB5E608-1665-420C-9CE2-C30C1EE4609A}"/>
                </a:ext>
              </a:extLst>
            </p:cNvPr>
            <p:cNvSpPr txBox="1"/>
            <p:nvPr/>
          </p:nvSpPr>
          <p:spPr>
            <a:xfrm>
              <a:off x="2384981" y="5177066"/>
              <a:ext cx="1118576" cy="2616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1700" dirty="0">
                  <a:solidFill>
                    <a:schemeClr val="bg1"/>
                  </a:solidFill>
                </a:rPr>
                <a:t>group 2 </a:t>
              </a:r>
              <a:r>
                <a:rPr lang="en-CA" sz="1700" i="1" dirty="0">
                  <a:solidFill>
                    <a:schemeClr val="bg1"/>
                  </a:solidFill>
                </a:rPr>
                <a:t>h</a:t>
              </a:r>
              <a:r>
                <a:rPr lang="en-CA" sz="1700" i="1" baseline="-25000" dirty="0">
                  <a:solidFill>
                    <a:schemeClr val="bg1"/>
                  </a:solidFill>
                </a:rPr>
                <a:t>2</a:t>
              </a:r>
              <a:r>
                <a:rPr lang="en-CA" sz="1700" i="1" dirty="0">
                  <a:solidFill>
                    <a:schemeClr val="bg1"/>
                  </a:solidFill>
                </a:rPr>
                <a:t>(t)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2AAA1D0-1E9F-4E65-A2EC-BAE114E9F1EC}"/>
                </a:ext>
              </a:extLst>
            </p:cNvPr>
            <p:cNvSpPr txBox="1"/>
            <p:nvPr/>
          </p:nvSpPr>
          <p:spPr>
            <a:xfrm>
              <a:off x="4083377" y="4340419"/>
              <a:ext cx="11185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1700" dirty="0"/>
                <a:t>group 1 </a:t>
              </a:r>
              <a:r>
                <a:rPr lang="en-CA" sz="1700" i="1" dirty="0"/>
                <a:t>h</a:t>
              </a:r>
              <a:r>
                <a:rPr lang="en-CA" sz="1700" i="1" baseline="-25000" dirty="0"/>
                <a:t>1</a:t>
              </a:r>
              <a:r>
                <a:rPr lang="en-CA" sz="1700" i="1" dirty="0"/>
                <a:t>(t)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341A29B5-770C-4985-AFE5-B8F37C6DA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454" y="4497390"/>
              <a:ext cx="331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43F7EA-664A-43D6-A237-98D2D74A6942}"/>
              </a:ext>
            </a:extLst>
          </p:cNvPr>
          <p:cNvSpPr txBox="1"/>
          <p:nvPr/>
        </p:nvSpPr>
        <p:spPr>
          <a:xfrm>
            <a:off x="851477" y="1713138"/>
            <a:ext cx="7663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If the hazards </a:t>
            </a:r>
            <a:r>
              <a:rPr lang="en-CA" sz="2200" i="1" dirty="0"/>
              <a:t>h</a:t>
            </a:r>
            <a:r>
              <a:rPr lang="en-CA" sz="2200" i="1" baseline="-25000" dirty="0"/>
              <a:t>1</a:t>
            </a:r>
            <a:r>
              <a:rPr lang="en-CA" sz="2200" i="1" dirty="0"/>
              <a:t>(t) </a:t>
            </a:r>
            <a:r>
              <a:rPr lang="en-CA" sz="2200" dirty="0"/>
              <a:t>and</a:t>
            </a:r>
            <a:r>
              <a:rPr lang="en-CA" sz="2200" i="1" dirty="0"/>
              <a:t> h</a:t>
            </a:r>
            <a:r>
              <a:rPr lang="en-CA" sz="2200" i="1" baseline="-25000" dirty="0"/>
              <a:t>2</a:t>
            </a:r>
            <a:r>
              <a:rPr lang="en-CA" sz="2200" i="1" dirty="0"/>
              <a:t>(t) </a:t>
            </a:r>
            <a:r>
              <a:rPr lang="en-CA" sz="2200" dirty="0"/>
              <a:t>remain </a:t>
            </a:r>
            <a:r>
              <a:rPr lang="en-CA" sz="2200" b="1" dirty="0"/>
              <a:t>proportional</a:t>
            </a:r>
            <a:r>
              <a:rPr lang="en-CA" sz="2200" dirty="0"/>
              <a:t> over time, the difference in risk can be properly summarized by a single number, the hazard ratio</a:t>
            </a:r>
          </a:p>
        </p:txBody>
      </p:sp>
    </p:spTree>
    <p:extLst>
      <p:ext uri="{BB962C8B-B14F-4D97-AF65-F5344CB8AC3E}">
        <p14:creationId xmlns:p14="http://schemas.microsoft.com/office/powerpoint/2010/main" val="209087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1048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Survival analysis and regression – Part 2</vt:lpstr>
      <vt:lpstr>Session overview</vt:lpstr>
      <vt:lpstr>Background</vt:lpstr>
      <vt:lpstr>Survival analysis</vt:lpstr>
      <vt:lpstr>Concepts: Survival and hazard</vt:lpstr>
      <vt:lpstr>Concepts: Survival and hazard</vt:lpstr>
      <vt:lpstr>Concepts: Survival and hazard</vt:lpstr>
      <vt:lpstr>Concepts: Survival and hazard</vt:lpstr>
      <vt:lpstr>Concepts: Survival and hazard</vt:lpstr>
      <vt:lpstr>Linear models: reminder</vt:lpstr>
      <vt:lpstr>Linear models: reminder</vt:lpstr>
      <vt:lpstr>Linear models: reminder</vt:lpstr>
      <vt:lpstr>Linear models: reminder</vt:lpstr>
      <vt:lpstr>Proportional hazards models</vt:lpstr>
      <vt:lpstr>Proportional hazards models</vt:lpstr>
      <vt:lpstr>Proportional hazards models</vt:lpstr>
      <vt:lpstr>Proportional hazards models</vt:lpstr>
      <vt:lpstr>An example</vt:lpstr>
      <vt:lpstr>Descriptive analysis</vt:lpstr>
      <vt:lpstr>Descriptive analysis</vt:lpstr>
      <vt:lpstr>Inferential analysis</vt:lpstr>
      <vt:lpstr>Inferential analysis</vt:lpstr>
      <vt:lpstr>Inferential analysis</vt:lpstr>
      <vt:lpstr>Inferential analysis</vt:lpstr>
      <vt:lpstr>Inferential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Otterstatter, Michael</cp:lastModifiedBy>
  <cp:revision>144</cp:revision>
  <dcterms:created xsi:type="dcterms:W3CDTF">2019-10-21T20:22:25Z</dcterms:created>
  <dcterms:modified xsi:type="dcterms:W3CDTF">2019-11-08T20:59:37Z</dcterms:modified>
</cp:coreProperties>
</file>