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 id="264" r:id="rId8"/>
    <p:sldId id="279" r:id="rId9"/>
    <p:sldId id="280" r:id="rId10"/>
    <p:sldId id="282" r:id="rId11"/>
    <p:sldId id="273" r:id="rId12"/>
    <p:sldId id="263" r:id="rId13"/>
    <p:sldId id="267" r:id="rId14"/>
    <p:sldId id="268" r:id="rId15"/>
    <p:sldId id="270" r:id="rId16"/>
    <p:sldId id="272" r:id="rId17"/>
    <p:sldId id="266" r:id="rId18"/>
    <p:sldId id="275" r:id="rId19"/>
    <p:sldId id="283" r:id="rId20"/>
    <p:sldId id="284" r:id="rId21"/>
    <p:sldId id="286" r:id="rId22"/>
    <p:sldId id="285" r:id="rId23"/>
    <p:sldId id="287" r:id="rId24"/>
    <p:sldId id="278" r:id="rId25"/>
    <p:sldId id="274" r:id="rId26"/>
    <p:sldId id="277" r:id="rId27"/>
    <p:sldId id="288" r:id="rId28"/>
    <p:sldId id="276" r:id="rId29"/>
    <p:sldId id="290" r:id="rId30"/>
    <p:sldId id="291" r:id="rId31"/>
    <p:sldId id="292" r:id="rId32"/>
    <p:sldId id="293" r:id="rId33"/>
    <p:sldId id="296" r:id="rId34"/>
    <p:sldId id="294" r:id="rId35"/>
    <p:sldId id="297" r:id="rId36"/>
    <p:sldId id="298" r:id="rId37"/>
    <p:sldId id="299" r:id="rId38"/>
    <p:sldId id="289"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24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6645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75162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44203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67150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1356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9540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0593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87492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419220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9945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2021/6/25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8693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2AED-9572-4DC5-BD20-456DDF1F6600}" type="datetimeFigureOut">
              <a:rPr lang="zh-TW" altLang="en-US" smtClean="0"/>
              <a:t>2021/6/25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9198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nexus.testesunbank.com.tw:8443/repository/np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VUE3</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380949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a:t>An application needs to be mounted into a DOM element. For example, if we want to mount a </a:t>
            </a:r>
            <a:r>
              <a:rPr lang="en-US" altLang="zh-TW" dirty="0" err="1"/>
              <a:t>Vue</a:t>
            </a:r>
            <a:r>
              <a:rPr lang="en-US" altLang="zh-TW" dirty="0"/>
              <a:t> application into </a:t>
            </a:r>
            <a:r>
              <a:rPr lang="en-US" altLang="zh-TW" dirty="0" smtClean="0"/>
              <a:t>                        &lt;</a:t>
            </a:r>
            <a:r>
              <a:rPr lang="en-US" altLang="zh-TW" dirty="0"/>
              <a:t>div id="app"&gt;&lt;/div&gt;, we should pass #</a:t>
            </a:r>
            <a:r>
              <a:rPr lang="en-US" altLang="zh-TW" dirty="0" smtClean="0"/>
              <a:t>app. </a:t>
            </a:r>
            <a:r>
              <a:rPr lang="en-US" altLang="zh-TW" dirty="0" smtClean="0">
                <a:solidFill>
                  <a:srgbClr val="FF0000"/>
                </a:solidFill>
              </a:rPr>
              <a:t>[# = id, . = class]</a:t>
            </a:r>
            <a:endParaRPr lang="zh-TW" altLang="en-US" dirty="0">
              <a:solidFill>
                <a:srgbClr val="FF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147" y="3107057"/>
            <a:ext cx="8982092" cy="3664244"/>
          </a:xfrm>
          <a:prstGeom prst="rect">
            <a:avLst/>
          </a:prstGeom>
        </p:spPr>
      </p:pic>
    </p:spTree>
    <p:extLst>
      <p:ext uri="{BB962C8B-B14F-4D97-AF65-F5344CB8AC3E}">
        <p14:creationId xmlns:p14="http://schemas.microsoft.com/office/powerpoint/2010/main" val="2771889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Tree>
    <p:extLst>
      <p:ext uri="{BB962C8B-B14F-4D97-AF65-F5344CB8AC3E}">
        <p14:creationId xmlns:p14="http://schemas.microsoft.com/office/powerpoint/2010/main" val="4025365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Declarative?</a:t>
            </a:r>
          </a:p>
        </p:txBody>
      </p:sp>
      <p:sp>
        <p:nvSpPr>
          <p:cNvPr id="3" name="內容版面配置區 2"/>
          <p:cNvSpPr>
            <a:spLocks noGrp="1"/>
          </p:cNvSpPr>
          <p:nvPr>
            <p:ph idx="1"/>
          </p:nvPr>
        </p:nvSpPr>
        <p:spPr/>
        <p:txBody>
          <a:bodyPr/>
          <a:lstStyle/>
          <a:p>
            <a:pPr>
              <a:lnSpc>
                <a:spcPct val="150000"/>
              </a:lnSpc>
            </a:pPr>
            <a:r>
              <a:rPr lang="en-US" altLang="zh-TW" dirty="0" smtClean="0"/>
              <a:t>Denoting </a:t>
            </a:r>
            <a:r>
              <a:rPr lang="en-US" altLang="zh-TW" dirty="0"/>
              <a:t>high-level programming languages which can be used to solve problems without requiring the programmer to specify an exact procedure </a:t>
            </a:r>
            <a:r>
              <a:rPr lang="en-US" altLang="zh-TW" dirty="0" smtClean="0"/>
              <a:t>to </a:t>
            </a:r>
            <a:r>
              <a:rPr lang="en-US" altLang="zh-TW" dirty="0"/>
              <a:t>be followed</a:t>
            </a:r>
            <a:r>
              <a:rPr lang="en-US" altLang="zh-TW" dirty="0" smtClean="0"/>
              <a:t>. (from google dictionary)</a:t>
            </a:r>
          </a:p>
          <a:p>
            <a:pPr marL="0" indent="0">
              <a:buNone/>
            </a:pPr>
            <a:endParaRPr lang="en-US" altLang="zh-TW" dirty="0" smtClean="0"/>
          </a:p>
          <a:p>
            <a:r>
              <a:rPr lang="en-US" altLang="zh-TW" dirty="0" smtClean="0"/>
              <a:t>Take java for example:</a:t>
            </a:r>
          </a:p>
          <a:p>
            <a:pPr marL="0" indent="0">
              <a:buNone/>
            </a:pP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779" y="4932357"/>
            <a:ext cx="10162200" cy="1441160"/>
          </a:xfrm>
          <a:prstGeom prst="rect">
            <a:avLst/>
          </a:prstGeom>
        </p:spPr>
      </p:pic>
    </p:spTree>
    <p:extLst>
      <p:ext uri="{BB962C8B-B14F-4D97-AF65-F5344CB8AC3E}">
        <p14:creationId xmlns:p14="http://schemas.microsoft.com/office/powerpoint/2010/main" val="1101464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z="3200" dirty="0"/>
              <a:t>At the core of Vue.js is a system that enables us to declaratively render data to the DOM using straightforward template </a:t>
            </a:r>
            <a:r>
              <a:rPr lang="en-US" altLang="zh-TW" sz="3200" dirty="0" smtClean="0"/>
              <a:t>syntax.   (from vue3 official document)</a:t>
            </a:r>
          </a:p>
          <a:p>
            <a:endParaRPr lang="en-US" altLang="zh-TW" sz="3200" dirty="0"/>
          </a:p>
          <a:p>
            <a:r>
              <a:rPr lang="en-US" altLang="zh-TW" sz="3200" dirty="0" smtClean="0">
                <a:solidFill>
                  <a:srgbClr val="FF0000"/>
                </a:solidFill>
              </a:rPr>
              <a:t>So</a:t>
            </a:r>
            <a:r>
              <a:rPr lang="en-US" altLang="zh-TW" sz="3200" dirty="0">
                <a:solidFill>
                  <a:srgbClr val="FF0000"/>
                </a:solidFill>
              </a:rPr>
              <a:t>, we don’t have to manipulate DOM </a:t>
            </a:r>
            <a:r>
              <a:rPr lang="en-US" altLang="zh-TW" sz="3200" dirty="0" smtClean="0">
                <a:solidFill>
                  <a:srgbClr val="FF0000"/>
                </a:solidFill>
              </a:rPr>
              <a:t>manually!</a:t>
            </a:r>
            <a:endParaRPr lang="en-US" altLang="zh-TW" sz="3200" dirty="0">
              <a:solidFill>
                <a:srgbClr val="FF0000"/>
              </a:solidFill>
            </a:endParaRPr>
          </a:p>
          <a:p>
            <a:endParaRPr lang="en-US" altLang="zh-TW" dirty="0" smtClean="0"/>
          </a:p>
          <a:p>
            <a:endParaRPr lang="zh-TW" altLang="en-US" dirty="0"/>
          </a:p>
        </p:txBody>
      </p:sp>
    </p:spTree>
    <p:extLst>
      <p:ext uri="{BB962C8B-B14F-4D97-AF65-F5344CB8AC3E}">
        <p14:creationId xmlns:p14="http://schemas.microsoft.com/office/powerpoint/2010/main" val="122161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a:t>
            </a:r>
            <a:endParaRPr lang="zh-TW" altLang="en-US" dirty="0"/>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852" y="3096737"/>
            <a:ext cx="1817546" cy="533508"/>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004" y="1400427"/>
            <a:ext cx="4348686" cy="5226108"/>
          </a:xfrm>
          <a:prstGeom prst="rect">
            <a:avLst/>
          </a:prstGeom>
        </p:spPr>
      </p:pic>
    </p:spTree>
    <p:extLst>
      <p:ext uri="{BB962C8B-B14F-4D97-AF65-F5344CB8AC3E}">
        <p14:creationId xmlns:p14="http://schemas.microsoft.com/office/powerpoint/2010/main" val="2115564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Non-Declarative Rendering (Imperative)</a:t>
            </a:r>
            <a:endParaRPr lang="zh-TW" altLang="en-US" dirty="0"/>
          </a:p>
        </p:txBody>
      </p:sp>
      <p:sp>
        <p:nvSpPr>
          <p:cNvPr id="3" name="內容版面配置區 2"/>
          <p:cNvSpPr>
            <a:spLocks noGrp="1"/>
          </p:cNvSpPr>
          <p:nvPr>
            <p:ph idx="1"/>
          </p:nvPr>
        </p:nvSpPr>
        <p:spPr>
          <a:xfrm>
            <a:off x="838199" y="1825625"/>
            <a:ext cx="10604619" cy="4351338"/>
          </a:xfrm>
        </p:spPr>
        <p:txBody>
          <a:bodyPr>
            <a:normAutofit/>
          </a:bodyPr>
          <a:lstStyle/>
          <a:p>
            <a:r>
              <a:rPr lang="en-US" altLang="zh-TW" dirty="0"/>
              <a:t>Imperative programming is a paradigm of </a:t>
            </a:r>
            <a:r>
              <a:rPr lang="en-US" altLang="zh-TW" dirty="0" smtClean="0"/>
              <a:t>computer programming</a:t>
            </a:r>
            <a:r>
              <a:rPr lang="en-US" altLang="zh-TW" dirty="0"/>
              <a:t> where the program describes steps that change the state of the computer. (from </a:t>
            </a:r>
            <a:r>
              <a:rPr lang="en-US" altLang="zh-TW" dirty="0" smtClean="0"/>
              <a:t>computerhope.com)</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87" y="3361336"/>
            <a:ext cx="10366626" cy="2815627"/>
          </a:xfrm>
          <a:prstGeom prst="rect">
            <a:avLst/>
          </a:prstGeom>
        </p:spPr>
      </p:pic>
    </p:spTree>
    <p:extLst>
      <p:ext uri="{BB962C8B-B14F-4D97-AF65-F5344CB8AC3E}">
        <p14:creationId xmlns:p14="http://schemas.microsoft.com/office/powerpoint/2010/main" val="1602129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 (attributes)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7" y="1515748"/>
            <a:ext cx="4899759" cy="5026131"/>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494" y="3077139"/>
            <a:ext cx="2112641" cy="1039144"/>
          </a:xfrm>
          <a:prstGeom prst="rect">
            <a:avLst/>
          </a:prstGeom>
        </p:spPr>
      </p:pic>
      <p:sp>
        <p:nvSpPr>
          <p:cNvPr id="5" name="文字方塊 4"/>
          <p:cNvSpPr txBox="1"/>
          <p:nvPr/>
        </p:nvSpPr>
        <p:spPr>
          <a:xfrm>
            <a:off x="6215639" y="1834431"/>
            <a:ext cx="5788352" cy="461665"/>
          </a:xfrm>
          <a:prstGeom prst="rect">
            <a:avLst/>
          </a:prstGeom>
          <a:noFill/>
        </p:spPr>
        <p:txBody>
          <a:bodyPr wrap="square" rtlCol="0">
            <a:spAutoFit/>
          </a:bodyPr>
          <a:lstStyle/>
          <a:p>
            <a:r>
              <a:rPr lang="en-US" altLang="zh-TW" sz="2400" b="1" dirty="0" smtClean="0">
                <a:solidFill>
                  <a:srgbClr val="FF0000"/>
                </a:solidFill>
              </a:rPr>
              <a:t>The shorthand for v-bind</a:t>
            </a:r>
            <a:r>
              <a:rPr lang="zh-TW" altLang="en-US" sz="2400" b="1" dirty="0" smtClean="0">
                <a:solidFill>
                  <a:srgbClr val="FF0000"/>
                </a:solidFill>
              </a:rPr>
              <a:t> </a:t>
            </a:r>
            <a:r>
              <a:rPr lang="en-US" altLang="zh-TW" sz="2400" b="1" dirty="0" smtClean="0">
                <a:solidFill>
                  <a:srgbClr val="FF0000"/>
                </a:solidFill>
              </a:rPr>
              <a:t>is simply a colon (:)</a:t>
            </a:r>
          </a:p>
        </p:txBody>
      </p:sp>
    </p:spTree>
    <p:extLst>
      <p:ext uri="{BB962C8B-B14F-4D97-AF65-F5344CB8AC3E}">
        <p14:creationId xmlns:p14="http://schemas.microsoft.com/office/powerpoint/2010/main" val="3138714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r>
              <a:rPr lang="zh-TW" altLang="en-US" dirty="0" smtClean="0"/>
              <a:t>要在 </a:t>
            </a:r>
            <a:r>
              <a:rPr lang="en-US" altLang="zh-TW" dirty="0" smtClean="0"/>
              <a:t>&lt;template&gt; </a:t>
            </a:r>
            <a:r>
              <a:rPr lang="zh-TW" altLang="en-US" dirty="0" smtClean="0"/>
              <a:t>裡面使用的變數或方法，必須要寫在 </a:t>
            </a:r>
            <a:r>
              <a:rPr lang="en-US" altLang="zh-TW" dirty="0" smtClean="0"/>
              <a:t>setup() </a:t>
            </a:r>
            <a:r>
              <a:rPr lang="zh-TW" altLang="en-US" dirty="0" smtClean="0"/>
              <a:t>的 </a:t>
            </a:r>
            <a:r>
              <a:rPr lang="en-US" altLang="zh-TW" dirty="0" smtClean="0"/>
              <a:t>return block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675" y="2689464"/>
            <a:ext cx="7895261" cy="3795108"/>
          </a:xfrm>
          <a:prstGeom prst="rect">
            <a:avLst/>
          </a:prstGeom>
        </p:spPr>
      </p:pic>
    </p:spTree>
    <p:extLst>
      <p:ext uri="{BB962C8B-B14F-4D97-AF65-F5344CB8AC3E}">
        <p14:creationId xmlns:p14="http://schemas.microsoft.com/office/powerpoint/2010/main" val="1320234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Tree>
    <p:extLst>
      <p:ext uri="{BB962C8B-B14F-4D97-AF65-F5344CB8AC3E}">
        <p14:creationId xmlns:p14="http://schemas.microsoft.com/office/powerpoint/2010/main" val="881757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Handling (click)</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43" y="3800883"/>
            <a:ext cx="3005192" cy="82642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09" y="5330532"/>
            <a:ext cx="3609542" cy="942081"/>
          </a:xfrm>
          <a:prstGeom prst="rect">
            <a:avLst/>
          </a:prstGeom>
        </p:spPr>
      </p:pic>
      <p:sp>
        <p:nvSpPr>
          <p:cNvPr id="8" name="文字方塊 7"/>
          <p:cNvSpPr txBox="1"/>
          <p:nvPr/>
        </p:nvSpPr>
        <p:spPr>
          <a:xfrm>
            <a:off x="1301852" y="4715436"/>
            <a:ext cx="2481770" cy="369332"/>
          </a:xfrm>
          <a:prstGeom prst="rect">
            <a:avLst/>
          </a:prstGeom>
          <a:noFill/>
        </p:spPr>
        <p:txBody>
          <a:bodyPr wrap="none" rtlCol="0">
            <a:spAutoFit/>
          </a:bodyPr>
          <a:lstStyle/>
          <a:p>
            <a:r>
              <a:rPr lang="en-US" altLang="zh-TW" dirty="0" smtClean="0">
                <a:solidFill>
                  <a:srgbClr val="FF0000"/>
                </a:solidFill>
              </a:rPr>
              <a:t>After Clicking the button</a:t>
            </a:r>
            <a:endParaRPr lang="zh-TW" altLang="en-US" dirty="0">
              <a:solidFill>
                <a:srgbClr val="FF0000"/>
              </a:solidFill>
            </a:endParaRPr>
          </a:p>
        </p:txBody>
      </p:sp>
      <p:sp>
        <p:nvSpPr>
          <p:cNvPr id="9" name="向下箭號 8"/>
          <p:cNvSpPr/>
          <p:nvPr/>
        </p:nvSpPr>
        <p:spPr>
          <a:xfrm>
            <a:off x="3941228" y="4604140"/>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410" y="1690688"/>
            <a:ext cx="5792649" cy="4064562"/>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73" y="1840492"/>
            <a:ext cx="5589933" cy="1428085"/>
          </a:xfrm>
          <a:prstGeom prst="rect">
            <a:avLst/>
          </a:prstGeom>
        </p:spPr>
      </p:pic>
      <p:sp>
        <p:nvSpPr>
          <p:cNvPr id="4" name="文字方塊 3"/>
          <p:cNvSpPr txBox="1"/>
          <p:nvPr/>
        </p:nvSpPr>
        <p:spPr>
          <a:xfrm>
            <a:off x="8530400" y="2241959"/>
            <a:ext cx="3475659" cy="373054"/>
          </a:xfrm>
          <a:prstGeom prst="rect">
            <a:avLst/>
          </a:prstGeom>
          <a:noFill/>
        </p:spPr>
        <p:txBody>
          <a:bodyPr wrap="square" rtlCol="0">
            <a:spAutoFit/>
          </a:bodyPr>
          <a:lstStyle/>
          <a:p>
            <a:r>
              <a:rPr lang="zh-TW" altLang="en-US" dirty="0" smtClean="0">
                <a:solidFill>
                  <a:srgbClr val="FF0000"/>
                </a:solidFill>
              </a:rPr>
              <a:t>目前先不用管 </a:t>
            </a:r>
            <a:r>
              <a:rPr lang="en-US" altLang="zh-TW" dirty="0" smtClean="0">
                <a:solidFill>
                  <a:srgbClr val="FF0000"/>
                </a:solidFill>
              </a:rPr>
              <a:t>ref</a:t>
            </a:r>
            <a:r>
              <a:rPr lang="zh-TW" altLang="en-US" dirty="0" smtClean="0">
                <a:solidFill>
                  <a:srgbClr val="FF0000"/>
                </a:solidFill>
              </a:rPr>
              <a:t>，等等會提到</a:t>
            </a:r>
            <a:endParaRPr lang="zh-TW" altLang="en-US" dirty="0">
              <a:solidFill>
                <a:srgbClr val="FF0000"/>
              </a:solidFill>
            </a:endParaRPr>
          </a:p>
        </p:txBody>
      </p:sp>
      <p:sp>
        <p:nvSpPr>
          <p:cNvPr id="12" name="文字方塊 11"/>
          <p:cNvSpPr txBox="1"/>
          <p:nvPr/>
        </p:nvSpPr>
        <p:spPr>
          <a:xfrm>
            <a:off x="5636224" y="6017014"/>
            <a:ext cx="5788352" cy="461665"/>
          </a:xfrm>
          <a:prstGeom prst="rect">
            <a:avLst/>
          </a:prstGeom>
          <a:noFill/>
        </p:spPr>
        <p:txBody>
          <a:bodyPr wrap="square" rtlCol="0">
            <a:spAutoFit/>
          </a:bodyPr>
          <a:lstStyle/>
          <a:p>
            <a:r>
              <a:rPr lang="en-US" altLang="zh-TW" sz="2400" b="1" dirty="0" smtClean="0">
                <a:solidFill>
                  <a:srgbClr val="FF0000"/>
                </a:solidFill>
              </a:rPr>
              <a:t>The shorthand for v-on</a:t>
            </a:r>
            <a:r>
              <a:rPr lang="zh-TW" altLang="en-US" sz="2400" b="1" dirty="0" smtClean="0">
                <a:solidFill>
                  <a:srgbClr val="FF0000"/>
                </a:solidFill>
              </a:rPr>
              <a:t> </a:t>
            </a:r>
            <a:r>
              <a:rPr lang="en-US" altLang="zh-TW" sz="2400" b="1" dirty="0" smtClean="0">
                <a:solidFill>
                  <a:srgbClr val="FF0000"/>
                </a:solidFill>
              </a:rPr>
              <a:t>is simply a (@)</a:t>
            </a:r>
          </a:p>
        </p:txBody>
      </p:sp>
    </p:spTree>
    <p:extLst>
      <p:ext uri="{BB962C8B-B14F-4D97-AF65-F5344CB8AC3E}">
        <p14:creationId xmlns:p14="http://schemas.microsoft.com/office/powerpoint/2010/main" val="3751129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Environment Setup</a:t>
            </a:r>
            <a:endParaRPr lang="zh-TW" altLang="en-US" dirty="0"/>
          </a:p>
        </p:txBody>
      </p:sp>
    </p:spTree>
    <p:extLst>
      <p:ext uri="{BB962C8B-B14F-4D97-AF65-F5344CB8AC3E}">
        <p14:creationId xmlns:p14="http://schemas.microsoft.com/office/powerpoint/2010/main" val="18092969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a:t>
            </a:r>
            <a:r>
              <a:rPr lang="en-US" altLang="zh-TW" dirty="0" smtClean="0"/>
              <a:t>(mouse</a:t>
            </a:r>
            <a:r>
              <a:rPr lang="en-US" altLang="zh-TW" dirty="0"/>
              <a:t>)</a:t>
            </a:r>
            <a:endParaRPr lang="zh-TW" altLang="en-US" dirty="0"/>
          </a:p>
        </p:txBody>
      </p:sp>
      <p:sp>
        <p:nvSpPr>
          <p:cNvPr id="8" name="文字方塊 7"/>
          <p:cNvSpPr txBox="1"/>
          <p:nvPr/>
        </p:nvSpPr>
        <p:spPr>
          <a:xfrm>
            <a:off x="1937359" y="5302725"/>
            <a:ext cx="1420902" cy="369332"/>
          </a:xfrm>
          <a:prstGeom prst="rect">
            <a:avLst/>
          </a:prstGeom>
          <a:noFill/>
        </p:spPr>
        <p:txBody>
          <a:bodyPr wrap="none" rtlCol="0">
            <a:spAutoFit/>
          </a:bodyPr>
          <a:lstStyle/>
          <a:p>
            <a:r>
              <a:rPr lang="en-US" altLang="zh-TW" dirty="0" smtClean="0">
                <a:solidFill>
                  <a:srgbClr val="FF0000"/>
                </a:solidFill>
              </a:rPr>
              <a:t>Mouse Leave</a:t>
            </a:r>
            <a:endParaRPr lang="zh-TW" altLang="en-US" dirty="0">
              <a:solidFill>
                <a:srgbClr val="FF0000"/>
              </a:solidFill>
            </a:endParaRPr>
          </a:p>
        </p:txBody>
      </p:sp>
      <p:sp>
        <p:nvSpPr>
          <p:cNvPr id="9" name="向下箭號 8"/>
          <p:cNvSpPr/>
          <p:nvPr/>
        </p:nvSpPr>
        <p:spPr>
          <a:xfrm>
            <a:off x="3741694" y="385663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93" y="1603663"/>
            <a:ext cx="7992158" cy="1369693"/>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865" y="3374979"/>
            <a:ext cx="6703992" cy="2897634"/>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530" y="3460727"/>
            <a:ext cx="1659302" cy="544321"/>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171" y="4576639"/>
            <a:ext cx="2183278" cy="686447"/>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159" y="5727682"/>
            <a:ext cx="1659302" cy="544321"/>
          </a:xfrm>
          <a:prstGeom prst="rect">
            <a:avLst/>
          </a:prstGeom>
        </p:spPr>
      </p:pic>
      <p:sp>
        <p:nvSpPr>
          <p:cNvPr id="15" name="文字方塊 14"/>
          <p:cNvSpPr txBox="1"/>
          <p:nvPr/>
        </p:nvSpPr>
        <p:spPr>
          <a:xfrm>
            <a:off x="1981121" y="4130677"/>
            <a:ext cx="1333378" cy="369332"/>
          </a:xfrm>
          <a:prstGeom prst="rect">
            <a:avLst/>
          </a:prstGeom>
          <a:noFill/>
        </p:spPr>
        <p:txBody>
          <a:bodyPr wrap="none" rtlCol="0">
            <a:spAutoFit/>
          </a:bodyPr>
          <a:lstStyle/>
          <a:p>
            <a:r>
              <a:rPr lang="en-US" altLang="zh-TW" dirty="0" smtClean="0">
                <a:solidFill>
                  <a:srgbClr val="FF0000"/>
                </a:solidFill>
              </a:rPr>
              <a:t>Mouse Over</a:t>
            </a:r>
            <a:endParaRPr lang="zh-TW" altLang="en-US" dirty="0">
              <a:solidFill>
                <a:srgbClr val="FF0000"/>
              </a:solidFill>
            </a:endParaRPr>
          </a:p>
        </p:txBody>
      </p:sp>
      <p:sp>
        <p:nvSpPr>
          <p:cNvPr id="16" name="向下箭號 15"/>
          <p:cNvSpPr/>
          <p:nvPr/>
        </p:nvSpPr>
        <p:spPr>
          <a:xfrm>
            <a:off x="3739449" y="512419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4172617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 (two-way binding)</a:t>
            </a:r>
            <a:endParaRPr lang="zh-TW" altLang="en-US" dirty="0"/>
          </a:p>
        </p:txBody>
      </p:sp>
      <p:sp>
        <p:nvSpPr>
          <p:cNvPr id="3" name="內容版面配置區 2"/>
          <p:cNvSpPr>
            <a:spLocks noGrp="1"/>
          </p:cNvSpPr>
          <p:nvPr>
            <p:ph idx="1"/>
          </p:nvPr>
        </p:nvSpPr>
        <p:spPr/>
        <p:txBody>
          <a:bodyPr>
            <a:normAutofit lnSpcReduction="10000"/>
          </a:bodyPr>
          <a:lstStyle/>
          <a:p>
            <a:pPr>
              <a:lnSpc>
                <a:spcPct val="150000"/>
              </a:lnSpc>
            </a:pPr>
            <a:r>
              <a:rPr lang="en-US" altLang="zh-TW" sz="3200" dirty="0"/>
              <a:t>Two-way data binding refers to sharing data between a component class and its template. If you change data in one place, it will automatically reflate at the other end. For example, if you change the value of the input box, then it will also update the value of the attached property in a component class</a:t>
            </a:r>
            <a:r>
              <a:rPr lang="en-US" altLang="zh-TW" sz="3200" dirty="0" smtClean="0"/>
              <a:t>. </a:t>
            </a:r>
            <a:r>
              <a:rPr lang="en-US" altLang="zh-TW" sz="3200" dirty="0"/>
              <a:t>(from tutorialsteacher.com)</a:t>
            </a:r>
            <a:endParaRPr lang="zh-TW" altLang="en-US" sz="3200" dirty="0"/>
          </a:p>
        </p:txBody>
      </p:sp>
    </p:spTree>
    <p:extLst>
      <p:ext uri="{BB962C8B-B14F-4D97-AF65-F5344CB8AC3E}">
        <p14:creationId xmlns:p14="http://schemas.microsoft.com/office/powerpoint/2010/main" val="315331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a:t>
            </a:r>
            <a:r>
              <a:rPr lang="en-US" altLang="zh-TW" dirty="0" smtClean="0"/>
              <a:t>Handling (</a:t>
            </a:r>
            <a:r>
              <a:rPr lang="en-US" altLang="zh-TW" dirty="0"/>
              <a:t>two-way binding</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840" y="3441721"/>
            <a:ext cx="3989602" cy="1581677"/>
          </a:xfrm>
          <a:prstGeom prst="rect">
            <a:avLst/>
          </a:prstGeom>
        </p:spPr>
      </p:pic>
      <p:sp>
        <p:nvSpPr>
          <p:cNvPr id="6" name="文字方塊 5"/>
          <p:cNvSpPr txBox="1"/>
          <p:nvPr/>
        </p:nvSpPr>
        <p:spPr>
          <a:xfrm>
            <a:off x="6939186" y="5335237"/>
            <a:ext cx="4806124" cy="400110"/>
          </a:xfrm>
          <a:prstGeom prst="rect">
            <a:avLst/>
          </a:prstGeom>
          <a:noFill/>
        </p:spPr>
        <p:txBody>
          <a:bodyPr wrap="none" rtlCol="0">
            <a:spAutoFit/>
          </a:bodyPr>
          <a:lstStyle/>
          <a:p>
            <a:r>
              <a:rPr lang="zh-TW" altLang="en-US" sz="2000" dirty="0" smtClean="0">
                <a:solidFill>
                  <a:srgbClr val="FF0000"/>
                </a:solidFill>
              </a:rPr>
              <a:t>打在 </a:t>
            </a:r>
            <a:r>
              <a:rPr lang="en-US" altLang="zh-TW" sz="2000" dirty="0" smtClean="0">
                <a:solidFill>
                  <a:srgbClr val="FF0000"/>
                </a:solidFill>
              </a:rPr>
              <a:t>Input Block </a:t>
            </a:r>
            <a:r>
              <a:rPr lang="zh-TW" altLang="en-US" sz="2000" dirty="0" smtClean="0">
                <a:solidFill>
                  <a:srgbClr val="FF0000"/>
                </a:solidFill>
              </a:rPr>
              <a:t>的字串會即時顯示在上方</a:t>
            </a:r>
            <a:endParaRPr lang="zh-TW" altLang="en-US" sz="2000" dirty="0">
              <a:solidFill>
                <a:srgbClr val="FF0000"/>
              </a:solidFill>
            </a:endParaRPr>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9764" y="1440948"/>
            <a:ext cx="5389224" cy="5155793"/>
          </a:xfr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206" y="1754011"/>
            <a:ext cx="3614869" cy="1298809"/>
          </a:xfrm>
          <a:prstGeom prst="rect">
            <a:avLst/>
          </a:prstGeom>
        </p:spPr>
      </p:pic>
      <p:cxnSp>
        <p:nvCxnSpPr>
          <p:cNvPr id="7" name="直線單箭頭接點 6"/>
          <p:cNvCxnSpPr>
            <a:stCxn id="3" idx="2"/>
            <a:endCxn id="5" idx="0"/>
          </p:cNvCxnSpPr>
          <p:nvPr/>
        </p:nvCxnSpPr>
        <p:spPr>
          <a:xfrm>
            <a:off x="9097641" y="3052820"/>
            <a:ext cx="0" cy="388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748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(change)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21" y="1690688"/>
            <a:ext cx="5180925" cy="2573678"/>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46" y="1690688"/>
            <a:ext cx="4981854" cy="3692944"/>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657302"/>
            <a:ext cx="2540786" cy="878066"/>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327" y="5589929"/>
            <a:ext cx="2700835" cy="1012813"/>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503" y="5759787"/>
            <a:ext cx="2500074" cy="673096"/>
          </a:xfrm>
          <a:prstGeom prst="rect">
            <a:avLst/>
          </a:prstGeom>
        </p:spPr>
      </p:pic>
      <p:sp>
        <p:nvSpPr>
          <p:cNvPr id="26" name="文字方塊 25"/>
          <p:cNvSpPr txBox="1"/>
          <p:nvPr/>
        </p:nvSpPr>
        <p:spPr>
          <a:xfrm>
            <a:off x="3115296" y="5472636"/>
            <a:ext cx="859210" cy="369332"/>
          </a:xfrm>
          <a:prstGeom prst="rect">
            <a:avLst/>
          </a:prstGeom>
          <a:noFill/>
        </p:spPr>
        <p:txBody>
          <a:bodyPr wrap="none" rtlCol="0">
            <a:spAutoFit/>
          </a:bodyPr>
          <a:lstStyle/>
          <a:p>
            <a:r>
              <a:rPr lang="en-US" altLang="zh-TW" dirty="0" smtClean="0">
                <a:solidFill>
                  <a:srgbClr val="FF0000"/>
                </a:solidFill>
              </a:rPr>
              <a:t>change</a:t>
            </a:r>
            <a:endParaRPr lang="zh-TW" altLang="en-US" dirty="0">
              <a:solidFill>
                <a:srgbClr val="FF0000"/>
              </a:solidFill>
            </a:endParaRPr>
          </a:p>
        </p:txBody>
      </p:sp>
      <p:cxnSp>
        <p:nvCxnSpPr>
          <p:cNvPr id="27" name="直線單箭頭接點 26"/>
          <p:cNvCxnSpPr>
            <a:stCxn id="23" idx="3"/>
            <a:endCxn id="24" idx="1"/>
          </p:cNvCxnSpPr>
          <p:nvPr/>
        </p:nvCxnSpPr>
        <p:spPr>
          <a:xfrm>
            <a:off x="3378986"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4" idx="3"/>
            <a:endCxn id="25" idx="1"/>
          </p:cNvCxnSpPr>
          <p:nvPr/>
        </p:nvCxnSpPr>
        <p:spPr>
          <a:xfrm flipV="1">
            <a:off x="6735162"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0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en-US" altLang="zh-TW" sz="3200" dirty="0"/>
              <a:t>Note that in </a:t>
            </a:r>
            <a:r>
              <a:rPr lang="en-US" altLang="zh-TW" sz="3200" dirty="0" smtClean="0"/>
              <a:t>previous examples we </a:t>
            </a:r>
            <a:r>
              <a:rPr lang="en-US" altLang="zh-TW" sz="3200" dirty="0"/>
              <a:t>update the state of our app without touching the DOM - all DOM manipulations are handled by </a:t>
            </a:r>
            <a:r>
              <a:rPr lang="en-US" altLang="zh-TW" sz="3200" dirty="0" err="1"/>
              <a:t>Vue</a:t>
            </a:r>
            <a:r>
              <a:rPr lang="en-US" altLang="zh-TW" sz="3200" dirty="0"/>
              <a:t>, and the code you write is focused on the underlying logic</a:t>
            </a:r>
            <a:r>
              <a:rPr lang="en-US" altLang="zh-TW" sz="3200" dirty="0" smtClean="0"/>
              <a:t>. (from </a:t>
            </a:r>
            <a:r>
              <a:rPr lang="en-US" altLang="zh-TW" sz="3200" dirty="0"/>
              <a:t>vue3 official document</a:t>
            </a:r>
            <a:r>
              <a:rPr lang="en-US" altLang="zh-TW" sz="3200" dirty="0" smtClean="0"/>
              <a:t>)</a:t>
            </a:r>
            <a:endParaRPr lang="en-US" altLang="zh-TW" sz="3200" dirty="0"/>
          </a:p>
        </p:txBody>
      </p:sp>
    </p:spTree>
    <p:extLst>
      <p:ext uri="{BB962C8B-B14F-4D97-AF65-F5344CB8AC3E}">
        <p14:creationId xmlns:p14="http://schemas.microsoft.com/office/powerpoint/2010/main" val="3313866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a:t>
            </a:r>
            <a:r>
              <a:rPr lang="en-US" altLang="zh-TW" dirty="0" smtClean="0"/>
              <a:t>Non-Reactivity</a:t>
            </a:r>
            <a:endParaRPr lang="zh-TW" altLang="en-US" dirty="0"/>
          </a:p>
        </p:txBody>
      </p:sp>
    </p:spTree>
    <p:extLst>
      <p:ext uri="{BB962C8B-B14F-4D97-AF65-F5344CB8AC3E}">
        <p14:creationId xmlns:p14="http://schemas.microsoft.com/office/powerpoint/2010/main" val="338740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Non-Reactivity</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74" y="1576619"/>
            <a:ext cx="5535796" cy="1524096"/>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19" y="4472471"/>
            <a:ext cx="5656114" cy="1404929"/>
          </a:xfrm>
          <a:prstGeom prst="rect">
            <a:avLst/>
          </a:prstGeom>
        </p:spPr>
      </p:pic>
      <p:sp>
        <p:nvSpPr>
          <p:cNvPr id="7" name="文字方塊 6"/>
          <p:cNvSpPr txBox="1"/>
          <p:nvPr/>
        </p:nvSpPr>
        <p:spPr>
          <a:xfrm>
            <a:off x="560204" y="3949251"/>
            <a:ext cx="1256232" cy="523220"/>
          </a:xfrm>
          <a:prstGeom prst="rect">
            <a:avLst/>
          </a:prstGeom>
          <a:noFill/>
        </p:spPr>
        <p:txBody>
          <a:bodyPr wrap="square" rtlCol="0">
            <a:spAutoFit/>
          </a:bodyPr>
          <a:lstStyle/>
          <a:p>
            <a:r>
              <a:rPr lang="en-US" altLang="zh-TW" sz="2800" dirty="0" smtClean="0">
                <a:solidFill>
                  <a:srgbClr val="FF0000"/>
                </a:solidFill>
              </a:rPr>
              <a:t>Result:</a:t>
            </a:r>
            <a:endParaRPr lang="zh-TW" altLang="en-US" sz="2800" dirty="0">
              <a:solidFill>
                <a:srgbClr val="FF0000"/>
              </a:solidFill>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319" y="1459991"/>
            <a:ext cx="5431112" cy="4978519"/>
          </a:xfrm>
          <a:prstGeom prst="rect">
            <a:avLst/>
          </a:prstGeom>
        </p:spPr>
      </p:pic>
      <p:sp>
        <p:nvSpPr>
          <p:cNvPr id="3" name="文字方塊 2"/>
          <p:cNvSpPr txBox="1"/>
          <p:nvPr/>
        </p:nvSpPr>
        <p:spPr>
          <a:xfrm>
            <a:off x="688074" y="6038400"/>
            <a:ext cx="5124416" cy="400110"/>
          </a:xfrm>
          <a:prstGeom prst="rect">
            <a:avLst/>
          </a:prstGeom>
          <a:noFill/>
        </p:spPr>
        <p:txBody>
          <a:bodyPr wrap="none" rtlCol="0">
            <a:spAutoFit/>
          </a:bodyPr>
          <a:lstStyle/>
          <a:p>
            <a:r>
              <a:rPr lang="en-US" altLang="zh-TW" sz="2000" dirty="0">
                <a:solidFill>
                  <a:srgbClr val="FF0000"/>
                </a:solidFill>
              </a:rPr>
              <a:t>m</a:t>
            </a:r>
            <a:r>
              <a:rPr lang="en-US" altLang="zh-TW" sz="2000" dirty="0" smtClean="0">
                <a:solidFill>
                  <a:srgbClr val="FF0000"/>
                </a:solidFill>
              </a:rPr>
              <a:t>essage </a:t>
            </a:r>
            <a:r>
              <a:rPr lang="zh-TW" altLang="en-US" sz="2000" dirty="0" smtClean="0">
                <a:solidFill>
                  <a:srgbClr val="FF0000"/>
                </a:solidFill>
              </a:rPr>
              <a:t>沒</a:t>
            </a:r>
            <a:r>
              <a:rPr lang="zh-TW" altLang="en-US" sz="2000" dirty="0">
                <a:solidFill>
                  <a:srgbClr val="FF0000"/>
                </a:solidFill>
              </a:rPr>
              <a:t>有</a:t>
            </a:r>
            <a:r>
              <a:rPr lang="zh-TW" altLang="en-US" sz="2000" dirty="0" smtClean="0">
                <a:solidFill>
                  <a:srgbClr val="FF0000"/>
                </a:solidFill>
              </a:rPr>
              <a:t>更新，因為它不是 </a:t>
            </a:r>
            <a:r>
              <a:rPr lang="en-US" altLang="zh-TW" sz="2000" dirty="0">
                <a:solidFill>
                  <a:srgbClr val="FF0000"/>
                </a:solidFill>
              </a:rPr>
              <a:t>reactive </a:t>
            </a:r>
            <a:r>
              <a:rPr lang="en-US" altLang="zh-TW" sz="2000" dirty="0" smtClean="0">
                <a:solidFill>
                  <a:srgbClr val="FF0000"/>
                </a:solidFill>
              </a:rPr>
              <a:t>data</a:t>
            </a:r>
            <a:endParaRPr lang="zh-TW" altLang="en-US" sz="2000" dirty="0">
              <a:solidFill>
                <a:srgbClr val="FF0000"/>
              </a:solidFill>
            </a:endParaRPr>
          </a:p>
        </p:txBody>
      </p:sp>
    </p:spTree>
    <p:extLst>
      <p:ext uri="{BB962C8B-B14F-4D97-AF65-F5344CB8AC3E}">
        <p14:creationId xmlns:p14="http://schemas.microsoft.com/office/powerpoint/2010/main" val="1998871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reactive data?</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a:t>reactive </a:t>
            </a:r>
            <a:r>
              <a:rPr lang="en-US" altLang="zh-TW" dirty="0" smtClean="0"/>
              <a:t>data </a:t>
            </a:r>
            <a:r>
              <a:rPr lang="zh-TW" altLang="en-US" dirty="0" smtClean="0"/>
              <a:t>其實就是 </a:t>
            </a:r>
            <a:r>
              <a:rPr lang="en-US" altLang="zh-TW" dirty="0" smtClean="0"/>
              <a:t>proxy</a:t>
            </a:r>
            <a:r>
              <a:rPr lang="zh-TW" altLang="en-US" dirty="0" smtClean="0"/>
              <a:t>，當使用者更新 </a:t>
            </a:r>
            <a:r>
              <a:rPr lang="en-US" altLang="zh-TW" dirty="0" smtClean="0"/>
              <a:t>reactive data </a:t>
            </a:r>
            <a:r>
              <a:rPr lang="zh-TW" altLang="en-US" dirty="0" smtClean="0"/>
              <a:t>的內容時，會先被引導到 </a:t>
            </a:r>
            <a:r>
              <a:rPr lang="en-US" altLang="zh-TW" dirty="0" smtClean="0"/>
              <a:t>proxy handler</a:t>
            </a:r>
            <a:r>
              <a:rPr lang="zh-TW" altLang="en-US" dirty="0" smtClean="0"/>
              <a:t>，</a:t>
            </a:r>
            <a:r>
              <a:rPr lang="en-US" altLang="zh-TW" dirty="0"/>
              <a:t> proxy </a:t>
            </a:r>
            <a:r>
              <a:rPr lang="en-US" altLang="zh-TW" dirty="0" smtClean="0"/>
              <a:t>handler </a:t>
            </a:r>
            <a:r>
              <a:rPr lang="zh-TW" altLang="en-US" dirty="0" smtClean="0"/>
              <a:t>除了會幫我們更新 </a:t>
            </a:r>
            <a:r>
              <a:rPr lang="en-US" altLang="zh-TW" dirty="0" smtClean="0"/>
              <a:t>real value </a:t>
            </a:r>
            <a:r>
              <a:rPr lang="zh-TW" altLang="en-US" dirty="0" smtClean="0"/>
              <a:t>的值之外，還會觸發後續的 </a:t>
            </a:r>
            <a:r>
              <a:rPr lang="en-US" altLang="zh-TW" dirty="0" smtClean="0"/>
              <a:t>re-render </a:t>
            </a:r>
            <a:r>
              <a:rPr lang="zh-TW" altLang="en-US" dirty="0" smtClean="0"/>
              <a:t>功能。</a:t>
            </a:r>
            <a:endParaRPr lang="en-US" altLang="zh-TW" dirty="0" smtClean="0"/>
          </a:p>
          <a:p>
            <a:pPr>
              <a:lnSpc>
                <a:spcPct val="150000"/>
              </a:lnSpc>
            </a:pPr>
            <a:r>
              <a:rPr lang="zh-TW" altLang="en-US" dirty="0" smtClean="0"/>
              <a:t>所以，當我們</a:t>
            </a:r>
            <a:r>
              <a:rPr lang="zh-TW" altLang="en-US" dirty="0"/>
              <a:t>更新物件或</a:t>
            </a:r>
            <a:r>
              <a:rPr lang="zh-TW" altLang="en-US" dirty="0" smtClean="0"/>
              <a:t>參數時，需要 </a:t>
            </a:r>
            <a:r>
              <a:rPr lang="en-US" altLang="zh-TW" dirty="0" err="1" smtClean="0"/>
              <a:t>Vue</a:t>
            </a:r>
            <a:r>
              <a:rPr lang="en-US" altLang="zh-TW" dirty="0" smtClean="0"/>
              <a:t> </a:t>
            </a:r>
            <a:r>
              <a:rPr lang="zh-TW" altLang="en-US" dirty="0" smtClean="0"/>
              <a:t>即時操作 </a:t>
            </a:r>
            <a:r>
              <a:rPr lang="en-US" altLang="zh-TW" dirty="0" smtClean="0"/>
              <a:t>DOM</a:t>
            </a:r>
            <a:r>
              <a:rPr lang="zh-TW" altLang="en-US" dirty="0" smtClean="0"/>
              <a:t> 物件並呈現給使用者看時，此物件或參數就必須是 </a:t>
            </a:r>
            <a:r>
              <a:rPr lang="en-US" altLang="zh-TW" dirty="0"/>
              <a:t>reactive </a:t>
            </a:r>
            <a:r>
              <a:rPr lang="en-US" altLang="zh-TW" dirty="0" smtClean="0"/>
              <a:t>data.</a:t>
            </a:r>
            <a:endParaRPr lang="zh-TW" altLang="en-US" dirty="0"/>
          </a:p>
        </p:txBody>
      </p:sp>
    </p:spTree>
    <p:extLst>
      <p:ext uri="{BB962C8B-B14F-4D97-AF65-F5344CB8AC3E}">
        <p14:creationId xmlns:p14="http://schemas.microsoft.com/office/powerpoint/2010/main" val="452639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Changes Are Tracked</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81" y="1562502"/>
            <a:ext cx="7877438" cy="4606641"/>
          </a:xfrm>
        </p:spPr>
      </p:pic>
      <p:sp>
        <p:nvSpPr>
          <p:cNvPr id="3" name="文字方塊 2"/>
          <p:cNvSpPr txBox="1"/>
          <p:nvPr/>
        </p:nvSpPr>
        <p:spPr>
          <a:xfrm>
            <a:off x="7376483" y="5594712"/>
            <a:ext cx="2728055" cy="369332"/>
          </a:xfrm>
          <a:prstGeom prst="rect">
            <a:avLst/>
          </a:prstGeom>
          <a:noFill/>
        </p:spPr>
        <p:txBody>
          <a:bodyPr wrap="none" rtlCol="0">
            <a:spAutoFit/>
          </a:bodyPr>
          <a:lstStyle/>
          <a:p>
            <a:r>
              <a:rPr lang="en-US" altLang="zh-TW" b="1" dirty="0" smtClean="0">
                <a:solidFill>
                  <a:srgbClr val="FF0000"/>
                </a:solidFill>
              </a:rPr>
              <a:t>&lt;= Data </a:t>
            </a:r>
            <a:r>
              <a:rPr lang="zh-TW" altLang="en-US" b="1" dirty="0" smtClean="0">
                <a:solidFill>
                  <a:srgbClr val="FF0000"/>
                </a:solidFill>
              </a:rPr>
              <a:t>就是 </a:t>
            </a:r>
            <a:r>
              <a:rPr lang="en-US" altLang="zh-TW" b="1" dirty="0">
                <a:solidFill>
                  <a:srgbClr val="FF0000"/>
                </a:solidFill>
              </a:rPr>
              <a:t>reactive </a:t>
            </a:r>
            <a:r>
              <a:rPr lang="en-US" altLang="zh-TW" b="1" dirty="0" smtClean="0">
                <a:solidFill>
                  <a:srgbClr val="FF0000"/>
                </a:solidFill>
              </a:rPr>
              <a:t>data</a:t>
            </a:r>
            <a:endParaRPr lang="zh-TW" altLang="en-US" b="1" dirty="0">
              <a:solidFill>
                <a:srgbClr val="FF0000"/>
              </a:solidFill>
            </a:endParaRPr>
          </a:p>
        </p:txBody>
      </p:sp>
      <p:sp>
        <p:nvSpPr>
          <p:cNvPr id="5" name="文字方塊 4"/>
          <p:cNvSpPr txBox="1"/>
          <p:nvPr/>
        </p:nvSpPr>
        <p:spPr>
          <a:xfrm>
            <a:off x="4076743" y="6171564"/>
            <a:ext cx="7255063" cy="369332"/>
          </a:xfrm>
          <a:prstGeom prst="rect">
            <a:avLst/>
          </a:prstGeom>
          <a:noFill/>
        </p:spPr>
        <p:txBody>
          <a:bodyPr wrap="none" rtlCol="0">
            <a:spAutoFit/>
          </a:bodyPr>
          <a:lstStyle/>
          <a:p>
            <a:r>
              <a:rPr lang="zh-TW" altLang="en-US" b="1" dirty="0">
                <a:solidFill>
                  <a:srgbClr val="FF0000"/>
                </a:solidFill>
              </a:rPr>
              <a:t>使用者更新 </a:t>
            </a:r>
            <a:r>
              <a:rPr lang="en-US" altLang="zh-TW" b="1" dirty="0">
                <a:solidFill>
                  <a:srgbClr val="FF0000"/>
                </a:solidFill>
              </a:rPr>
              <a:t>reactive </a:t>
            </a:r>
            <a:r>
              <a:rPr lang="en-US" altLang="zh-TW" b="1" dirty="0" smtClean="0">
                <a:solidFill>
                  <a:srgbClr val="FF0000"/>
                </a:solidFill>
              </a:rPr>
              <a:t>data</a:t>
            </a:r>
            <a:r>
              <a:rPr lang="zh-TW" altLang="en-US" b="1" dirty="0" smtClean="0">
                <a:solidFill>
                  <a:srgbClr val="FF0000"/>
                </a:solidFill>
              </a:rPr>
              <a:t> 的值時，會呼叫 </a:t>
            </a:r>
            <a:r>
              <a:rPr lang="en-US" altLang="zh-TW" b="1" dirty="0" smtClean="0">
                <a:solidFill>
                  <a:srgbClr val="FF0000"/>
                </a:solidFill>
              </a:rPr>
              <a:t>setter</a:t>
            </a:r>
            <a:r>
              <a:rPr lang="zh-TW" altLang="en-US" b="1" dirty="0" smtClean="0">
                <a:solidFill>
                  <a:srgbClr val="FF0000"/>
                </a:solidFill>
              </a:rPr>
              <a:t>，觸發後續</a:t>
            </a:r>
            <a:r>
              <a:rPr lang="zh-TW" altLang="en-US" b="1" dirty="0">
                <a:solidFill>
                  <a:srgbClr val="FF0000"/>
                </a:solidFill>
              </a:rPr>
              <a:t>的</a:t>
            </a:r>
            <a:r>
              <a:rPr lang="zh-TW" altLang="en-US" b="1" dirty="0" smtClean="0">
                <a:solidFill>
                  <a:srgbClr val="FF0000"/>
                </a:solidFill>
              </a:rPr>
              <a:t> </a:t>
            </a:r>
            <a:r>
              <a:rPr lang="en-US" altLang="zh-TW" b="1" dirty="0" smtClean="0">
                <a:solidFill>
                  <a:srgbClr val="FF0000"/>
                </a:solidFill>
              </a:rPr>
              <a:t>re-render</a:t>
            </a:r>
            <a:endParaRPr lang="zh-TW" altLang="en-US" dirty="0"/>
          </a:p>
        </p:txBody>
      </p:sp>
      <p:cxnSp>
        <p:nvCxnSpPr>
          <p:cNvPr id="7" name="直線單箭頭接點 6"/>
          <p:cNvCxnSpPr/>
          <p:nvPr/>
        </p:nvCxnSpPr>
        <p:spPr>
          <a:xfrm flipV="1">
            <a:off x="5272755" y="5779379"/>
            <a:ext cx="683664" cy="389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481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create reactive data? (reactive)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smtClean="0"/>
              <a:t>在 </a:t>
            </a:r>
            <a:r>
              <a:rPr lang="en-US" altLang="zh-TW" dirty="0" smtClean="0"/>
              <a:t>Vue3 </a:t>
            </a:r>
            <a:r>
              <a:rPr lang="zh-TW" altLang="en-US" dirty="0" smtClean="0"/>
              <a:t>，有 </a:t>
            </a:r>
            <a:r>
              <a:rPr lang="en-US" altLang="zh-TW" dirty="0" smtClean="0"/>
              <a:t>2</a:t>
            </a:r>
            <a:r>
              <a:rPr lang="zh-TW" altLang="en-US" dirty="0" smtClean="0"/>
              <a:t> 種建立 </a:t>
            </a:r>
            <a:r>
              <a:rPr lang="en-US" altLang="zh-TW" dirty="0" smtClean="0"/>
              <a:t>reactive data </a:t>
            </a:r>
            <a:r>
              <a:rPr lang="zh-TW" altLang="en-US" dirty="0" smtClean="0"/>
              <a:t>的方式</a:t>
            </a:r>
            <a:endParaRPr lang="en-US" altLang="zh-TW" dirty="0"/>
          </a:p>
          <a:p>
            <a:pPr marL="0" indent="0">
              <a:lnSpc>
                <a:spcPct val="150000"/>
              </a:lnSpc>
              <a:buNone/>
            </a:pPr>
            <a:r>
              <a:rPr lang="en-US" altLang="zh-TW" dirty="0" smtClean="0">
                <a:solidFill>
                  <a:srgbClr val="FF0000"/>
                </a:solidFill>
              </a:rPr>
              <a:t>1. reactive</a:t>
            </a:r>
          </a:p>
          <a:p>
            <a:pPr marL="0" indent="0">
              <a:lnSpc>
                <a:spcPct val="150000"/>
              </a:lnSpc>
              <a:buNone/>
            </a:pP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31" y="3361606"/>
            <a:ext cx="5496883" cy="124457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921" y="3361606"/>
            <a:ext cx="6253359" cy="3424029"/>
          </a:xfrm>
          <a:prstGeom prst="rect">
            <a:avLst/>
          </a:prstGeom>
        </p:spPr>
      </p:pic>
      <p:sp>
        <p:nvSpPr>
          <p:cNvPr id="8" name="文字方塊 7"/>
          <p:cNvSpPr txBox="1"/>
          <p:nvPr/>
        </p:nvSpPr>
        <p:spPr>
          <a:xfrm>
            <a:off x="494508" y="5189493"/>
            <a:ext cx="4962327" cy="830997"/>
          </a:xfrm>
          <a:prstGeom prst="rect">
            <a:avLst/>
          </a:prstGeom>
          <a:noFill/>
        </p:spPr>
        <p:txBody>
          <a:bodyPr wrap="square" rtlCol="0">
            <a:spAutoFit/>
          </a:bodyPr>
          <a:lstStyle/>
          <a:p>
            <a:r>
              <a:rPr lang="en-US" altLang="zh-TW" sz="2400" dirty="0">
                <a:solidFill>
                  <a:srgbClr val="FF0000"/>
                </a:solidFill>
              </a:rPr>
              <a:t>reactive() takes an </a:t>
            </a:r>
            <a:r>
              <a:rPr lang="en-US" altLang="zh-TW" sz="2400" b="1" u="sng" dirty="0" smtClean="0">
                <a:solidFill>
                  <a:srgbClr val="FF0000"/>
                </a:solidFill>
              </a:rPr>
              <a:t>“object” </a:t>
            </a:r>
            <a:r>
              <a:rPr lang="en-US" altLang="zh-TW" sz="2400" dirty="0">
                <a:solidFill>
                  <a:srgbClr val="FF0000"/>
                </a:solidFill>
              </a:rPr>
              <a:t>and </a:t>
            </a:r>
            <a:r>
              <a:rPr lang="en-US" altLang="zh-TW" sz="2400" dirty="0" smtClean="0">
                <a:solidFill>
                  <a:srgbClr val="FF0000"/>
                </a:solidFill>
              </a:rPr>
              <a:t>returns </a:t>
            </a:r>
            <a:r>
              <a:rPr lang="en-US" altLang="zh-TW" sz="2400" dirty="0">
                <a:solidFill>
                  <a:srgbClr val="FF0000"/>
                </a:solidFill>
              </a:rPr>
              <a:t>a reactive proxy of </a:t>
            </a:r>
            <a:r>
              <a:rPr lang="en-US" altLang="zh-TW" sz="2400" dirty="0" smtClean="0">
                <a:solidFill>
                  <a:srgbClr val="FF0000"/>
                </a:solidFill>
              </a:rPr>
              <a:t>the original</a:t>
            </a:r>
            <a:endParaRPr lang="zh-TW" altLang="en-US" sz="2400" dirty="0">
              <a:solidFill>
                <a:srgbClr val="FF0000"/>
              </a:solidFill>
            </a:endParaRPr>
          </a:p>
        </p:txBody>
      </p:sp>
    </p:spTree>
    <p:extLst>
      <p:ext uri="{BB962C8B-B14F-4D97-AF65-F5344CB8AC3E}">
        <p14:creationId xmlns:p14="http://schemas.microsoft.com/office/powerpoint/2010/main" val="1309018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NPM</a:t>
            </a:r>
            <a:endParaRPr lang="zh-TW" altLang="en-US" dirty="0"/>
          </a:p>
        </p:txBody>
      </p:sp>
      <p:sp>
        <p:nvSpPr>
          <p:cNvPr id="3" name="內容版面配置區 2"/>
          <p:cNvSpPr>
            <a:spLocks noGrp="1"/>
          </p:cNvSpPr>
          <p:nvPr>
            <p:ph idx="1"/>
          </p:nvPr>
        </p:nvSpPr>
        <p:spPr/>
        <p:txBody>
          <a:bodyPr/>
          <a:lstStyle/>
          <a:p>
            <a:r>
              <a:rPr lang="en-US" altLang="zh-TW" dirty="0" smtClean="0"/>
              <a:t>Download Node.js (</a:t>
            </a:r>
            <a:r>
              <a:rPr lang="en-US" altLang="zh-TW" dirty="0" smtClean="0">
                <a:hlinkClick r:id="rId2"/>
              </a:rPr>
              <a:t>https://nodejs.org/en/download/</a:t>
            </a:r>
            <a:r>
              <a:rPr lang="en-US" altLang="zh-TW" dirty="0" smtClean="0"/>
              <a:t>)</a:t>
            </a:r>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r>
              <a:rPr lang="en-US" altLang="zh-TW" dirty="0" smtClean="0"/>
              <a:t>Check</a:t>
            </a:r>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309" y="2536685"/>
            <a:ext cx="9955138" cy="46073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736" y="3708479"/>
            <a:ext cx="4986194" cy="111681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594" y="5528349"/>
            <a:ext cx="4297987" cy="689697"/>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097" y="3843416"/>
            <a:ext cx="4930742" cy="981880"/>
          </a:xfrm>
          <a:prstGeom prst="rect">
            <a:avLst/>
          </a:prstGeom>
        </p:spPr>
      </p:pic>
      <p:cxnSp>
        <p:nvCxnSpPr>
          <p:cNvPr id="9" name="直線單箭頭接點 8"/>
          <p:cNvCxnSpPr>
            <a:stCxn id="7" idx="3"/>
            <a:endCxn id="5" idx="1"/>
          </p:cNvCxnSpPr>
          <p:nvPr/>
        </p:nvCxnSpPr>
        <p:spPr>
          <a:xfrm flipV="1">
            <a:off x="6135839" y="4266888"/>
            <a:ext cx="366897" cy="674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81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(reactive)</a:t>
            </a:r>
            <a:endParaRPr lang="zh-TW" altLang="en-US" dirty="0"/>
          </a:p>
        </p:txBody>
      </p:sp>
      <p:sp>
        <p:nvSpPr>
          <p:cNvPr id="3" name="內容版面配置區 2"/>
          <p:cNvSpPr>
            <a:spLocks noGrp="1"/>
          </p:cNvSpPr>
          <p:nvPr>
            <p:ph idx="1"/>
          </p:nvPr>
        </p:nvSpPr>
        <p:spPr>
          <a:xfrm>
            <a:off x="838200" y="1423971"/>
            <a:ext cx="10515600" cy="4351338"/>
          </a:xfrm>
        </p:spPr>
        <p:txBody>
          <a:bodyPr/>
          <a:lstStyle/>
          <a:p>
            <a:r>
              <a:rPr lang="en-US" altLang="zh-TW" dirty="0">
                <a:solidFill>
                  <a:srgbClr val="FF0000"/>
                </a:solidFill>
              </a:rPr>
              <a:t>reactive() will not work with primitive </a:t>
            </a:r>
            <a:r>
              <a:rPr lang="en-US" altLang="zh-TW" dirty="0" smtClean="0">
                <a:solidFill>
                  <a:srgbClr val="FF0000"/>
                </a:solidFill>
              </a:rPr>
              <a:t>values!</a:t>
            </a:r>
          </a:p>
          <a:p>
            <a:pPr lvl="1"/>
            <a:r>
              <a:rPr lang="en-US" altLang="zh-TW" dirty="0" smtClean="0"/>
              <a:t>String, Number, </a:t>
            </a:r>
            <a:r>
              <a:rPr lang="en-US" altLang="zh-TW" dirty="0" err="1" smtClean="0"/>
              <a:t>BigInt</a:t>
            </a:r>
            <a:r>
              <a:rPr lang="en-US" altLang="zh-TW" dirty="0" smtClean="0"/>
              <a:t>, Boolean, Symbol, Null, Undefined</a:t>
            </a:r>
            <a:endParaRPr lang="en-US" altLang="zh-TW" dirty="0"/>
          </a:p>
          <a:p>
            <a:pPr lvl="1"/>
            <a:endParaRPr lang="zh-TW" altLang="en-US" dirty="0"/>
          </a:p>
        </p:txBody>
      </p:sp>
      <p:sp>
        <p:nvSpPr>
          <p:cNvPr id="4" name="文字方塊 3"/>
          <p:cNvSpPr txBox="1"/>
          <p:nvPr/>
        </p:nvSpPr>
        <p:spPr>
          <a:xfrm>
            <a:off x="4645966" y="5002555"/>
            <a:ext cx="7546034" cy="400110"/>
          </a:xfrm>
          <a:prstGeom prst="rect">
            <a:avLst/>
          </a:prstGeom>
          <a:noFill/>
        </p:spPr>
        <p:txBody>
          <a:bodyPr wrap="square" rtlCol="0">
            <a:spAutoFit/>
          </a:bodyPr>
          <a:lstStyle/>
          <a:p>
            <a:r>
              <a:rPr lang="zh-TW" altLang="en-US" sz="2000" dirty="0">
                <a:solidFill>
                  <a:srgbClr val="0070C0"/>
                </a:solidFill>
              </a:rPr>
              <a:t>如果使用 </a:t>
            </a:r>
            <a:r>
              <a:rPr lang="en-US" altLang="zh-TW" sz="2000" dirty="0">
                <a:solidFill>
                  <a:srgbClr val="0070C0"/>
                </a:solidFill>
              </a:rPr>
              <a:t>Typescript</a:t>
            </a:r>
            <a:r>
              <a:rPr lang="zh-TW" altLang="en-US" sz="2000" dirty="0">
                <a:solidFill>
                  <a:srgbClr val="0070C0"/>
                </a:solidFill>
              </a:rPr>
              <a:t>，傳 </a:t>
            </a:r>
            <a:r>
              <a:rPr lang="en-US" altLang="zh-TW" sz="2000" dirty="0">
                <a:solidFill>
                  <a:srgbClr val="0070C0"/>
                </a:solidFill>
              </a:rPr>
              <a:t>primitive type</a:t>
            </a:r>
            <a:r>
              <a:rPr lang="zh-TW" altLang="en-US" sz="2000" dirty="0" smtClean="0">
                <a:solidFill>
                  <a:srgbClr val="0070C0"/>
                </a:solidFill>
              </a:rPr>
              <a:t> </a:t>
            </a:r>
            <a:r>
              <a:rPr lang="zh-TW" altLang="en-US" sz="2000" dirty="0">
                <a:solidFill>
                  <a:srgbClr val="0070C0"/>
                </a:solidFill>
              </a:rPr>
              <a:t>給 </a:t>
            </a:r>
            <a:r>
              <a:rPr lang="en-US" altLang="zh-TW" sz="2000" dirty="0">
                <a:solidFill>
                  <a:srgbClr val="0070C0"/>
                </a:solidFill>
              </a:rPr>
              <a:t>reactive()</a:t>
            </a:r>
            <a:r>
              <a:rPr lang="zh-TW" altLang="en-US" sz="2000" dirty="0">
                <a:solidFill>
                  <a:srgbClr val="0070C0"/>
                </a:solidFill>
              </a:rPr>
              <a:t>，會編譯不過</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737" y="5560993"/>
            <a:ext cx="7288491" cy="1012977"/>
          </a:xfrm>
          <a:prstGeom prst="rect">
            <a:avLst/>
          </a:prstGeom>
        </p:spPr>
      </p:pic>
      <p:sp>
        <p:nvSpPr>
          <p:cNvPr id="6" name="文字方塊 5"/>
          <p:cNvSpPr txBox="1"/>
          <p:nvPr/>
        </p:nvSpPr>
        <p:spPr>
          <a:xfrm>
            <a:off x="4488935" y="2383836"/>
            <a:ext cx="7458084" cy="1015663"/>
          </a:xfrm>
          <a:prstGeom prst="rect">
            <a:avLst/>
          </a:prstGeom>
          <a:noFill/>
        </p:spPr>
        <p:txBody>
          <a:bodyPr wrap="square" rtlCol="0">
            <a:spAutoFit/>
          </a:bodyPr>
          <a:lstStyle/>
          <a:p>
            <a:pPr>
              <a:lnSpc>
                <a:spcPct val="150000"/>
              </a:lnSpc>
            </a:pPr>
            <a:r>
              <a:rPr lang="zh-TW" altLang="en-US" sz="2000" dirty="0" smtClean="0">
                <a:solidFill>
                  <a:srgbClr val="0070C0"/>
                </a:solidFill>
              </a:rPr>
              <a:t>如果沒有使用 </a:t>
            </a:r>
            <a:r>
              <a:rPr lang="en-US" altLang="zh-TW" sz="2000" dirty="0" smtClean="0">
                <a:solidFill>
                  <a:srgbClr val="0070C0"/>
                </a:solidFill>
              </a:rPr>
              <a:t>Typescript</a:t>
            </a:r>
            <a:r>
              <a:rPr lang="zh-TW" altLang="en-US" sz="2000" dirty="0" smtClean="0">
                <a:solidFill>
                  <a:srgbClr val="0070C0"/>
                </a:solidFill>
              </a:rPr>
              <a:t>，傳 </a:t>
            </a:r>
            <a:r>
              <a:rPr lang="en-US" altLang="zh-TW" sz="2000" dirty="0" smtClean="0">
                <a:solidFill>
                  <a:srgbClr val="0070C0"/>
                </a:solidFill>
              </a:rPr>
              <a:t>primitive type</a:t>
            </a:r>
            <a:r>
              <a:rPr lang="zh-TW" altLang="en-US" sz="2000" dirty="0" smtClean="0">
                <a:solidFill>
                  <a:srgbClr val="0070C0"/>
                </a:solidFill>
              </a:rPr>
              <a:t> 給 </a:t>
            </a:r>
            <a:r>
              <a:rPr lang="en-US" altLang="zh-TW" sz="2000" dirty="0" smtClean="0">
                <a:solidFill>
                  <a:srgbClr val="0070C0"/>
                </a:solidFill>
              </a:rPr>
              <a:t>reactive()</a:t>
            </a:r>
            <a:r>
              <a:rPr lang="zh-TW" altLang="en-US" sz="2000" dirty="0" smtClean="0">
                <a:solidFill>
                  <a:srgbClr val="0070C0"/>
                </a:solidFill>
              </a:rPr>
              <a:t>，會沒有 </a:t>
            </a:r>
            <a:r>
              <a:rPr lang="en-US" altLang="zh-TW" sz="2000" dirty="0" smtClean="0">
                <a:solidFill>
                  <a:srgbClr val="0070C0"/>
                </a:solidFill>
              </a:rPr>
              <a:t>Reactive</a:t>
            </a:r>
            <a:r>
              <a:rPr lang="zh-TW" altLang="en-US" sz="2000" dirty="0" smtClean="0">
                <a:solidFill>
                  <a:srgbClr val="0070C0"/>
                </a:solidFill>
              </a:rPr>
              <a:t> 效果。因為在 </a:t>
            </a:r>
            <a:r>
              <a:rPr lang="en-US" altLang="zh-TW" sz="2000" dirty="0" smtClean="0">
                <a:solidFill>
                  <a:srgbClr val="0070C0"/>
                </a:solidFill>
              </a:rPr>
              <a:t>JavaScript </a:t>
            </a:r>
            <a:r>
              <a:rPr lang="zh-TW" altLang="en-US" sz="2000" dirty="0" smtClean="0">
                <a:solidFill>
                  <a:srgbClr val="0070C0"/>
                </a:solidFill>
              </a:rPr>
              <a:t>建立 </a:t>
            </a:r>
            <a:r>
              <a:rPr lang="en-US" altLang="zh-TW" sz="2000" dirty="0">
                <a:solidFill>
                  <a:srgbClr val="0070C0"/>
                </a:solidFill>
              </a:rPr>
              <a:t>P</a:t>
            </a:r>
            <a:r>
              <a:rPr lang="en-US" altLang="zh-TW" sz="2000" dirty="0" smtClean="0">
                <a:solidFill>
                  <a:srgbClr val="0070C0"/>
                </a:solidFill>
              </a:rPr>
              <a:t>roxy</a:t>
            </a:r>
            <a:r>
              <a:rPr lang="zh-TW" altLang="en-US" sz="2000" dirty="0" smtClean="0">
                <a:solidFill>
                  <a:srgbClr val="0070C0"/>
                </a:solidFill>
              </a:rPr>
              <a:t>，需要建立在物件上。</a:t>
            </a:r>
            <a:endParaRPr lang="zh-TW" altLang="en-US" sz="2000" dirty="0">
              <a:solidFill>
                <a:srgbClr val="0070C0"/>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81" y="2406236"/>
            <a:ext cx="4084080" cy="4342181"/>
          </a:xfrm>
          <a:prstGeom prst="rect">
            <a:avLst/>
          </a:prstGeom>
        </p:spPr>
      </p:pic>
      <p:cxnSp>
        <p:nvCxnSpPr>
          <p:cNvPr id="12" name="直線接點 11"/>
          <p:cNvCxnSpPr/>
          <p:nvPr/>
        </p:nvCxnSpPr>
        <p:spPr>
          <a:xfrm flipV="1">
            <a:off x="4628874" y="4853260"/>
            <a:ext cx="7412763" cy="170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645966" y="4844714"/>
            <a:ext cx="0" cy="17926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487733" y="4503932"/>
            <a:ext cx="1432619" cy="369332"/>
          </a:xfrm>
          <a:prstGeom prst="rect">
            <a:avLst/>
          </a:prstGeom>
          <a:noFill/>
        </p:spPr>
        <p:txBody>
          <a:bodyPr wrap="square" rtlCol="0">
            <a:spAutoFit/>
          </a:bodyPr>
          <a:lstStyle/>
          <a:p>
            <a:r>
              <a:rPr lang="en-US" altLang="zh-TW" dirty="0" smtClean="0">
                <a:solidFill>
                  <a:srgbClr val="FF0000"/>
                </a:solidFill>
              </a:rPr>
              <a:t>Not Working!</a:t>
            </a:r>
            <a:endParaRPr lang="zh-TW" altLang="en-US" dirty="0">
              <a:solidFill>
                <a:srgbClr val="FF0000"/>
              </a:solidFill>
            </a:endParaRPr>
          </a:p>
        </p:txBody>
      </p:sp>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654" y="3474381"/>
            <a:ext cx="7708106" cy="913660"/>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22" y="5364396"/>
            <a:ext cx="3991639" cy="280114"/>
          </a:xfrm>
          <a:prstGeom prst="rect">
            <a:avLst/>
          </a:prstGeom>
        </p:spPr>
      </p:pic>
    </p:spTree>
    <p:extLst>
      <p:ext uri="{BB962C8B-B14F-4D97-AF65-F5344CB8AC3E}">
        <p14:creationId xmlns:p14="http://schemas.microsoft.com/office/powerpoint/2010/main" val="2113241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a:t>
            </a:r>
            <a:r>
              <a:rPr lang="en-US" altLang="zh-TW" dirty="0" smtClean="0"/>
              <a:t>(ref)</a:t>
            </a:r>
            <a:endParaRPr lang="zh-TW" altLang="en-US" dirty="0"/>
          </a:p>
        </p:txBody>
      </p:sp>
      <p:sp>
        <p:nvSpPr>
          <p:cNvPr id="3" name="內容版面配置區 2"/>
          <p:cNvSpPr>
            <a:spLocks noGrp="1"/>
          </p:cNvSpPr>
          <p:nvPr>
            <p:ph idx="1"/>
          </p:nvPr>
        </p:nvSpPr>
        <p:spPr>
          <a:xfrm>
            <a:off x="838200" y="1398332"/>
            <a:ext cx="10515600" cy="4351338"/>
          </a:xfrm>
        </p:spPr>
        <p:txBody>
          <a:bodyPr/>
          <a:lstStyle/>
          <a:p>
            <a:pPr marL="0" indent="0">
              <a:buNone/>
            </a:pPr>
            <a:r>
              <a:rPr lang="en-US" altLang="zh-TW" dirty="0" smtClean="0">
                <a:solidFill>
                  <a:srgbClr val="FF0000"/>
                </a:solidFill>
              </a:rPr>
              <a:t>2. ref</a:t>
            </a:r>
          </a:p>
          <a:p>
            <a:pPr marL="0" indent="0">
              <a:buNone/>
            </a:pPr>
            <a:endParaRPr lang="en-US" altLang="zh-TW" dirty="0" smtClean="0">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845" y="1491474"/>
            <a:ext cx="4524224" cy="445741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14" y="1933978"/>
            <a:ext cx="5627104" cy="1472439"/>
          </a:xfrm>
          <a:prstGeom prst="rect">
            <a:avLst/>
          </a:prstGeom>
        </p:spPr>
      </p:pic>
      <p:cxnSp>
        <p:nvCxnSpPr>
          <p:cNvPr id="8" name="直線單箭頭接點 7"/>
          <p:cNvCxnSpPr/>
          <p:nvPr/>
        </p:nvCxnSpPr>
        <p:spPr>
          <a:xfrm>
            <a:off x="5298393" y="2127903"/>
            <a:ext cx="2247543" cy="745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819828" y="2670197"/>
            <a:ext cx="2537467" cy="24658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921376" y="3504702"/>
            <a:ext cx="5381036" cy="830997"/>
          </a:xfrm>
          <a:prstGeom prst="rect">
            <a:avLst/>
          </a:prstGeom>
          <a:noFill/>
        </p:spPr>
        <p:txBody>
          <a:bodyPr wrap="square" rtlCol="0">
            <a:spAutoFit/>
          </a:bodyPr>
          <a:lstStyle/>
          <a:p>
            <a:r>
              <a:rPr lang="en-US" altLang="zh-TW" sz="2400" dirty="0">
                <a:solidFill>
                  <a:srgbClr val="FF0000"/>
                </a:solidFill>
              </a:rPr>
              <a:t>ref() takes an </a:t>
            </a:r>
            <a:r>
              <a:rPr lang="en-US" altLang="zh-TW" sz="2400" b="1" u="sng" dirty="0" smtClean="0">
                <a:solidFill>
                  <a:srgbClr val="FF0000"/>
                </a:solidFill>
              </a:rPr>
              <a:t>“inner value” </a:t>
            </a:r>
            <a:r>
              <a:rPr lang="en-US" altLang="zh-TW" sz="2400" dirty="0" smtClean="0">
                <a:solidFill>
                  <a:srgbClr val="FF0000"/>
                </a:solidFill>
              </a:rPr>
              <a:t>and </a:t>
            </a:r>
          </a:p>
          <a:p>
            <a:r>
              <a:rPr lang="en-US" altLang="zh-TW" sz="2400" dirty="0" smtClean="0">
                <a:solidFill>
                  <a:srgbClr val="FF0000"/>
                </a:solidFill>
              </a:rPr>
              <a:t>returns a reactive and mutable ref object.</a:t>
            </a:r>
          </a:p>
        </p:txBody>
      </p:sp>
      <p:sp>
        <p:nvSpPr>
          <p:cNvPr id="17" name="文字方塊 16"/>
          <p:cNvSpPr txBox="1"/>
          <p:nvPr/>
        </p:nvSpPr>
        <p:spPr>
          <a:xfrm>
            <a:off x="561926" y="4243641"/>
            <a:ext cx="6099937" cy="2400657"/>
          </a:xfrm>
          <a:prstGeom prst="rect">
            <a:avLst/>
          </a:prstGeom>
          <a:noFill/>
        </p:spPr>
        <p:txBody>
          <a:bodyPr wrap="square" rtlCol="0">
            <a:spAutoFit/>
          </a:bodyPr>
          <a:lstStyle/>
          <a:p>
            <a:pPr>
              <a:lnSpc>
                <a:spcPct val="150000"/>
              </a:lnSpc>
            </a:pPr>
            <a:r>
              <a:rPr lang="en-US" altLang="zh-TW" sz="2000" dirty="0" smtClean="0">
                <a:solidFill>
                  <a:srgbClr val="0070C0"/>
                </a:solidFill>
              </a:rPr>
              <a:t>ref() </a:t>
            </a:r>
            <a:r>
              <a:rPr lang="zh-TW" altLang="en-US" sz="2000" dirty="0" smtClean="0">
                <a:solidFill>
                  <a:srgbClr val="0070C0"/>
                </a:solidFill>
              </a:rPr>
              <a:t>會建立出 </a:t>
            </a:r>
            <a:r>
              <a:rPr lang="en-US" altLang="zh-TW" sz="2000" dirty="0" smtClean="0">
                <a:solidFill>
                  <a:srgbClr val="0070C0"/>
                </a:solidFill>
              </a:rPr>
              <a:t>RefImpl (</a:t>
            </a:r>
            <a:r>
              <a:rPr lang="zh-TW" altLang="en-US" sz="2000" dirty="0" smtClean="0">
                <a:solidFill>
                  <a:srgbClr val="0070C0"/>
                </a:solidFill>
              </a:rPr>
              <a:t>跟 </a:t>
            </a:r>
            <a:r>
              <a:rPr lang="en-US" altLang="zh-TW" sz="2000" dirty="0" smtClean="0">
                <a:solidFill>
                  <a:srgbClr val="0070C0"/>
                </a:solidFill>
              </a:rPr>
              <a:t>Proxy</a:t>
            </a:r>
            <a:r>
              <a:rPr lang="zh-TW" altLang="en-US" sz="2000" dirty="0" smtClean="0">
                <a:solidFill>
                  <a:srgbClr val="0070C0"/>
                </a:solidFill>
              </a:rPr>
              <a:t> 的概念是一樣的</a:t>
            </a:r>
            <a:r>
              <a:rPr lang="en-US" altLang="zh-TW" sz="2000" dirty="0" smtClean="0">
                <a:solidFill>
                  <a:srgbClr val="0070C0"/>
                </a:solidFill>
              </a:rPr>
              <a:t>)</a:t>
            </a:r>
            <a:r>
              <a:rPr lang="zh-TW" altLang="en-US" sz="2000" dirty="0" smtClean="0">
                <a:solidFill>
                  <a:srgbClr val="0070C0"/>
                </a:solidFill>
              </a:rPr>
              <a:t>，並把傳入的參數包進 </a:t>
            </a:r>
            <a:r>
              <a:rPr lang="en-US" altLang="zh-TW" sz="2000" dirty="0" smtClean="0">
                <a:solidFill>
                  <a:srgbClr val="0070C0"/>
                </a:solidFill>
              </a:rPr>
              <a:t>RefImpl </a:t>
            </a:r>
            <a:r>
              <a:rPr lang="zh-TW" altLang="en-US" sz="2000" dirty="0" smtClean="0">
                <a:solidFill>
                  <a:srgbClr val="0070C0"/>
                </a:solidFill>
              </a:rPr>
              <a:t>的 </a:t>
            </a:r>
            <a:r>
              <a:rPr lang="en-US" altLang="zh-TW" sz="2000" dirty="0" smtClean="0">
                <a:solidFill>
                  <a:srgbClr val="0070C0"/>
                </a:solidFill>
              </a:rPr>
              <a:t>value</a:t>
            </a:r>
            <a:r>
              <a:rPr lang="zh-TW" altLang="en-US" sz="2000" dirty="0" smtClean="0">
                <a:solidFill>
                  <a:srgbClr val="0070C0"/>
                </a:solidFill>
              </a:rPr>
              <a:t>。如果傳入的參數是 </a:t>
            </a:r>
            <a:r>
              <a:rPr lang="en-US" altLang="zh-TW" sz="2000" dirty="0" smtClean="0">
                <a:solidFill>
                  <a:srgbClr val="0070C0"/>
                </a:solidFill>
              </a:rPr>
              <a:t>primitive type</a:t>
            </a:r>
            <a:r>
              <a:rPr lang="zh-TW" altLang="en-US" sz="2000" dirty="0" smtClean="0">
                <a:solidFill>
                  <a:srgbClr val="0070C0"/>
                </a:solidFill>
              </a:rPr>
              <a:t>，</a:t>
            </a:r>
            <a:r>
              <a:rPr lang="en-US" altLang="zh-TW" sz="2000" dirty="0" smtClean="0">
                <a:solidFill>
                  <a:srgbClr val="0070C0"/>
                </a:solidFill>
              </a:rPr>
              <a:t>value </a:t>
            </a:r>
            <a:r>
              <a:rPr lang="zh-TW" altLang="en-US" sz="2000" dirty="0" smtClean="0">
                <a:solidFill>
                  <a:srgbClr val="0070C0"/>
                </a:solidFill>
              </a:rPr>
              <a:t>就會直接是參數；如果傳入的參數是物件，</a:t>
            </a:r>
            <a:r>
              <a:rPr lang="en-US" altLang="zh-TW" sz="2000" dirty="0" smtClean="0">
                <a:solidFill>
                  <a:srgbClr val="0070C0"/>
                </a:solidFill>
              </a:rPr>
              <a:t>ref() </a:t>
            </a:r>
            <a:r>
              <a:rPr lang="zh-TW" altLang="en-US" sz="2000" dirty="0" smtClean="0">
                <a:solidFill>
                  <a:srgbClr val="0070C0"/>
                </a:solidFill>
              </a:rPr>
              <a:t>會先呼叫 </a:t>
            </a:r>
            <a:r>
              <a:rPr lang="en-US" altLang="zh-TW" sz="2000" dirty="0" smtClean="0">
                <a:solidFill>
                  <a:srgbClr val="0070C0"/>
                </a:solidFill>
              </a:rPr>
              <a:t>reactive()</a:t>
            </a:r>
            <a:r>
              <a:rPr lang="zh-TW" altLang="en-US" sz="2000" dirty="0" smtClean="0">
                <a:solidFill>
                  <a:srgbClr val="0070C0"/>
                </a:solidFill>
              </a:rPr>
              <a:t>，並把 </a:t>
            </a:r>
            <a:r>
              <a:rPr lang="en-US" altLang="zh-TW" sz="2000" dirty="0" smtClean="0">
                <a:solidFill>
                  <a:srgbClr val="0070C0"/>
                </a:solidFill>
              </a:rPr>
              <a:t>value </a:t>
            </a:r>
            <a:r>
              <a:rPr lang="zh-TW" altLang="en-US" sz="2000" dirty="0" smtClean="0">
                <a:solidFill>
                  <a:srgbClr val="0070C0"/>
                </a:solidFill>
              </a:rPr>
              <a:t>設定成 </a:t>
            </a:r>
            <a:r>
              <a:rPr lang="en-US" altLang="zh-TW" sz="2000" dirty="0" smtClean="0">
                <a:solidFill>
                  <a:srgbClr val="0070C0"/>
                </a:solidFill>
              </a:rPr>
              <a:t>reactive()</a:t>
            </a:r>
            <a:r>
              <a:rPr lang="zh-TW" altLang="en-US" sz="2000" dirty="0" smtClean="0">
                <a:solidFill>
                  <a:srgbClr val="0070C0"/>
                </a:solidFill>
              </a:rPr>
              <a:t> 回傳回來的 </a:t>
            </a:r>
            <a:r>
              <a:rPr lang="en-US" altLang="zh-TW" sz="2000" dirty="0" smtClean="0">
                <a:solidFill>
                  <a:srgbClr val="0070C0"/>
                </a:solidFill>
              </a:rPr>
              <a:t>proxy.</a:t>
            </a:r>
            <a:endParaRPr lang="zh-TW" altLang="en-US" sz="2000" dirty="0">
              <a:solidFill>
                <a:srgbClr val="0070C0"/>
              </a:solidFill>
            </a:endParaRPr>
          </a:p>
        </p:txBody>
      </p:sp>
    </p:spTree>
    <p:extLst>
      <p:ext uri="{BB962C8B-B14F-4D97-AF65-F5344CB8AC3E}">
        <p14:creationId xmlns:p14="http://schemas.microsoft.com/office/powerpoint/2010/main" val="2538297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使用方式</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642" y="2846832"/>
            <a:ext cx="6553717" cy="1827572"/>
          </a:xfrm>
        </p:spPr>
      </p:pic>
      <p:sp>
        <p:nvSpPr>
          <p:cNvPr id="5" name="文字方塊 4"/>
          <p:cNvSpPr txBox="1"/>
          <p:nvPr/>
        </p:nvSpPr>
        <p:spPr>
          <a:xfrm>
            <a:off x="838200" y="4824536"/>
            <a:ext cx="10272045" cy="1754326"/>
          </a:xfrm>
          <a:prstGeom prst="rect">
            <a:avLst/>
          </a:prstGeom>
          <a:noFill/>
        </p:spPr>
        <p:txBody>
          <a:bodyPr wrap="square" rtlCol="0">
            <a:spAutoFit/>
          </a:bodyPr>
          <a:lstStyle/>
          <a:p>
            <a:pPr>
              <a:lnSpc>
                <a:spcPct val="150000"/>
              </a:lnSpc>
            </a:pPr>
            <a:r>
              <a:rPr lang="zh-TW" altLang="en-US" sz="2400" dirty="0" smtClean="0"/>
              <a:t>操作 </a:t>
            </a:r>
            <a:r>
              <a:rPr lang="en-US" altLang="zh-TW" sz="2400" dirty="0"/>
              <a:t>r</a:t>
            </a:r>
            <a:r>
              <a:rPr lang="en-US" altLang="zh-TW" sz="2400" dirty="0" smtClean="0"/>
              <a:t>ef </a:t>
            </a:r>
            <a:r>
              <a:rPr lang="zh-TW" altLang="en-US" sz="2400" dirty="0" smtClean="0"/>
              <a:t>回傳的物件時，因為被包在 </a:t>
            </a:r>
            <a:r>
              <a:rPr lang="en-US" altLang="zh-TW" sz="2400" dirty="0" smtClean="0"/>
              <a:t>RefImpl</a:t>
            </a:r>
            <a:r>
              <a:rPr lang="zh-TW" altLang="en-US" sz="2400" dirty="0" smtClean="0"/>
              <a:t>，所以還需要使用 </a:t>
            </a:r>
            <a:r>
              <a:rPr lang="en-US" altLang="zh-TW" sz="2400" dirty="0" smtClean="0"/>
              <a:t>.value</a:t>
            </a:r>
            <a:r>
              <a:rPr lang="zh-TW" altLang="en-US" sz="2400" dirty="0" smtClean="0"/>
              <a:t> 才能操作真正的 </a:t>
            </a:r>
            <a:r>
              <a:rPr lang="en-US" altLang="zh-TW" sz="2400" dirty="0" smtClean="0"/>
              <a:t>value</a:t>
            </a:r>
            <a:r>
              <a:rPr lang="zh-TW" altLang="en-US" sz="2400" dirty="0" smtClean="0"/>
              <a:t>；操作 </a:t>
            </a:r>
            <a:r>
              <a:rPr lang="en-US" altLang="zh-TW" sz="2400" dirty="0" smtClean="0"/>
              <a:t>reactive </a:t>
            </a:r>
            <a:r>
              <a:rPr lang="zh-TW" altLang="en-US" sz="2400" dirty="0" smtClean="0"/>
              <a:t>回傳的物件時，因為 </a:t>
            </a:r>
            <a:r>
              <a:rPr lang="en-US" altLang="zh-TW" sz="2400" dirty="0" smtClean="0"/>
              <a:t>Proxy </a:t>
            </a:r>
            <a:r>
              <a:rPr lang="zh-TW" altLang="en-US" sz="2400" dirty="0" smtClean="0"/>
              <a:t>本身就帶有原本物件的欄位，因此可以直接做操作。</a:t>
            </a:r>
            <a:endParaRPr lang="en-US" altLang="zh-TW" sz="2400" dirty="0" smtClean="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19" y="250739"/>
            <a:ext cx="5195921" cy="2209999"/>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4627" y="2696700"/>
            <a:ext cx="2685618" cy="2127835"/>
          </a:xfrm>
          <a:prstGeom prst="rect">
            <a:avLst/>
          </a:prstGeom>
        </p:spPr>
      </p:pic>
      <p:sp>
        <p:nvSpPr>
          <p:cNvPr id="3" name="文字方塊 2"/>
          <p:cNvSpPr txBox="1"/>
          <p:nvPr/>
        </p:nvSpPr>
        <p:spPr>
          <a:xfrm>
            <a:off x="952642" y="1649145"/>
            <a:ext cx="5627620" cy="707886"/>
          </a:xfrm>
          <a:prstGeom prst="rect">
            <a:avLst/>
          </a:prstGeom>
          <a:noFill/>
        </p:spPr>
        <p:txBody>
          <a:bodyPr wrap="square" rtlCol="0">
            <a:spAutoFit/>
          </a:bodyPr>
          <a:lstStyle/>
          <a:p>
            <a:r>
              <a:rPr lang="zh-TW" altLang="en-US" sz="2000" dirty="0" smtClean="0">
                <a:solidFill>
                  <a:srgbClr val="FF0000"/>
                </a:solidFill>
              </a:rPr>
              <a:t>在 </a:t>
            </a:r>
            <a:r>
              <a:rPr lang="en-US" altLang="zh-TW" sz="2000" dirty="0" smtClean="0">
                <a:solidFill>
                  <a:srgbClr val="FF0000"/>
                </a:solidFill>
              </a:rPr>
              <a:t>&lt;template&gt; </a:t>
            </a:r>
            <a:r>
              <a:rPr lang="zh-TW" altLang="en-US" sz="2000" dirty="0" smtClean="0">
                <a:solidFill>
                  <a:srgbClr val="FF0000"/>
                </a:solidFill>
              </a:rPr>
              <a:t>使用 </a:t>
            </a:r>
            <a:r>
              <a:rPr lang="en-US" altLang="zh-TW" sz="2000" dirty="0" smtClean="0">
                <a:solidFill>
                  <a:srgbClr val="FF0000"/>
                </a:solidFill>
              </a:rPr>
              <a:t>RefImpl </a:t>
            </a:r>
            <a:r>
              <a:rPr lang="zh-TW" altLang="en-US" sz="2000" dirty="0" smtClean="0">
                <a:solidFill>
                  <a:srgbClr val="FF0000"/>
                </a:solidFill>
              </a:rPr>
              <a:t>時，物件會自動被 </a:t>
            </a:r>
            <a:r>
              <a:rPr lang="en-US" altLang="zh-TW" sz="2000" dirty="0" smtClean="0">
                <a:solidFill>
                  <a:srgbClr val="FF0000"/>
                </a:solidFill>
              </a:rPr>
              <a:t>unwrapped </a:t>
            </a:r>
            <a:r>
              <a:rPr lang="zh-TW" altLang="en-US" sz="2000" dirty="0" smtClean="0">
                <a:solidFill>
                  <a:srgbClr val="FF0000"/>
                </a:solidFill>
              </a:rPr>
              <a:t>成真正的 </a:t>
            </a:r>
            <a:r>
              <a:rPr lang="en-US" altLang="zh-TW" sz="2000" dirty="0" smtClean="0">
                <a:solidFill>
                  <a:srgbClr val="FF0000"/>
                </a:solidFill>
              </a:rPr>
              <a:t>value</a:t>
            </a:r>
            <a:r>
              <a:rPr lang="zh-TW" altLang="en-US" sz="2000" dirty="0" smtClean="0">
                <a:solidFill>
                  <a:srgbClr val="FF0000"/>
                </a:solidFill>
              </a:rPr>
              <a:t>，不需要再加上 </a:t>
            </a:r>
            <a:r>
              <a:rPr lang="en-US" altLang="zh-TW" sz="2000" dirty="0" smtClean="0">
                <a:solidFill>
                  <a:srgbClr val="FF0000"/>
                </a:solidFill>
              </a:rPr>
              <a:t>.value</a:t>
            </a:r>
            <a:endParaRPr lang="zh-TW" altLang="en-US" sz="2000" dirty="0">
              <a:solidFill>
                <a:srgbClr val="FF0000"/>
              </a:solidFill>
            </a:endParaRPr>
          </a:p>
        </p:txBody>
      </p:sp>
      <p:cxnSp>
        <p:nvCxnSpPr>
          <p:cNvPr id="9" name="直線單箭頭接點 8"/>
          <p:cNvCxnSpPr>
            <a:stCxn id="3" idx="0"/>
          </p:cNvCxnSpPr>
          <p:nvPr/>
        </p:nvCxnSpPr>
        <p:spPr>
          <a:xfrm flipV="1">
            <a:off x="3766452" y="819675"/>
            <a:ext cx="2993271" cy="829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48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 and Loops</a:t>
            </a:r>
          </a:p>
        </p:txBody>
      </p:sp>
    </p:spTree>
    <p:extLst>
      <p:ext uri="{BB962C8B-B14F-4D97-AF65-F5344CB8AC3E}">
        <p14:creationId xmlns:p14="http://schemas.microsoft.com/office/powerpoint/2010/main" val="3928605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smtClean="0"/>
              <a:t>We </a:t>
            </a:r>
            <a:r>
              <a:rPr lang="en-US" altLang="zh-TW" dirty="0"/>
              <a:t>can bind data to not only text and attributes, but </a:t>
            </a:r>
            <a:r>
              <a:rPr lang="en-US" altLang="zh-TW" dirty="0" smtClean="0"/>
              <a:t>also </a:t>
            </a:r>
            <a:r>
              <a:rPr lang="en-US" altLang="zh-TW" dirty="0" smtClean="0">
                <a:solidFill>
                  <a:srgbClr val="FF0000"/>
                </a:solidFill>
              </a:rPr>
              <a:t>the</a:t>
            </a:r>
            <a:r>
              <a:rPr lang="en-US" altLang="zh-TW" dirty="0">
                <a:solidFill>
                  <a:srgbClr val="FF0000"/>
                </a:solidFill>
              </a:rPr>
              <a:t> </a:t>
            </a:r>
            <a:r>
              <a:rPr lang="en-US" altLang="zh-TW" b="1" dirty="0">
                <a:solidFill>
                  <a:srgbClr val="FF0000"/>
                </a:solidFill>
              </a:rPr>
              <a:t>structure</a:t>
            </a:r>
            <a:r>
              <a:rPr lang="en-US" altLang="zh-TW" dirty="0">
                <a:solidFill>
                  <a:srgbClr val="FF0000"/>
                </a:solidFill>
              </a:rPr>
              <a:t> of the DOM</a:t>
            </a:r>
            <a:r>
              <a:rPr lang="en-US" altLang="zh-TW" dirty="0" smtClean="0"/>
              <a:t>. (</a:t>
            </a:r>
            <a:r>
              <a:rPr lang="zh-TW" altLang="en-US" dirty="0" smtClean="0"/>
              <a:t>我們可以用宣告式語法，決定要不要顯示元件</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258" y="3821276"/>
            <a:ext cx="4857301" cy="2398417"/>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1" y="4058842"/>
            <a:ext cx="5846084" cy="2160851"/>
          </a:xfrm>
          <a:prstGeom prst="rect">
            <a:avLst/>
          </a:prstGeom>
        </p:spPr>
      </p:pic>
    </p:spTree>
    <p:extLst>
      <p:ext uri="{BB962C8B-B14F-4D97-AF65-F5344CB8AC3E}">
        <p14:creationId xmlns:p14="http://schemas.microsoft.com/office/powerpoint/2010/main" val="1098531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9469" y="365125"/>
            <a:ext cx="6898007" cy="315720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6" y="3784543"/>
            <a:ext cx="8679579" cy="2846053"/>
          </a:xfrm>
          <a:prstGeom prst="rect">
            <a:avLst/>
          </a:prstGeom>
        </p:spPr>
      </p:pic>
      <p:cxnSp>
        <p:nvCxnSpPr>
          <p:cNvPr id="7" name="直線單箭頭接點 6"/>
          <p:cNvCxnSpPr/>
          <p:nvPr/>
        </p:nvCxnSpPr>
        <p:spPr>
          <a:xfrm flipH="1">
            <a:off x="1303589" y="2008262"/>
            <a:ext cx="4114447" cy="17762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54524" y="1385021"/>
            <a:ext cx="4317657" cy="1428211"/>
          </a:xfrm>
          <a:prstGeom prst="rect">
            <a:avLst/>
          </a:prstGeom>
          <a:noFill/>
        </p:spPr>
        <p:txBody>
          <a:bodyPr wrap="none" rtlCol="0">
            <a:spAutoFit/>
          </a:bodyPr>
          <a:lstStyle/>
          <a:p>
            <a:pPr>
              <a:lnSpc>
                <a:spcPct val="150000"/>
              </a:lnSpc>
            </a:pPr>
            <a:r>
              <a:rPr lang="zh-TW" altLang="en-US" sz="2000" dirty="0" smtClean="0">
                <a:solidFill>
                  <a:srgbClr val="FF0000"/>
                </a:solidFill>
              </a:rPr>
              <a:t>很常 </a:t>
            </a:r>
            <a:r>
              <a:rPr lang="en-US" altLang="zh-TW" sz="2000" dirty="0" smtClean="0">
                <a:solidFill>
                  <a:srgbClr val="FF0000"/>
                </a:solidFill>
              </a:rPr>
              <a:t>toggle </a:t>
            </a:r>
            <a:r>
              <a:rPr lang="zh-TW" altLang="en-US" sz="2000" dirty="0" smtClean="0">
                <a:solidFill>
                  <a:srgbClr val="FF0000"/>
                </a:solidFill>
              </a:rPr>
              <a:t>的話，</a:t>
            </a:r>
            <a:r>
              <a:rPr lang="en-US" altLang="zh-TW" sz="2000" dirty="0" smtClean="0">
                <a:solidFill>
                  <a:srgbClr val="FF0000"/>
                </a:solidFill>
              </a:rPr>
              <a:t>v-show</a:t>
            </a:r>
            <a:r>
              <a:rPr lang="zh-TW" altLang="en-US" sz="2000" dirty="0" smtClean="0">
                <a:solidFill>
                  <a:srgbClr val="FF0000"/>
                </a:solidFill>
              </a:rPr>
              <a:t> 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v-show </a:t>
            </a:r>
            <a:r>
              <a:rPr lang="zh-TW" altLang="en-US" sz="2000" dirty="0" smtClean="0">
                <a:solidFill>
                  <a:srgbClr val="FF0000"/>
                </a:solidFill>
              </a:rPr>
              <a:t>只是變換 </a:t>
            </a:r>
            <a:r>
              <a:rPr lang="en-US" altLang="zh-TW" sz="2000" dirty="0" smtClean="0">
                <a:solidFill>
                  <a:srgbClr val="FF0000"/>
                </a:solidFill>
              </a:rPr>
              <a:t>display</a:t>
            </a:r>
            <a:r>
              <a:rPr lang="zh-TW" altLang="en-US" sz="2000" dirty="0">
                <a:solidFill>
                  <a:srgbClr val="FF0000"/>
                </a:solidFill>
              </a:rPr>
              <a:t> </a:t>
            </a:r>
            <a:r>
              <a:rPr lang="zh-TW" altLang="en-US" sz="2000" dirty="0" smtClean="0">
                <a:solidFill>
                  <a:srgbClr val="FF0000"/>
                </a:solidFill>
              </a:rPr>
              <a:t>而已，</a:t>
            </a:r>
            <a:endParaRPr lang="en-US" altLang="zh-TW" sz="2000" dirty="0" smtClean="0">
              <a:solidFill>
                <a:srgbClr val="FF0000"/>
              </a:solidFill>
            </a:endParaRPr>
          </a:p>
          <a:p>
            <a:pPr>
              <a:lnSpc>
                <a:spcPct val="150000"/>
              </a:lnSpc>
            </a:pPr>
            <a:r>
              <a:rPr lang="en-US" altLang="zh-TW" sz="2000" dirty="0" smtClean="0">
                <a:solidFill>
                  <a:srgbClr val="FF0000"/>
                </a:solidFill>
              </a:rPr>
              <a:t>v-if </a:t>
            </a:r>
            <a:r>
              <a:rPr lang="zh-TW" altLang="en-US" sz="2000" dirty="0" smtClean="0">
                <a:solidFill>
                  <a:srgbClr val="FF0000"/>
                </a:solidFill>
              </a:rPr>
              <a:t>則需要重建元件。</a:t>
            </a:r>
            <a:endParaRPr lang="zh-TW" altLang="en-US" sz="2000" dirty="0">
              <a:solidFill>
                <a:srgbClr val="FF0000"/>
              </a:solidFill>
            </a:endParaRPr>
          </a:p>
        </p:txBody>
      </p:sp>
      <p:sp>
        <p:nvSpPr>
          <p:cNvPr id="3" name="文字方塊 2"/>
          <p:cNvSpPr txBox="1"/>
          <p:nvPr/>
        </p:nvSpPr>
        <p:spPr>
          <a:xfrm>
            <a:off x="8895328" y="3822709"/>
            <a:ext cx="3296672" cy="2400657"/>
          </a:xfrm>
          <a:prstGeom prst="rect">
            <a:avLst/>
          </a:prstGeom>
          <a:noFill/>
        </p:spPr>
        <p:txBody>
          <a:bodyPr wrap="none" rtlCol="0">
            <a:spAutoFit/>
          </a:bodyPr>
          <a:lstStyle/>
          <a:p>
            <a:pPr>
              <a:lnSpc>
                <a:spcPct val="150000"/>
              </a:lnSpc>
            </a:pPr>
            <a:r>
              <a:rPr lang="zh-TW" altLang="en-US" sz="2000" dirty="0" smtClean="0">
                <a:solidFill>
                  <a:srgbClr val="FF0000"/>
                </a:solidFill>
              </a:rPr>
              <a:t>若有很多元件預設不顯示，</a:t>
            </a:r>
            <a:endParaRPr lang="en-US" altLang="zh-TW" sz="2000" dirty="0" smtClean="0">
              <a:solidFill>
                <a:srgbClr val="FF0000"/>
              </a:solidFill>
            </a:endParaRPr>
          </a:p>
          <a:p>
            <a:pPr>
              <a:lnSpc>
                <a:spcPct val="150000"/>
              </a:lnSpc>
            </a:pPr>
            <a:r>
              <a:rPr lang="zh-TW" altLang="en-US" sz="2000" dirty="0" smtClean="0">
                <a:solidFill>
                  <a:srgbClr val="FF0000"/>
                </a:solidFill>
              </a:rPr>
              <a:t>則初始時間 </a:t>
            </a:r>
            <a:r>
              <a:rPr lang="en-US" altLang="zh-TW" sz="2000" dirty="0" smtClean="0">
                <a:solidFill>
                  <a:srgbClr val="FF0000"/>
                </a:solidFill>
              </a:rPr>
              <a:t>v-if </a:t>
            </a:r>
            <a:r>
              <a:rPr lang="zh-TW" altLang="en-US" sz="2000" dirty="0" smtClean="0">
                <a:solidFill>
                  <a:srgbClr val="FF0000"/>
                </a:solidFill>
              </a:rPr>
              <a:t>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v-if </a:t>
            </a:r>
            <a:r>
              <a:rPr lang="zh-TW" altLang="en-US" sz="2000" dirty="0" smtClean="0">
                <a:solidFill>
                  <a:srgbClr val="FF0000"/>
                </a:solidFill>
              </a:rPr>
              <a:t>是 </a:t>
            </a:r>
            <a:r>
              <a:rPr lang="en-US" altLang="zh-TW" sz="2000" dirty="0" smtClean="0">
                <a:solidFill>
                  <a:srgbClr val="FF0000"/>
                </a:solidFill>
              </a:rPr>
              <a:t>lazy-loading</a:t>
            </a:r>
            <a:r>
              <a:rPr lang="zh-TW" altLang="en-US" sz="2000" dirty="0">
                <a:solidFill>
                  <a:srgbClr val="FF0000"/>
                </a:solidFill>
              </a:rPr>
              <a:t> </a:t>
            </a:r>
            <a:endParaRPr lang="en-US" altLang="zh-TW" sz="2000" dirty="0" smtClean="0">
              <a:solidFill>
                <a:srgbClr val="FF0000"/>
              </a:solidFill>
            </a:endParaRPr>
          </a:p>
          <a:p>
            <a:pPr>
              <a:lnSpc>
                <a:spcPct val="150000"/>
              </a:lnSpc>
            </a:pPr>
            <a:r>
              <a:rPr lang="en-US" altLang="zh-TW" sz="2000" dirty="0" smtClean="0">
                <a:solidFill>
                  <a:srgbClr val="FF0000"/>
                </a:solidFill>
              </a:rPr>
              <a:t>(</a:t>
            </a:r>
            <a:r>
              <a:rPr lang="zh-TW" altLang="en-US" sz="2000" dirty="0" smtClean="0">
                <a:solidFill>
                  <a:srgbClr val="FF0000"/>
                </a:solidFill>
              </a:rPr>
              <a:t>要顯示時才建立元件</a:t>
            </a:r>
            <a:r>
              <a:rPr lang="en-US" altLang="zh-TW" sz="2000" dirty="0" smtClean="0">
                <a:solidFill>
                  <a:srgbClr val="FF0000"/>
                </a:solidFill>
              </a:rPr>
              <a:t>)</a:t>
            </a:r>
            <a:r>
              <a:rPr lang="zh-TW" altLang="en-US" sz="2000" dirty="0" smtClean="0">
                <a:solidFill>
                  <a:srgbClr val="FF0000"/>
                </a:solidFill>
              </a:rPr>
              <a:t>；</a:t>
            </a:r>
            <a:endParaRPr lang="en-US" altLang="zh-TW" sz="2000" dirty="0" smtClean="0">
              <a:solidFill>
                <a:srgbClr val="FF0000"/>
              </a:solidFill>
            </a:endParaRPr>
          </a:p>
          <a:p>
            <a:pPr>
              <a:lnSpc>
                <a:spcPct val="150000"/>
              </a:lnSpc>
            </a:pPr>
            <a:r>
              <a:rPr lang="en-US" altLang="zh-TW" sz="2000" dirty="0" smtClean="0">
                <a:solidFill>
                  <a:srgbClr val="FF0000"/>
                </a:solidFill>
              </a:rPr>
              <a:t>v-show</a:t>
            </a:r>
            <a:r>
              <a:rPr lang="zh-TW" altLang="en-US" sz="2000" dirty="0" smtClean="0">
                <a:solidFill>
                  <a:srgbClr val="FF0000"/>
                </a:solidFill>
              </a:rPr>
              <a:t> 則是一開始就建立。</a:t>
            </a:r>
            <a:endParaRPr lang="zh-TW" altLang="en-US" sz="2000" dirty="0">
              <a:solidFill>
                <a:srgbClr val="FF0000"/>
              </a:solidFill>
            </a:endParaRPr>
          </a:p>
        </p:txBody>
      </p:sp>
    </p:spTree>
    <p:extLst>
      <p:ext uri="{BB962C8B-B14F-4D97-AF65-F5344CB8AC3E}">
        <p14:creationId xmlns:p14="http://schemas.microsoft.com/office/powerpoint/2010/main" val="41178156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Loops</a:t>
            </a:r>
            <a:endParaRPr lang="zh-TW" altLang="en-US" dirty="0"/>
          </a:p>
        </p:txBody>
      </p:sp>
      <p:sp>
        <p:nvSpPr>
          <p:cNvPr id="3" name="內容版面配置區 2"/>
          <p:cNvSpPr>
            <a:spLocks noGrp="1"/>
          </p:cNvSpPr>
          <p:nvPr>
            <p:ph idx="1"/>
          </p:nvPr>
        </p:nvSpPr>
        <p:spPr/>
        <p:txBody>
          <a:bodyPr/>
          <a:lstStyle/>
          <a:p>
            <a:r>
              <a:rPr lang="zh-TW" altLang="en-US" dirty="0" smtClean="0"/>
              <a:t>可以使用 </a:t>
            </a:r>
            <a:r>
              <a:rPr lang="en-US" altLang="zh-TW" dirty="0" smtClean="0"/>
              <a:t>v-for</a:t>
            </a:r>
            <a:r>
              <a:rPr lang="zh-TW" altLang="en-US" dirty="0" smtClean="0"/>
              <a:t>，在 </a:t>
            </a:r>
            <a:r>
              <a:rPr lang="en-US" altLang="zh-TW" dirty="0" smtClean="0"/>
              <a:t>&lt;template&gt; </a:t>
            </a:r>
            <a:r>
              <a:rPr lang="zh-TW" altLang="en-US" dirty="0" smtClean="0"/>
              <a:t>逐一呈現出 </a:t>
            </a:r>
            <a:r>
              <a:rPr lang="en-US" altLang="zh-TW" dirty="0" smtClean="0"/>
              <a:t>arrays</a:t>
            </a:r>
            <a:r>
              <a:rPr lang="zh-TW" altLang="en-US" dirty="0" smtClean="0"/>
              <a:t> 的資料。 </a:t>
            </a: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079" y="4252943"/>
            <a:ext cx="4515311" cy="2199518"/>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855" y="4396654"/>
            <a:ext cx="1575566" cy="1912095"/>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648" y="2443367"/>
            <a:ext cx="10218703" cy="1499894"/>
          </a:xfrm>
          <a:prstGeom prst="rect">
            <a:avLst/>
          </a:prstGeom>
        </p:spPr>
      </p:pic>
      <p:sp>
        <p:nvSpPr>
          <p:cNvPr id="8" name="文字方塊 7"/>
          <p:cNvSpPr txBox="1"/>
          <p:nvPr/>
        </p:nvSpPr>
        <p:spPr>
          <a:xfrm>
            <a:off x="7084463" y="2905570"/>
            <a:ext cx="3042303" cy="400110"/>
          </a:xfrm>
          <a:prstGeom prst="rect">
            <a:avLst/>
          </a:prstGeom>
          <a:noFill/>
        </p:spPr>
        <p:txBody>
          <a:bodyPr wrap="square" rtlCol="0">
            <a:spAutoFit/>
          </a:bodyPr>
          <a:lstStyle/>
          <a:p>
            <a:r>
              <a:rPr lang="zh-TW" altLang="en-US" sz="2000" dirty="0" smtClean="0">
                <a:solidFill>
                  <a:srgbClr val="FF0000"/>
                </a:solidFill>
              </a:rPr>
              <a:t>後面解釋 </a:t>
            </a:r>
            <a:r>
              <a:rPr lang="en-US" altLang="zh-TW" sz="2000" dirty="0" smtClean="0">
                <a:solidFill>
                  <a:srgbClr val="FF0000"/>
                </a:solidFill>
              </a:rPr>
              <a:t>:key</a:t>
            </a:r>
            <a:endParaRPr lang="zh-TW" altLang="en-US" sz="2000" dirty="0">
              <a:solidFill>
                <a:srgbClr val="FF0000"/>
              </a:solidFill>
            </a:endParaRPr>
          </a:p>
        </p:txBody>
      </p:sp>
    </p:spTree>
    <p:extLst>
      <p:ext uri="{BB962C8B-B14F-4D97-AF65-F5344CB8AC3E}">
        <p14:creationId xmlns:p14="http://schemas.microsoft.com/office/powerpoint/2010/main" val="36258994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836696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Goodbye</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133819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Proxy Setting</a:t>
            </a:r>
            <a:endParaRPr lang="zh-TW" altLang="en-US" dirty="0"/>
          </a:p>
        </p:txBody>
      </p:sp>
      <p:sp>
        <p:nvSpPr>
          <p:cNvPr id="3" name="內容版面配置區 2"/>
          <p:cNvSpPr>
            <a:spLocks noGrp="1"/>
          </p:cNvSpPr>
          <p:nvPr>
            <p:ph idx="1"/>
          </p:nvPr>
        </p:nvSpPr>
        <p:spPr/>
        <p:txBody>
          <a:bodyPr/>
          <a:lstStyle/>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strict-</a:t>
            </a:r>
            <a:r>
              <a:rPr lang="en-US" altLang="zh-TW" sz="2000" b="0" dirty="0" err="1" smtClean="0"/>
              <a:t>ssl</a:t>
            </a:r>
            <a:r>
              <a:rPr lang="en-US" altLang="zh-TW" sz="2000" b="0" dirty="0" smtClean="0"/>
              <a:t>=false</a:t>
            </a:r>
          </a:p>
          <a:p>
            <a:pPr marL="228600" lvl="1">
              <a:spcBef>
                <a:spcPts val="1000"/>
              </a:spcBef>
            </a:pPr>
            <a:r>
              <a:rPr lang="en-US" altLang="zh-TW" sz="2000" b="0" dirty="0" err="1" smtClean="0"/>
              <a:t>npm</a:t>
            </a:r>
            <a:r>
              <a:rPr lang="en-US" altLang="zh-TW" sz="2000" b="0" dirty="0" smtClean="0"/>
              <a:t> </a:t>
            </a:r>
            <a:r>
              <a:rPr lang="en-US" altLang="zh-TW" sz="2000" b="0" dirty="0" err="1" smtClean="0"/>
              <a:t>config</a:t>
            </a:r>
            <a:r>
              <a:rPr lang="en-US" altLang="zh-TW" sz="2000" b="0" dirty="0" smtClean="0"/>
              <a:t> set registry </a:t>
            </a:r>
            <a:r>
              <a:rPr lang="en-US" altLang="zh-TW" sz="2000" b="0" dirty="0" smtClean="0">
                <a:hlinkClick r:id="rId2"/>
              </a:rPr>
              <a:t>https://nexus.testesunbank.com.tw:8443/repository/npm/</a:t>
            </a:r>
            <a:endParaRPr lang="en-US" altLang="zh-TW" sz="2000" b="0" dirty="0" smtClean="0"/>
          </a:p>
          <a:p>
            <a:endParaRPr lang="en-US" altLang="zh-TW" dirty="0" smtClean="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63" y="2950381"/>
            <a:ext cx="10075473" cy="843951"/>
          </a:xfrm>
          <a:prstGeom prst="rect">
            <a:avLst/>
          </a:prstGeom>
        </p:spPr>
      </p:pic>
    </p:spTree>
    <p:extLst>
      <p:ext uri="{BB962C8B-B14F-4D97-AF65-F5344CB8AC3E}">
        <p14:creationId xmlns:p14="http://schemas.microsoft.com/office/powerpoint/2010/main" val="1527055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Vue</a:t>
            </a:r>
            <a:endParaRPr lang="zh-TW" altLang="en-US" dirty="0"/>
          </a:p>
        </p:txBody>
      </p:sp>
      <p:sp>
        <p:nvSpPr>
          <p:cNvPr id="3" name="內容版面配置區 2"/>
          <p:cNvSpPr>
            <a:spLocks noGrp="1"/>
          </p:cNvSpPr>
          <p:nvPr>
            <p:ph idx="1"/>
          </p:nvPr>
        </p:nvSpPr>
        <p:spPr/>
        <p:txBody>
          <a:bodyPr/>
          <a:lstStyle/>
          <a:p>
            <a:r>
              <a:rPr lang="en-US" altLang="zh-TW" dirty="0" smtClean="0"/>
              <a:t>Install </a:t>
            </a:r>
            <a:r>
              <a:rPr lang="en-US" altLang="zh-TW" dirty="0" err="1" smtClean="0"/>
              <a:t>vue</a:t>
            </a:r>
            <a:r>
              <a:rPr lang="en-US" altLang="zh-TW" dirty="0" smtClean="0"/>
              <a:t> using </a:t>
            </a:r>
            <a:r>
              <a:rPr lang="en-US" altLang="zh-TW" dirty="0" err="1" smtClean="0"/>
              <a:t>npm</a:t>
            </a:r>
            <a:endParaRPr lang="en-US" altLang="zh-TW" dirty="0" smtClean="0"/>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endParaRPr lang="en-US" altLang="zh-TW" dirty="0"/>
          </a:p>
          <a:p>
            <a:r>
              <a:rPr lang="en-US" altLang="zh-TW" dirty="0" smtClean="0"/>
              <a:t>Check</a:t>
            </a:r>
          </a:p>
          <a:p>
            <a:endParaRPr lang="en-US" altLang="zh-TW" dirty="0" smtClean="0"/>
          </a:p>
          <a:p>
            <a:endParaRPr lang="en-US" altLang="zh-TW" dirty="0" smtClean="0"/>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45" y="2468531"/>
            <a:ext cx="5424478" cy="5303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345" y="3921513"/>
            <a:ext cx="4917931" cy="132560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345" y="5869067"/>
            <a:ext cx="4048605" cy="764037"/>
          </a:xfrm>
          <a:prstGeom prst="rect">
            <a:avLst/>
          </a:prstGeom>
        </p:spPr>
      </p:pic>
    </p:spTree>
    <p:extLst>
      <p:ext uri="{BB962C8B-B14F-4D97-AF65-F5344CB8AC3E}">
        <p14:creationId xmlns:p14="http://schemas.microsoft.com/office/powerpoint/2010/main" val="102588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Create Project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98" y="1471645"/>
            <a:ext cx="4970162" cy="878448"/>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2626" y="4219733"/>
            <a:ext cx="2969374" cy="2492989"/>
          </a:xfrm>
          <a:prstGeom prst="rect">
            <a:avLst/>
          </a:prstGeom>
        </p:spPr>
      </p:pic>
      <p:cxnSp>
        <p:nvCxnSpPr>
          <p:cNvPr id="8" name="直線單箭頭接點 7"/>
          <p:cNvCxnSpPr>
            <a:stCxn id="22" idx="2"/>
            <a:endCxn id="13" idx="0"/>
          </p:cNvCxnSpPr>
          <p:nvPr/>
        </p:nvCxnSpPr>
        <p:spPr>
          <a:xfrm flipH="1">
            <a:off x="4651491" y="2478313"/>
            <a:ext cx="5250400" cy="318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內容版面配置區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904" y="2797208"/>
            <a:ext cx="8937173" cy="2129643"/>
          </a:xfrm>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844" y="5373966"/>
            <a:ext cx="4605916" cy="1061017"/>
          </a:xfrm>
          <a:prstGeom prst="rect">
            <a:avLst/>
          </a:prstGeom>
        </p:spPr>
      </p:pic>
      <p:cxnSp>
        <p:nvCxnSpPr>
          <p:cNvPr id="19" name="直線單箭頭接點 18"/>
          <p:cNvCxnSpPr>
            <a:stCxn id="13" idx="2"/>
            <a:endCxn id="17" idx="0"/>
          </p:cNvCxnSpPr>
          <p:nvPr/>
        </p:nvCxnSpPr>
        <p:spPr>
          <a:xfrm flipH="1">
            <a:off x="4182802" y="4926851"/>
            <a:ext cx="468689" cy="447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7" idx="3"/>
            <a:endCxn id="7" idx="1"/>
          </p:cNvCxnSpPr>
          <p:nvPr/>
        </p:nvCxnSpPr>
        <p:spPr>
          <a:xfrm flipV="1">
            <a:off x="6485760" y="5466228"/>
            <a:ext cx="2736866" cy="43824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8790" y="278022"/>
            <a:ext cx="3686202" cy="2200291"/>
          </a:xfrm>
          <a:prstGeom prst="rect">
            <a:avLst/>
          </a:prstGeom>
        </p:spPr>
      </p:pic>
      <p:cxnSp>
        <p:nvCxnSpPr>
          <p:cNvPr id="23" name="直線單箭頭接點 22"/>
          <p:cNvCxnSpPr>
            <a:stCxn id="5" idx="3"/>
            <a:endCxn id="22" idx="1"/>
          </p:cNvCxnSpPr>
          <p:nvPr/>
        </p:nvCxnSpPr>
        <p:spPr>
          <a:xfrm flipV="1">
            <a:off x="6485760" y="1378168"/>
            <a:ext cx="1573030" cy="53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4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VUE Basic</a:t>
            </a:r>
            <a:endParaRPr lang="zh-TW" altLang="en-US" dirty="0"/>
          </a:p>
        </p:txBody>
      </p:sp>
      <p:sp>
        <p:nvSpPr>
          <p:cNvPr id="3" name="文字版面配置區 2"/>
          <p:cNvSpPr>
            <a:spLocks noGrp="1"/>
          </p:cNvSpPr>
          <p:nvPr>
            <p:ph type="body" idx="1"/>
          </p:nvPr>
        </p:nvSpPr>
        <p:spPr>
          <a:xfrm>
            <a:off x="831849" y="4589463"/>
            <a:ext cx="10687881" cy="1500187"/>
          </a:xfrm>
        </p:spPr>
        <p:txBody>
          <a:bodyPr/>
          <a:lstStyle/>
          <a:p>
            <a:r>
              <a:rPr lang="en-US" altLang="zh-TW" dirty="0" smtClean="0"/>
              <a:t>Vue is a JavaScript framework that allows us to quickly develop </a:t>
            </a:r>
            <a:r>
              <a:rPr lang="en-US" altLang="zh-TW" dirty="0" smtClean="0">
                <a:solidFill>
                  <a:srgbClr val="FF0000"/>
                </a:solidFill>
              </a:rPr>
              <a:t>single-page applications (SPAs)</a:t>
            </a:r>
            <a:endParaRPr lang="zh-TW" altLang="en-US" dirty="0" smtClean="0">
              <a:solidFill>
                <a:srgbClr val="FF0000"/>
              </a:solidFill>
            </a:endParaRPr>
          </a:p>
        </p:txBody>
      </p:sp>
    </p:spTree>
    <p:extLst>
      <p:ext uri="{BB962C8B-B14F-4D97-AF65-F5344CB8AC3E}">
        <p14:creationId xmlns:p14="http://schemas.microsoft.com/office/powerpoint/2010/main" val="261717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it Works? </a:t>
            </a:r>
            <a:endParaRPr lang="zh-TW" altLang="en-US" dirty="0"/>
          </a:p>
        </p:txBody>
      </p:sp>
    </p:spTree>
    <p:extLst>
      <p:ext uri="{BB962C8B-B14F-4D97-AF65-F5344CB8AC3E}">
        <p14:creationId xmlns:p14="http://schemas.microsoft.com/office/powerpoint/2010/main" val="339124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p:txBody>
          <a:bodyPr/>
          <a:lstStyle/>
          <a:p>
            <a:r>
              <a:rPr lang="en-US" altLang="zh-TW" dirty="0" smtClean="0"/>
              <a:t>Every </a:t>
            </a:r>
            <a:r>
              <a:rPr lang="en-US" altLang="zh-TW" dirty="0" err="1"/>
              <a:t>Vue</a:t>
            </a:r>
            <a:r>
              <a:rPr lang="en-US" altLang="zh-TW" dirty="0"/>
              <a:t> application starts by creating a new application instance with the </a:t>
            </a:r>
            <a:r>
              <a:rPr lang="en-US" altLang="zh-TW" dirty="0" err="1"/>
              <a:t>createApp</a:t>
            </a:r>
            <a:r>
              <a:rPr lang="en-US" altLang="zh-TW" dirty="0"/>
              <a:t> </a:t>
            </a:r>
            <a:r>
              <a:rPr lang="en-US" altLang="zh-TW" dirty="0" smtClean="0"/>
              <a:t>function. The </a:t>
            </a:r>
            <a:r>
              <a:rPr lang="en-US" altLang="zh-TW" dirty="0"/>
              <a:t>options passed to </a:t>
            </a:r>
            <a:r>
              <a:rPr lang="en-US" altLang="zh-TW" dirty="0" err="1"/>
              <a:t>createApp</a:t>
            </a:r>
            <a:r>
              <a:rPr lang="en-US" altLang="zh-TW" dirty="0"/>
              <a:t> are used to configure the root component. That component is used as the starting point for rendering when we mount the application</a:t>
            </a:r>
            <a:r>
              <a:rPr lang="en-US" altLang="zh-TW" dirty="0" smtClean="0"/>
              <a:t>. </a:t>
            </a:r>
            <a:r>
              <a:rPr lang="en-US" altLang="zh-TW" dirty="0"/>
              <a:t>(from vue3 official document)</a:t>
            </a:r>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452" y="4001294"/>
            <a:ext cx="5497095" cy="2556553"/>
          </a:xfrm>
          <a:prstGeom prst="rect">
            <a:avLst/>
          </a:prstGeom>
        </p:spPr>
      </p:pic>
    </p:spTree>
    <p:extLst>
      <p:ext uri="{BB962C8B-B14F-4D97-AF65-F5344CB8AC3E}">
        <p14:creationId xmlns:p14="http://schemas.microsoft.com/office/powerpoint/2010/main" val="308145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TotalTime>
  <Words>979</Words>
  <Application>Microsoft Office PowerPoint</Application>
  <PresentationFormat>寬螢幕</PresentationFormat>
  <Paragraphs>110</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新細明體</vt:lpstr>
      <vt:lpstr>Arial</vt:lpstr>
      <vt:lpstr>Calibri</vt:lpstr>
      <vt:lpstr>Calibri Light</vt:lpstr>
      <vt:lpstr>Office 佈景主題</vt:lpstr>
      <vt:lpstr>VUE3</vt:lpstr>
      <vt:lpstr>Environment Setup</vt:lpstr>
      <vt:lpstr>Install NPM</vt:lpstr>
      <vt:lpstr>Proxy Setting</vt:lpstr>
      <vt:lpstr>Install Vue</vt:lpstr>
      <vt:lpstr>Create Project</vt:lpstr>
      <vt:lpstr>VUE Basic</vt:lpstr>
      <vt:lpstr>How it Works? </vt:lpstr>
      <vt:lpstr>How it Works? </vt:lpstr>
      <vt:lpstr>How it Works? </vt:lpstr>
      <vt:lpstr>Declarative Rendering</vt:lpstr>
      <vt:lpstr>What is Declarative?</vt:lpstr>
      <vt:lpstr>Declarative Rendering</vt:lpstr>
      <vt:lpstr>Declarative Rendering</vt:lpstr>
      <vt:lpstr>Non-Declarative Rendering (Imperative)</vt:lpstr>
      <vt:lpstr>Declarative Rendering (attributes)</vt:lpstr>
      <vt:lpstr>Declarative Rendering</vt:lpstr>
      <vt:lpstr>Event Handling</vt:lpstr>
      <vt:lpstr>Event Handling (click)</vt:lpstr>
      <vt:lpstr>Event Handling (mouse)</vt:lpstr>
      <vt:lpstr>Event Handling (two-way binding)</vt:lpstr>
      <vt:lpstr>Event Handling (two-way binding)</vt:lpstr>
      <vt:lpstr>Event Handling (change)</vt:lpstr>
      <vt:lpstr>Event Handling</vt:lpstr>
      <vt:lpstr>Reactivity vs. Non-Reactivity</vt:lpstr>
      <vt:lpstr>Reactivity vs. Non-Reactivity</vt:lpstr>
      <vt:lpstr>What is reactive data?</vt:lpstr>
      <vt:lpstr>How Changes Are Tracked</vt:lpstr>
      <vt:lpstr>How to create reactive data? (reactive)</vt:lpstr>
      <vt:lpstr>How to create reactive data? (reactive)</vt:lpstr>
      <vt:lpstr>How to create reactive data? (ref)</vt:lpstr>
      <vt:lpstr>使用方式</vt:lpstr>
      <vt:lpstr>Conditionals and Loops</vt:lpstr>
      <vt:lpstr>Conditionals</vt:lpstr>
      <vt:lpstr>Conditionals</vt:lpstr>
      <vt:lpstr>Loops</vt:lpstr>
      <vt:lpstr>:key</vt:lpstr>
      <vt:lpstr>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dc:title>
  <dc:creator>歐陽良俊20568</dc:creator>
  <cp:lastModifiedBy>歐陽良俊20568</cp:lastModifiedBy>
  <cp:revision>268</cp:revision>
  <dcterms:created xsi:type="dcterms:W3CDTF">2021-06-16T03:31:52Z</dcterms:created>
  <dcterms:modified xsi:type="dcterms:W3CDTF">2021-06-25T05:44:00Z</dcterms:modified>
</cp:coreProperties>
</file>