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4" r:id="rId8"/>
    <p:sldId id="279" r:id="rId9"/>
    <p:sldId id="280" r:id="rId10"/>
    <p:sldId id="282" r:id="rId11"/>
    <p:sldId id="273" r:id="rId12"/>
    <p:sldId id="263" r:id="rId13"/>
    <p:sldId id="267" r:id="rId14"/>
    <p:sldId id="268" r:id="rId15"/>
    <p:sldId id="270" r:id="rId16"/>
    <p:sldId id="272" r:id="rId17"/>
    <p:sldId id="266" r:id="rId18"/>
    <p:sldId id="275" r:id="rId19"/>
    <p:sldId id="283" r:id="rId20"/>
    <p:sldId id="284" r:id="rId21"/>
    <p:sldId id="286" r:id="rId22"/>
    <p:sldId id="285" r:id="rId23"/>
    <p:sldId id="287" r:id="rId24"/>
    <p:sldId id="278" r:id="rId25"/>
    <p:sldId id="274" r:id="rId26"/>
    <p:sldId id="277" r:id="rId27"/>
    <p:sldId id="288" r:id="rId28"/>
    <p:sldId id="276" r:id="rId29"/>
    <p:sldId id="289"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6645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75162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44203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6715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1356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9540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0593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874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419220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994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869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2AED-9572-4DC5-BD20-456DDF1F6600}" type="datetimeFigureOut">
              <a:rPr lang="zh-TW" altLang="en-US" smtClean="0"/>
              <a:t>2021/6/18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919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exus.testesunbank.com.tw:8443/repository/np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VUE3</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380949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a:t>An application needs to be mounted into a DOM element. For example, if we want to mount a </a:t>
            </a:r>
            <a:r>
              <a:rPr lang="en-US" altLang="zh-TW" dirty="0" err="1"/>
              <a:t>Vue</a:t>
            </a:r>
            <a:r>
              <a:rPr lang="en-US" altLang="zh-TW" dirty="0"/>
              <a:t> application into </a:t>
            </a:r>
            <a:r>
              <a:rPr lang="en-US" altLang="zh-TW" dirty="0" smtClean="0"/>
              <a:t>                        &lt;</a:t>
            </a:r>
            <a:r>
              <a:rPr lang="en-US" altLang="zh-TW" dirty="0"/>
              <a:t>div id="app"&gt;&lt;/div&gt;, we should pass #</a:t>
            </a:r>
            <a:r>
              <a:rPr lang="en-US" altLang="zh-TW" dirty="0" smtClean="0"/>
              <a:t>app.</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147" y="3107057"/>
            <a:ext cx="8982092" cy="3664244"/>
          </a:xfrm>
          <a:prstGeom prst="rect">
            <a:avLst/>
          </a:prstGeom>
        </p:spPr>
      </p:pic>
    </p:spTree>
    <p:extLst>
      <p:ext uri="{BB962C8B-B14F-4D97-AF65-F5344CB8AC3E}">
        <p14:creationId xmlns:p14="http://schemas.microsoft.com/office/powerpoint/2010/main" val="277188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Tree>
    <p:extLst>
      <p:ext uri="{BB962C8B-B14F-4D97-AF65-F5344CB8AC3E}">
        <p14:creationId xmlns:p14="http://schemas.microsoft.com/office/powerpoint/2010/main" val="402536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Declarative?</a:t>
            </a:r>
          </a:p>
        </p:txBody>
      </p:sp>
      <p:sp>
        <p:nvSpPr>
          <p:cNvPr id="3" name="內容版面配置區 2"/>
          <p:cNvSpPr>
            <a:spLocks noGrp="1"/>
          </p:cNvSpPr>
          <p:nvPr>
            <p:ph idx="1"/>
          </p:nvPr>
        </p:nvSpPr>
        <p:spPr/>
        <p:txBody>
          <a:bodyPr/>
          <a:lstStyle/>
          <a:p>
            <a:r>
              <a:rPr lang="en-US" altLang="zh-TW" dirty="0" smtClean="0"/>
              <a:t>Denoting </a:t>
            </a:r>
            <a:r>
              <a:rPr lang="en-US" altLang="zh-TW" dirty="0"/>
              <a:t>high-level programming languages which can be used to solve problems without requiring the programmer to specify an exact procedure </a:t>
            </a:r>
            <a:r>
              <a:rPr lang="en-US" altLang="zh-TW" dirty="0" smtClean="0"/>
              <a:t>to </a:t>
            </a:r>
            <a:r>
              <a:rPr lang="en-US" altLang="zh-TW" dirty="0"/>
              <a:t>be followed</a:t>
            </a:r>
            <a:r>
              <a:rPr lang="en-US" altLang="zh-TW" dirty="0" smtClean="0"/>
              <a:t>. (from google dictionary)</a:t>
            </a:r>
          </a:p>
          <a:p>
            <a:pPr marL="0" indent="0">
              <a:buNone/>
            </a:pPr>
            <a:endParaRPr lang="en-US" altLang="zh-TW" dirty="0" smtClean="0"/>
          </a:p>
          <a:p>
            <a:r>
              <a:rPr lang="en-US" altLang="zh-TW" dirty="0" smtClean="0"/>
              <a:t>Take java for example:</a:t>
            </a:r>
          </a:p>
          <a:p>
            <a:pPr marL="0" indent="0">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600" y="4197418"/>
            <a:ext cx="10162200" cy="1441160"/>
          </a:xfrm>
          <a:prstGeom prst="rect">
            <a:avLst/>
          </a:prstGeom>
        </p:spPr>
      </p:pic>
    </p:spTree>
    <p:extLst>
      <p:ext uri="{BB962C8B-B14F-4D97-AF65-F5344CB8AC3E}">
        <p14:creationId xmlns:p14="http://schemas.microsoft.com/office/powerpoint/2010/main" val="110146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en-US" altLang="zh-TW" sz="3200" dirty="0"/>
              <a:t>At the core of Vue.js is a system that enables us to declaratively render data to the DOM using straightforward template </a:t>
            </a:r>
            <a:r>
              <a:rPr lang="en-US" altLang="zh-TW" sz="3200" dirty="0" smtClean="0"/>
              <a:t>syntax.   (from vue3 official document)</a:t>
            </a:r>
          </a:p>
          <a:p>
            <a:endParaRPr lang="en-US" altLang="zh-TW" sz="3200" dirty="0"/>
          </a:p>
          <a:p>
            <a:r>
              <a:rPr lang="en-US" altLang="zh-TW" sz="3200" dirty="0" smtClean="0">
                <a:solidFill>
                  <a:srgbClr val="FF0000"/>
                </a:solidFill>
              </a:rPr>
              <a:t>So</a:t>
            </a:r>
            <a:r>
              <a:rPr lang="en-US" altLang="zh-TW" sz="3200" dirty="0">
                <a:solidFill>
                  <a:srgbClr val="FF0000"/>
                </a:solidFill>
              </a:rPr>
              <a:t>, we don’t have to manipulate DOM </a:t>
            </a:r>
            <a:r>
              <a:rPr lang="en-US" altLang="zh-TW" sz="3200" dirty="0" smtClean="0">
                <a:solidFill>
                  <a:srgbClr val="FF0000"/>
                </a:solidFill>
              </a:rPr>
              <a:t>manually!</a:t>
            </a:r>
            <a:endParaRPr lang="en-US" altLang="zh-TW" sz="3200" dirty="0">
              <a:solidFill>
                <a:srgbClr val="FF0000"/>
              </a:solidFill>
            </a:endParaRPr>
          </a:p>
          <a:p>
            <a:endParaRPr lang="en-US" altLang="zh-TW" dirty="0" smtClean="0"/>
          </a:p>
          <a:p>
            <a:endParaRPr lang="zh-TW" altLang="en-US" dirty="0"/>
          </a:p>
        </p:txBody>
      </p:sp>
    </p:spTree>
    <p:extLst>
      <p:ext uri="{BB962C8B-B14F-4D97-AF65-F5344CB8AC3E}">
        <p14:creationId xmlns:p14="http://schemas.microsoft.com/office/powerpoint/2010/main" val="122161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a:t>
            </a:r>
            <a:endParaRPr lang="zh-TW" altLang="en-US" dirty="0"/>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16" y="1546788"/>
            <a:ext cx="4139638" cy="4973653"/>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852" y="3096737"/>
            <a:ext cx="1817546" cy="533508"/>
          </a:xfrm>
          <a:prstGeom prst="rect">
            <a:avLst/>
          </a:prstGeom>
        </p:spPr>
      </p:pic>
    </p:spTree>
    <p:extLst>
      <p:ext uri="{BB962C8B-B14F-4D97-AF65-F5344CB8AC3E}">
        <p14:creationId xmlns:p14="http://schemas.microsoft.com/office/powerpoint/2010/main" val="211556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Non-Declarative Rendering (Imperative)</a:t>
            </a:r>
            <a:endParaRPr lang="zh-TW" altLang="en-US" dirty="0"/>
          </a:p>
        </p:txBody>
      </p:sp>
      <p:sp>
        <p:nvSpPr>
          <p:cNvPr id="3" name="內容版面配置區 2"/>
          <p:cNvSpPr>
            <a:spLocks noGrp="1"/>
          </p:cNvSpPr>
          <p:nvPr>
            <p:ph idx="1"/>
          </p:nvPr>
        </p:nvSpPr>
        <p:spPr>
          <a:xfrm>
            <a:off x="838199" y="1825625"/>
            <a:ext cx="10604619" cy="4351338"/>
          </a:xfrm>
        </p:spPr>
        <p:txBody>
          <a:bodyPr>
            <a:normAutofit/>
          </a:bodyPr>
          <a:lstStyle/>
          <a:p>
            <a:r>
              <a:rPr lang="en-US" altLang="zh-TW" dirty="0"/>
              <a:t>Imperative programming is a paradigm of </a:t>
            </a:r>
            <a:r>
              <a:rPr lang="en-US" altLang="zh-TW" dirty="0" smtClean="0"/>
              <a:t>computer programming</a:t>
            </a:r>
            <a:r>
              <a:rPr lang="en-US" altLang="zh-TW" dirty="0"/>
              <a:t> where the program describes steps that change the state of the computer. (from </a:t>
            </a:r>
            <a:r>
              <a:rPr lang="en-US" altLang="zh-TW" dirty="0" smtClean="0"/>
              <a:t>computerhope.com)</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87" y="3361336"/>
            <a:ext cx="10366626" cy="2815627"/>
          </a:xfrm>
          <a:prstGeom prst="rect">
            <a:avLst/>
          </a:prstGeom>
        </p:spPr>
      </p:pic>
    </p:spTree>
    <p:extLst>
      <p:ext uri="{BB962C8B-B14F-4D97-AF65-F5344CB8AC3E}">
        <p14:creationId xmlns:p14="http://schemas.microsoft.com/office/powerpoint/2010/main" val="1602129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 (attributes)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7" y="1515748"/>
            <a:ext cx="4899759" cy="5026131"/>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494" y="3077139"/>
            <a:ext cx="2112641" cy="1039144"/>
          </a:xfrm>
          <a:prstGeom prst="rect">
            <a:avLst/>
          </a:prstGeom>
        </p:spPr>
      </p:pic>
      <p:sp>
        <p:nvSpPr>
          <p:cNvPr id="5" name="文字方塊 4"/>
          <p:cNvSpPr txBox="1"/>
          <p:nvPr/>
        </p:nvSpPr>
        <p:spPr>
          <a:xfrm>
            <a:off x="6215639" y="1834431"/>
            <a:ext cx="5788352" cy="461665"/>
          </a:xfrm>
          <a:prstGeom prst="rect">
            <a:avLst/>
          </a:prstGeom>
          <a:noFill/>
        </p:spPr>
        <p:txBody>
          <a:bodyPr wrap="square" rtlCol="0">
            <a:spAutoFit/>
          </a:bodyPr>
          <a:lstStyle/>
          <a:p>
            <a:r>
              <a:rPr lang="en-US" altLang="zh-TW" sz="2400" b="1" dirty="0" smtClean="0">
                <a:solidFill>
                  <a:srgbClr val="FF0000"/>
                </a:solidFill>
              </a:rPr>
              <a:t>The shorthand for v-bind</a:t>
            </a:r>
            <a:r>
              <a:rPr lang="zh-TW" altLang="en-US" sz="2400" b="1" dirty="0" smtClean="0">
                <a:solidFill>
                  <a:srgbClr val="FF0000"/>
                </a:solidFill>
              </a:rPr>
              <a:t> </a:t>
            </a:r>
            <a:r>
              <a:rPr lang="en-US" altLang="zh-TW" sz="2400" b="1" dirty="0" smtClean="0">
                <a:solidFill>
                  <a:srgbClr val="FF0000"/>
                </a:solidFill>
              </a:rPr>
              <a:t>is simply a colon (:)</a:t>
            </a:r>
          </a:p>
        </p:txBody>
      </p:sp>
    </p:spTree>
    <p:extLst>
      <p:ext uri="{BB962C8B-B14F-4D97-AF65-F5344CB8AC3E}">
        <p14:creationId xmlns:p14="http://schemas.microsoft.com/office/powerpoint/2010/main" val="313871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zh-TW" altLang="en-US" dirty="0" smtClean="0"/>
              <a:t>要在 </a:t>
            </a:r>
            <a:r>
              <a:rPr lang="en-US" altLang="zh-TW" dirty="0" smtClean="0"/>
              <a:t>&lt;template&gt; </a:t>
            </a:r>
            <a:r>
              <a:rPr lang="zh-TW" altLang="en-US" dirty="0" smtClean="0"/>
              <a:t>裡面使用的變數或方法，必須要寫在 </a:t>
            </a:r>
            <a:r>
              <a:rPr lang="en-US" altLang="zh-TW" dirty="0" smtClean="0"/>
              <a:t>setup() </a:t>
            </a:r>
            <a:r>
              <a:rPr lang="zh-TW" altLang="en-US" dirty="0" smtClean="0"/>
              <a:t>的 </a:t>
            </a:r>
            <a:r>
              <a:rPr lang="en-US" altLang="zh-TW" dirty="0" smtClean="0"/>
              <a:t>return block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675" y="2689464"/>
            <a:ext cx="7895261" cy="3795108"/>
          </a:xfrm>
          <a:prstGeom prst="rect">
            <a:avLst/>
          </a:prstGeom>
        </p:spPr>
      </p:pic>
    </p:spTree>
    <p:extLst>
      <p:ext uri="{BB962C8B-B14F-4D97-AF65-F5344CB8AC3E}">
        <p14:creationId xmlns:p14="http://schemas.microsoft.com/office/powerpoint/2010/main" val="1320234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Tree>
    <p:extLst>
      <p:ext uri="{BB962C8B-B14F-4D97-AF65-F5344CB8AC3E}">
        <p14:creationId xmlns:p14="http://schemas.microsoft.com/office/powerpoint/2010/main" val="88175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Handling (click)</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43" y="3800883"/>
            <a:ext cx="3005192" cy="82642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09" y="5330532"/>
            <a:ext cx="3609542" cy="942081"/>
          </a:xfrm>
          <a:prstGeom prst="rect">
            <a:avLst/>
          </a:prstGeom>
        </p:spPr>
      </p:pic>
      <p:sp>
        <p:nvSpPr>
          <p:cNvPr id="8" name="文字方塊 7"/>
          <p:cNvSpPr txBox="1"/>
          <p:nvPr/>
        </p:nvSpPr>
        <p:spPr>
          <a:xfrm>
            <a:off x="1301852" y="4715436"/>
            <a:ext cx="2481770" cy="369332"/>
          </a:xfrm>
          <a:prstGeom prst="rect">
            <a:avLst/>
          </a:prstGeom>
          <a:noFill/>
        </p:spPr>
        <p:txBody>
          <a:bodyPr wrap="none" rtlCol="0">
            <a:spAutoFit/>
          </a:bodyPr>
          <a:lstStyle/>
          <a:p>
            <a:r>
              <a:rPr lang="en-US" altLang="zh-TW" dirty="0" smtClean="0">
                <a:solidFill>
                  <a:srgbClr val="FF0000"/>
                </a:solidFill>
              </a:rPr>
              <a:t>After Clicking the button</a:t>
            </a:r>
            <a:endParaRPr lang="zh-TW" altLang="en-US" dirty="0">
              <a:solidFill>
                <a:srgbClr val="FF0000"/>
              </a:solidFill>
            </a:endParaRPr>
          </a:p>
        </p:txBody>
      </p:sp>
      <p:sp>
        <p:nvSpPr>
          <p:cNvPr id="9" name="向下箭號 8"/>
          <p:cNvSpPr/>
          <p:nvPr/>
        </p:nvSpPr>
        <p:spPr>
          <a:xfrm>
            <a:off x="3941228" y="4604140"/>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10" y="1690688"/>
            <a:ext cx="5792649" cy="4064562"/>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73" y="1840492"/>
            <a:ext cx="5589933" cy="1428085"/>
          </a:xfrm>
          <a:prstGeom prst="rect">
            <a:avLst/>
          </a:prstGeom>
        </p:spPr>
      </p:pic>
      <p:sp>
        <p:nvSpPr>
          <p:cNvPr id="4" name="文字方塊 3"/>
          <p:cNvSpPr txBox="1"/>
          <p:nvPr/>
        </p:nvSpPr>
        <p:spPr>
          <a:xfrm>
            <a:off x="8530400" y="2241959"/>
            <a:ext cx="3475659" cy="373054"/>
          </a:xfrm>
          <a:prstGeom prst="rect">
            <a:avLst/>
          </a:prstGeom>
          <a:noFill/>
        </p:spPr>
        <p:txBody>
          <a:bodyPr wrap="square" rtlCol="0">
            <a:spAutoFit/>
          </a:bodyPr>
          <a:lstStyle/>
          <a:p>
            <a:r>
              <a:rPr lang="zh-TW" altLang="en-US" dirty="0" smtClean="0">
                <a:solidFill>
                  <a:srgbClr val="FF0000"/>
                </a:solidFill>
              </a:rPr>
              <a:t>目前先不用管 </a:t>
            </a:r>
            <a:r>
              <a:rPr lang="en-US" altLang="zh-TW" dirty="0" smtClean="0">
                <a:solidFill>
                  <a:srgbClr val="FF0000"/>
                </a:solidFill>
              </a:rPr>
              <a:t>ref</a:t>
            </a:r>
            <a:r>
              <a:rPr lang="zh-TW" altLang="en-US" dirty="0" smtClean="0">
                <a:solidFill>
                  <a:srgbClr val="FF0000"/>
                </a:solidFill>
              </a:rPr>
              <a:t>，等等會提到</a:t>
            </a:r>
            <a:endParaRPr lang="zh-TW" altLang="en-US" dirty="0">
              <a:solidFill>
                <a:srgbClr val="FF0000"/>
              </a:solidFill>
            </a:endParaRPr>
          </a:p>
        </p:txBody>
      </p:sp>
      <p:sp>
        <p:nvSpPr>
          <p:cNvPr id="12" name="文字方塊 11"/>
          <p:cNvSpPr txBox="1"/>
          <p:nvPr/>
        </p:nvSpPr>
        <p:spPr>
          <a:xfrm>
            <a:off x="5636224" y="6017014"/>
            <a:ext cx="5788352" cy="461665"/>
          </a:xfrm>
          <a:prstGeom prst="rect">
            <a:avLst/>
          </a:prstGeom>
          <a:noFill/>
        </p:spPr>
        <p:txBody>
          <a:bodyPr wrap="square" rtlCol="0">
            <a:spAutoFit/>
          </a:bodyPr>
          <a:lstStyle/>
          <a:p>
            <a:r>
              <a:rPr lang="en-US" altLang="zh-TW" sz="2400" b="1" dirty="0" smtClean="0">
                <a:solidFill>
                  <a:srgbClr val="FF0000"/>
                </a:solidFill>
              </a:rPr>
              <a:t>The shorthand for v-on</a:t>
            </a:r>
            <a:r>
              <a:rPr lang="zh-TW" altLang="en-US" sz="2400" b="1" dirty="0" smtClean="0">
                <a:solidFill>
                  <a:srgbClr val="FF0000"/>
                </a:solidFill>
              </a:rPr>
              <a:t> </a:t>
            </a:r>
            <a:r>
              <a:rPr lang="en-US" altLang="zh-TW" sz="2400" b="1" dirty="0" smtClean="0">
                <a:solidFill>
                  <a:srgbClr val="FF0000"/>
                </a:solidFill>
              </a:rPr>
              <a:t>is simply a (@)</a:t>
            </a:r>
          </a:p>
        </p:txBody>
      </p:sp>
    </p:spTree>
    <p:extLst>
      <p:ext uri="{BB962C8B-B14F-4D97-AF65-F5344CB8AC3E}">
        <p14:creationId xmlns:p14="http://schemas.microsoft.com/office/powerpoint/2010/main" val="375112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Environment Setup</a:t>
            </a:r>
            <a:endParaRPr lang="zh-TW" altLang="en-US" dirty="0"/>
          </a:p>
        </p:txBody>
      </p:sp>
    </p:spTree>
    <p:extLst>
      <p:ext uri="{BB962C8B-B14F-4D97-AF65-F5344CB8AC3E}">
        <p14:creationId xmlns:p14="http://schemas.microsoft.com/office/powerpoint/2010/main" val="1809296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a:t>
            </a:r>
            <a:r>
              <a:rPr lang="en-US" altLang="zh-TW" dirty="0" smtClean="0"/>
              <a:t>(mouse</a:t>
            </a:r>
            <a:r>
              <a:rPr lang="en-US" altLang="zh-TW" dirty="0"/>
              <a:t>)</a:t>
            </a:r>
            <a:endParaRPr lang="zh-TW" altLang="en-US" dirty="0"/>
          </a:p>
        </p:txBody>
      </p:sp>
      <p:sp>
        <p:nvSpPr>
          <p:cNvPr id="8" name="文字方塊 7"/>
          <p:cNvSpPr txBox="1"/>
          <p:nvPr/>
        </p:nvSpPr>
        <p:spPr>
          <a:xfrm>
            <a:off x="1937359" y="5302725"/>
            <a:ext cx="1420902" cy="369332"/>
          </a:xfrm>
          <a:prstGeom prst="rect">
            <a:avLst/>
          </a:prstGeom>
          <a:noFill/>
        </p:spPr>
        <p:txBody>
          <a:bodyPr wrap="none" rtlCol="0">
            <a:spAutoFit/>
          </a:bodyPr>
          <a:lstStyle/>
          <a:p>
            <a:r>
              <a:rPr lang="en-US" altLang="zh-TW" dirty="0" smtClean="0">
                <a:solidFill>
                  <a:srgbClr val="FF0000"/>
                </a:solidFill>
              </a:rPr>
              <a:t>Mouse Leave</a:t>
            </a:r>
            <a:endParaRPr lang="zh-TW" altLang="en-US" dirty="0">
              <a:solidFill>
                <a:srgbClr val="FF0000"/>
              </a:solidFill>
            </a:endParaRPr>
          </a:p>
        </p:txBody>
      </p:sp>
      <p:sp>
        <p:nvSpPr>
          <p:cNvPr id="9" name="向下箭號 8"/>
          <p:cNvSpPr/>
          <p:nvPr/>
        </p:nvSpPr>
        <p:spPr>
          <a:xfrm>
            <a:off x="3741694" y="385663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 y="1603663"/>
            <a:ext cx="7992158" cy="136969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865" y="3374979"/>
            <a:ext cx="6703992" cy="2897634"/>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530" y="3460727"/>
            <a:ext cx="1659302" cy="544321"/>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71" y="4576639"/>
            <a:ext cx="2183278" cy="686447"/>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159" y="5727682"/>
            <a:ext cx="1659302" cy="544321"/>
          </a:xfrm>
          <a:prstGeom prst="rect">
            <a:avLst/>
          </a:prstGeom>
        </p:spPr>
      </p:pic>
      <p:sp>
        <p:nvSpPr>
          <p:cNvPr id="15" name="文字方塊 14"/>
          <p:cNvSpPr txBox="1"/>
          <p:nvPr/>
        </p:nvSpPr>
        <p:spPr>
          <a:xfrm>
            <a:off x="1981121" y="4130677"/>
            <a:ext cx="1333378" cy="369332"/>
          </a:xfrm>
          <a:prstGeom prst="rect">
            <a:avLst/>
          </a:prstGeom>
          <a:noFill/>
        </p:spPr>
        <p:txBody>
          <a:bodyPr wrap="none" rtlCol="0">
            <a:spAutoFit/>
          </a:bodyPr>
          <a:lstStyle/>
          <a:p>
            <a:r>
              <a:rPr lang="en-US" altLang="zh-TW" dirty="0" smtClean="0">
                <a:solidFill>
                  <a:srgbClr val="FF0000"/>
                </a:solidFill>
              </a:rPr>
              <a:t>Mouse Over</a:t>
            </a:r>
            <a:endParaRPr lang="zh-TW" altLang="en-US" dirty="0">
              <a:solidFill>
                <a:srgbClr val="FF0000"/>
              </a:solidFill>
            </a:endParaRPr>
          </a:p>
        </p:txBody>
      </p:sp>
      <p:sp>
        <p:nvSpPr>
          <p:cNvPr id="16" name="向下箭號 15"/>
          <p:cNvSpPr/>
          <p:nvPr/>
        </p:nvSpPr>
        <p:spPr>
          <a:xfrm>
            <a:off x="3739449" y="512419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172617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 (two-way binding)</a:t>
            </a:r>
            <a:endParaRPr lang="zh-TW" altLang="en-US" dirty="0"/>
          </a:p>
        </p:txBody>
      </p:sp>
      <p:sp>
        <p:nvSpPr>
          <p:cNvPr id="3" name="內容版面配置區 2"/>
          <p:cNvSpPr>
            <a:spLocks noGrp="1"/>
          </p:cNvSpPr>
          <p:nvPr>
            <p:ph idx="1"/>
          </p:nvPr>
        </p:nvSpPr>
        <p:spPr/>
        <p:txBody>
          <a:bodyPr>
            <a:normAutofit/>
          </a:bodyPr>
          <a:lstStyle/>
          <a:p>
            <a:r>
              <a:rPr lang="en-US" altLang="zh-TW" sz="3200" dirty="0"/>
              <a:t>Two-way data binding refers to sharing data between a component class and its template. If you change data in one place, it will automatically reflate at the other end. For example, if you change the value of the input box, then it will also update the value of the attached property in a component class</a:t>
            </a:r>
            <a:r>
              <a:rPr lang="en-US" altLang="zh-TW" sz="3200" dirty="0" smtClean="0"/>
              <a:t>. </a:t>
            </a:r>
            <a:r>
              <a:rPr lang="en-US" altLang="zh-TW" sz="3200" dirty="0"/>
              <a:t>(from tutorialsteacher.com)</a:t>
            </a:r>
            <a:endParaRPr lang="zh-TW" altLang="en-US" sz="3200" dirty="0"/>
          </a:p>
        </p:txBody>
      </p:sp>
    </p:spTree>
    <p:extLst>
      <p:ext uri="{BB962C8B-B14F-4D97-AF65-F5344CB8AC3E}">
        <p14:creationId xmlns:p14="http://schemas.microsoft.com/office/powerpoint/2010/main" val="315331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a:t>
            </a:r>
            <a:r>
              <a:rPr lang="en-US" altLang="zh-TW" dirty="0" smtClean="0"/>
              <a:t>Handling (</a:t>
            </a:r>
            <a:r>
              <a:rPr lang="en-US" altLang="zh-TW" dirty="0"/>
              <a:t>two-way binding</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840" y="2202582"/>
            <a:ext cx="3989602" cy="1581677"/>
          </a:xfrm>
          <a:prstGeom prst="rect">
            <a:avLst/>
          </a:prstGeom>
        </p:spPr>
      </p:pic>
      <p:sp>
        <p:nvSpPr>
          <p:cNvPr id="6" name="文字方塊 5"/>
          <p:cNvSpPr txBox="1"/>
          <p:nvPr/>
        </p:nvSpPr>
        <p:spPr>
          <a:xfrm>
            <a:off x="6939186" y="4096098"/>
            <a:ext cx="4806124" cy="400110"/>
          </a:xfrm>
          <a:prstGeom prst="rect">
            <a:avLst/>
          </a:prstGeom>
          <a:noFill/>
        </p:spPr>
        <p:txBody>
          <a:bodyPr wrap="none" rtlCol="0">
            <a:spAutoFit/>
          </a:bodyPr>
          <a:lstStyle/>
          <a:p>
            <a:r>
              <a:rPr lang="zh-TW" altLang="en-US" sz="2000" dirty="0" smtClean="0">
                <a:solidFill>
                  <a:srgbClr val="FF0000"/>
                </a:solidFill>
              </a:rPr>
              <a:t>打在 </a:t>
            </a:r>
            <a:r>
              <a:rPr lang="en-US" altLang="zh-TW" sz="2000" dirty="0" smtClean="0">
                <a:solidFill>
                  <a:srgbClr val="FF0000"/>
                </a:solidFill>
              </a:rPr>
              <a:t>Input Block </a:t>
            </a:r>
            <a:r>
              <a:rPr lang="zh-TW" altLang="en-US" sz="2000" dirty="0" smtClean="0">
                <a:solidFill>
                  <a:srgbClr val="FF0000"/>
                </a:solidFill>
              </a:rPr>
              <a:t>的字串會即時顯示在上方</a:t>
            </a:r>
            <a:endParaRPr lang="zh-TW" altLang="en-US" sz="2000" dirty="0">
              <a:solidFill>
                <a:srgbClr val="FF0000"/>
              </a:solidFill>
            </a:endParaRPr>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764" y="1440948"/>
            <a:ext cx="5389224" cy="5155793"/>
          </a:xfrm>
        </p:spPr>
      </p:pic>
    </p:spTree>
    <p:extLst>
      <p:ext uri="{BB962C8B-B14F-4D97-AF65-F5344CB8AC3E}">
        <p14:creationId xmlns:p14="http://schemas.microsoft.com/office/powerpoint/2010/main" val="3028748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(change)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1" y="1690688"/>
            <a:ext cx="5180925" cy="2573678"/>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46" y="1690688"/>
            <a:ext cx="4981854" cy="3692944"/>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657302"/>
            <a:ext cx="2540786" cy="878066"/>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327" y="5589929"/>
            <a:ext cx="2700835" cy="1012813"/>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503" y="5759787"/>
            <a:ext cx="2500074" cy="673096"/>
          </a:xfrm>
          <a:prstGeom prst="rect">
            <a:avLst/>
          </a:prstGeom>
        </p:spPr>
      </p:pic>
      <p:sp>
        <p:nvSpPr>
          <p:cNvPr id="26" name="文字方塊 25"/>
          <p:cNvSpPr txBox="1"/>
          <p:nvPr/>
        </p:nvSpPr>
        <p:spPr>
          <a:xfrm>
            <a:off x="3115296" y="5472636"/>
            <a:ext cx="859210" cy="369332"/>
          </a:xfrm>
          <a:prstGeom prst="rect">
            <a:avLst/>
          </a:prstGeom>
          <a:noFill/>
        </p:spPr>
        <p:txBody>
          <a:bodyPr wrap="none" rtlCol="0">
            <a:spAutoFit/>
          </a:bodyPr>
          <a:lstStyle/>
          <a:p>
            <a:r>
              <a:rPr lang="en-US" altLang="zh-TW" dirty="0" smtClean="0">
                <a:solidFill>
                  <a:srgbClr val="FF0000"/>
                </a:solidFill>
              </a:rPr>
              <a:t>change</a:t>
            </a:r>
            <a:endParaRPr lang="zh-TW" altLang="en-US" dirty="0">
              <a:solidFill>
                <a:srgbClr val="FF0000"/>
              </a:solidFill>
            </a:endParaRPr>
          </a:p>
        </p:txBody>
      </p:sp>
      <p:cxnSp>
        <p:nvCxnSpPr>
          <p:cNvPr id="27" name="直線單箭頭接點 26"/>
          <p:cNvCxnSpPr>
            <a:stCxn id="23" idx="3"/>
            <a:endCxn id="24" idx="1"/>
          </p:cNvCxnSpPr>
          <p:nvPr/>
        </p:nvCxnSpPr>
        <p:spPr>
          <a:xfrm>
            <a:off x="3378986"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3"/>
            <a:endCxn id="25" idx="1"/>
          </p:cNvCxnSpPr>
          <p:nvPr/>
        </p:nvCxnSpPr>
        <p:spPr>
          <a:xfrm flipV="1">
            <a:off x="6735162"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
        <p:nvSpPr>
          <p:cNvPr id="3" name="內容版面配置區 2"/>
          <p:cNvSpPr>
            <a:spLocks noGrp="1"/>
          </p:cNvSpPr>
          <p:nvPr>
            <p:ph idx="1"/>
          </p:nvPr>
        </p:nvSpPr>
        <p:spPr/>
        <p:txBody>
          <a:bodyPr>
            <a:normAutofit/>
          </a:bodyPr>
          <a:lstStyle/>
          <a:p>
            <a:r>
              <a:rPr lang="en-US" altLang="zh-TW" sz="3200" dirty="0"/>
              <a:t>Note that in </a:t>
            </a:r>
            <a:r>
              <a:rPr lang="en-US" altLang="zh-TW" sz="3200" dirty="0" smtClean="0"/>
              <a:t>previous examples we </a:t>
            </a:r>
            <a:r>
              <a:rPr lang="en-US" altLang="zh-TW" sz="3200" dirty="0"/>
              <a:t>update the state of our app without touching the DOM - all DOM manipulations are handled by </a:t>
            </a:r>
            <a:r>
              <a:rPr lang="en-US" altLang="zh-TW" sz="3200" dirty="0" err="1"/>
              <a:t>Vue</a:t>
            </a:r>
            <a:r>
              <a:rPr lang="en-US" altLang="zh-TW" sz="3200" dirty="0"/>
              <a:t>, and the code you write is focused on the underlying logic</a:t>
            </a:r>
            <a:r>
              <a:rPr lang="en-US" altLang="zh-TW" sz="3200" dirty="0" smtClean="0"/>
              <a:t>. (from </a:t>
            </a:r>
            <a:r>
              <a:rPr lang="en-US" altLang="zh-TW" sz="3200" dirty="0"/>
              <a:t>vue3 official document</a:t>
            </a:r>
            <a:r>
              <a:rPr lang="en-US" altLang="zh-TW" sz="3200" dirty="0" smtClean="0"/>
              <a:t>)</a:t>
            </a:r>
            <a:endParaRPr lang="en-US" altLang="zh-TW" sz="3200" dirty="0"/>
          </a:p>
        </p:txBody>
      </p:sp>
    </p:spTree>
    <p:extLst>
      <p:ext uri="{BB962C8B-B14F-4D97-AF65-F5344CB8AC3E}">
        <p14:creationId xmlns:p14="http://schemas.microsoft.com/office/powerpoint/2010/main" val="3313866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a:t>
            </a:r>
            <a:r>
              <a:rPr lang="en-US" altLang="zh-TW" dirty="0" smtClean="0"/>
              <a:t>Non-Reactivity</a:t>
            </a:r>
            <a:endParaRPr lang="zh-TW" altLang="en-US" dirty="0"/>
          </a:p>
        </p:txBody>
      </p:sp>
    </p:spTree>
    <p:extLst>
      <p:ext uri="{BB962C8B-B14F-4D97-AF65-F5344CB8AC3E}">
        <p14:creationId xmlns:p14="http://schemas.microsoft.com/office/powerpoint/2010/main" val="338740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Non-Reactivity</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1576619"/>
            <a:ext cx="5535796" cy="1524096"/>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19" y="4472471"/>
            <a:ext cx="5656114" cy="1404929"/>
          </a:xfrm>
          <a:prstGeom prst="rect">
            <a:avLst/>
          </a:prstGeom>
        </p:spPr>
      </p:pic>
      <p:sp>
        <p:nvSpPr>
          <p:cNvPr id="7" name="文字方塊 6"/>
          <p:cNvSpPr txBox="1"/>
          <p:nvPr/>
        </p:nvSpPr>
        <p:spPr>
          <a:xfrm>
            <a:off x="560204" y="3949251"/>
            <a:ext cx="1256232" cy="523220"/>
          </a:xfrm>
          <a:prstGeom prst="rect">
            <a:avLst/>
          </a:prstGeom>
          <a:noFill/>
        </p:spPr>
        <p:txBody>
          <a:bodyPr wrap="square" rtlCol="0">
            <a:spAutoFit/>
          </a:bodyPr>
          <a:lstStyle/>
          <a:p>
            <a:r>
              <a:rPr lang="en-US" altLang="zh-TW" sz="2800" dirty="0" smtClean="0">
                <a:solidFill>
                  <a:srgbClr val="FF0000"/>
                </a:solidFill>
              </a:rPr>
              <a:t>Result:</a:t>
            </a:r>
            <a:endParaRPr lang="zh-TW" altLang="en-US" sz="2800" dirty="0">
              <a:solidFill>
                <a:srgbClr val="FF0000"/>
              </a:solidFill>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319" y="1459991"/>
            <a:ext cx="5431112" cy="4978519"/>
          </a:xfrm>
          <a:prstGeom prst="rect">
            <a:avLst/>
          </a:prstGeom>
        </p:spPr>
      </p:pic>
      <p:sp>
        <p:nvSpPr>
          <p:cNvPr id="3" name="文字方塊 2"/>
          <p:cNvSpPr txBox="1"/>
          <p:nvPr/>
        </p:nvSpPr>
        <p:spPr>
          <a:xfrm>
            <a:off x="688074" y="6038400"/>
            <a:ext cx="5315879" cy="400110"/>
          </a:xfrm>
          <a:prstGeom prst="rect">
            <a:avLst/>
          </a:prstGeom>
          <a:noFill/>
        </p:spPr>
        <p:txBody>
          <a:bodyPr wrap="none" rtlCol="0">
            <a:spAutoFit/>
          </a:bodyPr>
          <a:lstStyle/>
          <a:p>
            <a:r>
              <a:rPr lang="en-US" altLang="zh-TW" sz="2000" dirty="0">
                <a:solidFill>
                  <a:srgbClr val="FF0000"/>
                </a:solidFill>
              </a:rPr>
              <a:t>m</a:t>
            </a:r>
            <a:r>
              <a:rPr lang="en-US" altLang="zh-TW" sz="2000" dirty="0" smtClean="0">
                <a:solidFill>
                  <a:srgbClr val="FF0000"/>
                </a:solidFill>
              </a:rPr>
              <a:t>essage </a:t>
            </a:r>
            <a:r>
              <a:rPr lang="zh-TW" altLang="en-US" sz="2000" dirty="0" smtClean="0">
                <a:solidFill>
                  <a:srgbClr val="FF0000"/>
                </a:solidFill>
              </a:rPr>
              <a:t>沒</a:t>
            </a:r>
            <a:r>
              <a:rPr lang="zh-TW" altLang="en-US" sz="2000" dirty="0">
                <a:solidFill>
                  <a:srgbClr val="FF0000"/>
                </a:solidFill>
              </a:rPr>
              <a:t>有</a:t>
            </a:r>
            <a:r>
              <a:rPr lang="zh-TW" altLang="en-US" sz="2000" dirty="0" smtClean="0">
                <a:solidFill>
                  <a:srgbClr val="FF0000"/>
                </a:solidFill>
              </a:rPr>
              <a:t>更新，因為它不是 </a:t>
            </a:r>
            <a:r>
              <a:rPr lang="en-US" altLang="zh-TW" sz="2000" dirty="0">
                <a:solidFill>
                  <a:srgbClr val="FF0000"/>
                </a:solidFill>
              </a:rPr>
              <a:t>reactive </a:t>
            </a:r>
            <a:r>
              <a:rPr lang="en-US" altLang="zh-TW" sz="2000" dirty="0" smtClean="0">
                <a:solidFill>
                  <a:srgbClr val="FF0000"/>
                </a:solidFill>
              </a:rPr>
              <a:t>object</a:t>
            </a:r>
            <a:endParaRPr lang="zh-TW" altLang="en-US" sz="2000" dirty="0">
              <a:solidFill>
                <a:srgbClr val="FF0000"/>
              </a:solidFill>
            </a:endParaRPr>
          </a:p>
        </p:txBody>
      </p:sp>
    </p:spTree>
    <p:extLst>
      <p:ext uri="{BB962C8B-B14F-4D97-AF65-F5344CB8AC3E}">
        <p14:creationId xmlns:p14="http://schemas.microsoft.com/office/powerpoint/2010/main" val="1998871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reactive object?</a:t>
            </a:r>
            <a:endParaRPr lang="zh-TW" altLang="en-US" dirty="0"/>
          </a:p>
        </p:txBody>
      </p:sp>
      <p:sp>
        <p:nvSpPr>
          <p:cNvPr id="3" name="內容版面配置區 2"/>
          <p:cNvSpPr>
            <a:spLocks noGrp="1"/>
          </p:cNvSpPr>
          <p:nvPr>
            <p:ph idx="1"/>
          </p:nvPr>
        </p:nvSpPr>
        <p:spPr/>
        <p:txBody>
          <a:bodyPr/>
          <a:lstStyle/>
          <a:p>
            <a:r>
              <a:rPr lang="en-US" altLang="zh-TW" dirty="0"/>
              <a:t>reactive </a:t>
            </a:r>
            <a:r>
              <a:rPr lang="en-US" altLang="zh-TW" dirty="0" smtClean="0"/>
              <a:t>object</a:t>
            </a:r>
            <a:endParaRPr lang="zh-TW" altLang="en-US" dirty="0"/>
          </a:p>
        </p:txBody>
      </p:sp>
    </p:spTree>
    <p:extLst>
      <p:ext uri="{BB962C8B-B14F-4D97-AF65-F5344CB8AC3E}">
        <p14:creationId xmlns:p14="http://schemas.microsoft.com/office/powerpoint/2010/main" val="452639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Changes Are Tracked</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81" y="1562502"/>
            <a:ext cx="7877438" cy="4606641"/>
          </a:xfrm>
        </p:spPr>
      </p:pic>
    </p:spTree>
    <p:extLst>
      <p:ext uri="{BB962C8B-B14F-4D97-AF65-F5344CB8AC3E}">
        <p14:creationId xmlns:p14="http://schemas.microsoft.com/office/powerpoint/2010/main" val="1402948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Goodbye</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133819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Node.js</a:t>
            </a:r>
            <a:endParaRPr lang="zh-TW" altLang="en-US" dirty="0"/>
          </a:p>
        </p:txBody>
      </p:sp>
      <p:sp>
        <p:nvSpPr>
          <p:cNvPr id="3" name="內容版面配置區 2"/>
          <p:cNvSpPr>
            <a:spLocks noGrp="1"/>
          </p:cNvSpPr>
          <p:nvPr>
            <p:ph idx="1"/>
          </p:nvPr>
        </p:nvSpPr>
        <p:spPr/>
        <p:txBody>
          <a:bodyPr/>
          <a:lstStyle/>
          <a:p>
            <a:r>
              <a:rPr lang="en-US" altLang="zh-TW" dirty="0" smtClean="0"/>
              <a:t>Download Node.js (</a:t>
            </a:r>
            <a:r>
              <a:rPr lang="en-US" altLang="zh-TW" dirty="0" smtClean="0">
                <a:hlinkClick r:id="rId2"/>
              </a:rPr>
              <a:t>https://nodejs.org/en/download/</a:t>
            </a:r>
            <a:r>
              <a:rPr lang="en-US" altLang="zh-TW" dirty="0" smtClean="0"/>
              <a:t>)</a:t>
            </a:r>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r>
              <a:rPr lang="en-US" altLang="zh-TW" dirty="0" smtClean="0"/>
              <a:t>Check</a:t>
            </a:r>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09" y="2536685"/>
            <a:ext cx="9955138" cy="46073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594" y="3843416"/>
            <a:ext cx="4210081" cy="942982"/>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594" y="5528349"/>
            <a:ext cx="4297987" cy="689697"/>
          </a:xfrm>
          <a:prstGeom prst="rect">
            <a:avLst/>
          </a:prstGeom>
        </p:spPr>
      </p:pic>
    </p:spTree>
    <p:extLst>
      <p:ext uri="{BB962C8B-B14F-4D97-AF65-F5344CB8AC3E}">
        <p14:creationId xmlns:p14="http://schemas.microsoft.com/office/powerpoint/2010/main" val="115268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Vue</a:t>
            </a:r>
            <a:endParaRPr lang="zh-TW" altLang="en-US" dirty="0"/>
          </a:p>
        </p:txBody>
      </p:sp>
      <p:sp>
        <p:nvSpPr>
          <p:cNvPr id="3" name="內容版面配置區 2"/>
          <p:cNvSpPr>
            <a:spLocks noGrp="1"/>
          </p:cNvSpPr>
          <p:nvPr>
            <p:ph idx="1"/>
          </p:nvPr>
        </p:nvSpPr>
        <p:spPr/>
        <p:txBody>
          <a:bodyPr/>
          <a:lstStyle/>
          <a:p>
            <a:r>
              <a:rPr lang="en-US" altLang="zh-TW" dirty="0" smtClean="0"/>
              <a:t>Install </a:t>
            </a:r>
            <a:r>
              <a:rPr lang="en-US" altLang="zh-TW" dirty="0" err="1" smtClean="0"/>
              <a:t>vue</a:t>
            </a:r>
            <a:r>
              <a:rPr lang="en-US" altLang="zh-TW" dirty="0" smtClean="0"/>
              <a:t> using </a:t>
            </a:r>
            <a:r>
              <a:rPr lang="en-US" altLang="zh-TW" dirty="0" err="1" smtClean="0"/>
              <a:t>npm</a:t>
            </a:r>
            <a:endParaRPr lang="en-US" altLang="zh-TW" dirty="0" smtClean="0"/>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endParaRPr lang="en-US" altLang="zh-TW" dirty="0"/>
          </a:p>
          <a:p>
            <a:r>
              <a:rPr lang="en-US" altLang="zh-TW" dirty="0" smtClean="0"/>
              <a:t>Check</a:t>
            </a:r>
          </a:p>
          <a:p>
            <a:endParaRPr lang="en-US" altLang="zh-TW" dirty="0" smtClean="0"/>
          </a:p>
          <a:p>
            <a:endParaRPr lang="en-US" altLang="zh-TW" dirty="0" smtClean="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45" y="2468531"/>
            <a:ext cx="5424478" cy="5303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45" y="3921513"/>
            <a:ext cx="4917931" cy="132560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345" y="5869067"/>
            <a:ext cx="4048605" cy="764037"/>
          </a:xfrm>
          <a:prstGeom prst="rect">
            <a:avLst/>
          </a:prstGeom>
        </p:spPr>
      </p:pic>
    </p:spTree>
    <p:extLst>
      <p:ext uri="{BB962C8B-B14F-4D97-AF65-F5344CB8AC3E}">
        <p14:creationId xmlns:p14="http://schemas.microsoft.com/office/powerpoint/2010/main" val="102588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Proxy Setting</a:t>
            </a:r>
            <a:endParaRPr lang="zh-TW" altLang="en-US" dirty="0"/>
          </a:p>
        </p:txBody>
      </p:sp>
      <p:sp>
        <p:nvSpPr>
          <p:cNvPr id="3" name="內容版面配置區 2"/>
          <p:cNvSpPr>
            <a:spLocks noGrp="1"/>
          </p:cNvSpPr>
          <p:nvPr>
            <p:ph idx="1"/>
          </p:nvPr>
        </p:nvSpPr>
        <p:spPr/>
        <p:txBody>
          <a:bodyPr/>
          <a:lstStyle/>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strict-</a:t>
            </a:r>
            <a:r>
              <a:rPr lang="en-US" altLang="zh-TW" sz="2000" b="0" dirty="0" err="1" smtClean="0"/>
              <a:t>ssl</a:t>
            </a:r>
            <a:r>
              <a:rPr lang="en-US" altLang="zh-TW" sz="2000" b="0" dirty="0" smtClean="0"/>
              <a:t>=false</a:t>
            </a:r>
          </a:p>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registry </a:t>
            </a:r>
            <a:r>
              <a:rPr lang="en-US" altLang="zh-TW" sz="2000" b="0" dirty="0" smtClean="0">
                <a:hlinkClick r:id="rId2"/>
              </a:rPr>
              <a:t>https://nexus.testesunbank.com.tw:8443/repository/npm/</a:t>
            </a:r>
            <a:endParaRPr lang="en-US" altLang="zh-TW" sz="2000" b="0" dirty="0" smtClean="0"/>
          </a:p>
          <a:p>
            <a:endParaRPr lang="en-US" altLang="zh-TW" dirty="0" smtClean="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63" y="2950381"/>
            <a:ext cx="10075473" cy="843951"/>
          </a:xfrm>
          <a:prstGeom prst="rect">
            <a:avLst/>
          </a:prstGeom>
        </p:spPr>
      </p:pic>
    </p:spTree>
    <p:extLst>
      <p:ext uri="{BB962C8B-B14F-4D97-AF65-F5344CB8AC3E}">
        <p14:creationId xmlns:p14="http://schemas.microsoft.com/office/powerpoint/2010/main" val="152705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Project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98" y="1471645"/>
            <a:ext cx="4970162" cy="878448"/>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626" y="4219733"/>
            <a:ext cx="2969374" cy="2492989"/>
          </a:xfrm>
          <a:prstGeom prst="rect">
            <a:avLst/>
          </a:prstGeom>
        </p:spPr>
      </p:pic>
      <p:cxnSp>
        <p:nvCxnSpPr>
          <p:cNvPr id="8" name="直線單箭頭接點 7"/>
          <p:cNvCxnSpPr>
            <a:stCxn id="22" idx="2"/>
            <a:endCxn id="13" idx="0"/>
          </p:cNvCxnSpPr>
          <p:nvPr/>
        </p:nvCxnSpPr>
        <p:spPr>
          <a:xfrm flipH="1">
            <a:off x="4651491" y="2478313"/>
            <a:ext cx="5250400" cy="318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內容版面配置區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904" y="2797208"/>
            <a:ext cx="8937173" cy="2129643"/>
          </a:xfr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844" y="5373966"/>
            <a:ext cx="4605916" cy="1061017"/>
          </a:xfrm>
          <a:prstGeom prst="rect">
            <a:avLst/>
          </a:prstGeom>
        </p:spPr>
      </p:pic>
      <p:cxnSp>
        <p:nvCxnSpPr>
          <p:cNvPr id="19" name="直線單箭頭接點 18"/>
          <p:cNvCxnSpPr>
            <a:stCxn id="13" idx="2"/>
            <a:endCxn id="17" idx="0"/>
          </p:cNvCxnSpPr>
          <p:nvPr/>
        </p:nvCxnSpPr>
        <p:spPr>
          <a:xfrm flipH="1">
            <a:off x="4182802" y="4926851"/>
            <a:ext cx="468689" cy="44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7" idx="3"/>
            <a:endCxn id="7" idx="1"/>
          </p:cNvCxnSpPr>
          <p:nvPr/>
        </p:nvCxnSpPr>
        <p:spPr>
          <a:xfrm flipV="1">
            <a:off x="6485760" y="5466228"/>
            <a:ext cx="2736866" cy="4382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8790" y="278022"/>
            <a:ext cx="3686202" cy="2200291"/>
          </a:xfrm>
          <a:prstGeom prst="rect">
            <a:avLst/>
          </a:prstGeom>
        </p:spPr>
      </p:pic>
      <p:cxnSp>
        <p:nvCxnSpPr>
          <p:cNvPr id="23" name="直線單箭頭接點 22"/>
          <p:cNvCxnSpPr>
            <a:stCxn id="5" idx="3"/>
            <a:endCxn id="22" idx="1"/>
          </p:cNvCxnSpPr>
          <p:nvPr/>
        </p:nvCxnSpPr>
        <p:spPr>
          <a:xfrm flipV="1">
            <a:off x="6485760" y="1378168"/>
            <a:ext cx="1573030" cy="53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4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VUE Basic</a:t>
            </a:r>
            <a:endParaRPr lang="zh-TW" altLang="en-US" dirty="0"/>
          </a:p>
        </p:txBody>
      </p:sp>
      <p:sp>
        <p:nvSpPr>
          <p:cNvPr id="3" name="文字版面配置區 2"/>
          <p:cNvSpPr>
            <a:spLocks noGrp="1"/>
          </p:cNvSpPr>
          <p:nvPr>
            <p:ph type="body" idx="1"/>
          </p:nvPr>
        </p:nvSpPr>
        <p:spPr>
          <a:xfrm>
            <a:off x="831849" y="4589463"/>
            <a:ext cx="10687881" cy="1500187"/>
          </a:xfrm>
        </p:spPr>
        <p:txBody>
          <a:bodyPr/>
          <a:lstStyle/>
          <a:p>
            <a:r>
              <a:rPr lang="en-US" altLang="zh-TW" dirty="0" smtClean="0"/>
              <a:t>Vue is a JavaScript framework that allows us to quickly develop single-page applications (SPAs)</a:t>
            </a:r>
            <a:endParaRPr lang="zh-TW" altLang="en-US" dirty="0" smtClean="0"/>
          </a:p>
        </p:txBody>
      </p:sp>
    </p:spTree>
    <p:extLst>
      <p:ext uri="{BB962C8B-B14F-4D97-AF65-F5344CB8AC3E}">
        <p14:creationId xmlns:p14="http://schemas.microsoft.com/office/powerpoint/2010/main" val="261717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it Works? </a:t>
            </a:r>
            <a:endParaRPr lang="zh-TW" altLang="en-US" dirty="0"/>
          </a:p>
        </p:txBody>
      </p:sp>
    </p:spTree>
    <p:extLst>
      <p:ext uri="{BB962C8B-B14F-4D97-AF65-F5344CB8AC3E}">
        <p14:creationId xmlns:p14="http://schemas.microsoft.com/office/powerpoint/2010/main" val="33912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smtClean="0"/>
              <a:t>Every </a:t>
            </a:r>
            <a:r>
              <a:rPr lang="en-US" altLang="zh-TW" dirty="0" err="1"/>
              <a:t>Vue</a:t>
            </a:r>
            <a:r>
              <a:rPr lang="en-US" altLang="zh-TW" dirty="0"/>
              <a:t> application starts by creating a new application instance with the </a:t>
            </a:r>
            <a:r>
              <a:rPr lang="en-US" altLang="zh-TW" dirty="0" err="1"/>
              <a:t>createApp</a:t>
            </a:r>
            <a:r>
              <a:rPr lang="en-US" altLang="zh-TW" dirty="0"/>
              <a:t> </a:t>
            </a:r>
            <a:r>
              <a:rPr lang="en-US" altLang="zh-TW" dirty="0" smtClean="0"/>
              <a:t>function. The </a:t>
            </a:r>
            <a:r>
              <a:rPr lang="en-US" altLang="zh-TW" dirty="0"/>
              <a:t>options passed to </a:t>
            </a:r>
            <a:r>
              <a:rPr lang="en-US" altLang="zh-TW" dirty="0" err="1"/>
              <a:t>createApp</a:t>
            </a:r>
            <a:r>
              <a:rPr lang="en-US" altLang="zh-TW" dirty="0"/>
              <a:t> are used to configure the root component. That component is used as the starting point for rendering when we mount the application</a:t>
            </a:r>
            <a:r>
              <a:rPr lang="en-US" altLang="zh-TW" dirty="0" smtClean="0"/>
              <a:t>. </a:t>
            </a:r>
            <a:r>
              <a:rPr lang="en-US" altLang="zh-TW" dirty="0"/>
              <a:t>(from vue3 official document)</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452" y="4001294"/>
            <a:ext cx="5497095" cy="2556553"/>
          </a:xfrm>
          <a:prstGeom prst="rect">
            <a:avLst/>
          </a:prstGeom>
        </p:spPr>
      </p:pic>
    </p:spTree>
    <p:extLst>
      <p:ext uri="{BB962C8B-B14F-4D97-AF65-F5344CB8AC3E}">
        <p14:creationId xmlns:p14="http://schemas.microsoft.com/office/powerpoint/2010/main" val="30814592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480</Words>
  <Application>Microsoft Office PowerPoint</Application>
  <PresentationFormat>寬螢幕</PresentationFormat>
  <Paragraphs>73</Paragraphs>
  <Slides>29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新細明體</vt:lpstr>
      <vt:lpstr>Arial</vt:lpstr>
      <vt:lpstr>Calibri</vt:lpstr>
      <vt:lpstr>Calibri Light</vt:lpstr>
      <vt:lpstr>Office 佈景主題</vt:lpstr>
      <vt:lpstr>VUE3</vt:lpstr>
      <vt:lpstr>Environment Setup</vt:lpstr>
      <vt:lpstr>Install Node.js</vt:lpstr>
      <vt:lpstr>Install Vue</vt:lpstr>
      <vt:lpstr>Proxy Setting</vt:lpstr>
      <vt:lpstr>Create Project</vt:lpstr>
      <vt:lpstr>VUE Basic</vt:lpstr>
      <vt:lpstr>How it Works? </vt:lpstr>
      <vt:lpstr>How it Works? </vt:lpstr>
      <vt:lpstr>How it Works? </vt:lpstr>
      <vt:lpstr>Declarative Rendering</vt:lpstr>
      <vt:lpstr>What is Declarative?</vt:lpstr>
      <vt:lpstr>Declarative Rendering</vt:lpstr>
      <vt:lpstr>Declarative Rendering</vt:lpstr>
      <vt:lpstr>Non-Declarative Rendering (Imperative)</vt:lpstr>
      <vt:lpstr>Declarative Rendering (attributes)</vt:lpstr>
      <vt:lpstr>Declarative Rendering</vt:lpstr>
      <vt:lpstr>Event Handling</vt:lpstr>
      <vt:lpstr>Event Handling (click)</vt:lpstr>
      <vt:lpstr>Event Handling (mouse)</vt:lpstr>
      <vt:lpstr>Event Handling (two-way binding)</vt:lpstr>
      <vt:lpstr>Event Handling (two-way binding)</vt:lpstr>
      <vt:lpstr>Event Handling (change)</vt:lpstr>
      <vt:lpstr>Event Handling</vt:lpstr>
      <vt:lpstr>Reactivity vs. Non-Reactivity</vt:lpstr>
      <vt:lpstr>Reactivity vs. Non-Reactivity</vt:lpstr>
      <vt:lpstr>What is reactive object?</vt:lpstr>
      <vt:lpstr>How Changes Are Tracked</vt:lpstr>
      <vt:lpstr>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dc:title>
  <dc:creator>歐陽良俊20568</dc:creator>
  <cp:lastModifiedBy>歐陽良俊20568</cp:lastModifiedBy>
  <cp:revision>124</cp:revision>
  <dcterms:created xsi:type="dcterms:W3CDTF">2021-06-16T03:31:52Z</dcterms:created>
  <dcterms:modified xsi:type="dcterms:W3CDTF">2021-06-18T09:57:01Z</dcterms:modified>
</cp:coreProperties>
</file>