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72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AEFA9-1572-4B5A-B9FE-11A1C69C2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24E70-4177-4C11-9152-6FA16E635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934D3-6818-474C-AB91-33B93CCFB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B508-6BAC-44B1-A54F-701B1F69BA4B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65C98-5D92-40A6-A57E-B9CE80305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27976-41FC-44DA-BCCA-717AB3956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3E4A-3385-4CF8-AEFC-C63C0891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8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B9C81-00BF-49BC-8F83-A87495D7E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BB1B6-2FD1-4AA9-9C02-45DB61C19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33CF7-D092-40C6-A35B-8D08B04A5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B508-6BAC-44B1-A54F-701B1F69BA4B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DE520-EFAA-409E-853C-3138A36B1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1C293-57BB-4610-B4EC-4F6ECB987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3E4A-3385-4CF8-AEFC-C63C0891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80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52E3B8-735A-4D0E-8ACA-DF0B707C99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DEEDC-D885-432D-BCBB-AE524DC30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8EFA4-3CA7-4A87-9500-251778BD4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B508-6BAC-44B1-A54F-701B1F69BA4B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49BB8-D219-4E7E-92AE-14C71D4AB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085E6-A98E-4348-B596-5D248A5D6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3E4A-3385-4CF8-AEFC-C63C0891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29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A96FB-BE5E-47EF-8ABD-A09A4937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1E71-A474-42C5-BE6A-3CC2C4617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0ABDA-6328-426A-A255-9DE885652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B508-6BAC-44B1-A54F-701B1F69BA4B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BD94A-74E0-4DB6-82C6-EB78AF0B0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CA4AC-3F09-45C2-8CE7-037A2CE1E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3E4A-3385-4CF8-AEFC-C63C0891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5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BBD37-72CF-4045-90E2-15EF7F3DA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BE5F2-FA04-43F9-9A57-3BCC0785D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076E9-DDE0-47B1-8EDB-FB795AF43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B508-6BAC-44B1-A54F-701B1F69BA4B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51E00-2C2B-412A-9AC8-B84BAD993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4ECD1-DD3A-4B20-86CB-EDFA1E7BC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3E4A-3385-4CF8-AEFC-C63C0891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6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5B96-28FF-4287-9708-720652C03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CD075-86C9-43EE-8852-280A4EB207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CDF765-34F6-4281-B478-0450219DF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BB3F4-DDDC-40AE-8F79-33995A9CC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B508-6BAC-44B1-A54F-701B1F69BA4B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963D5-E011-44F7-9B10-8CF19A33F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D8031-2F12-4E0D-95A3-45F4DACC9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3E4A-3385-4CF8-AEFC-C63C0891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58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B2A1D-20C1-4F65-89FE-4F15FD694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49602-0F98-42C9-AD7A-481AD3F0C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9EFDD6-F75E-495F-910F-5B6D791EE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02D669-F155-490A-8329-3BE5C355D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8A5667-9280-4E60-BDAC-1FABEC7274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BD6B0-814A-48B8-A226-897E21E77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B508-6BAC-44B1-A54F-701B1F69BA4B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454F4E-14AB-4CD4-9964-4C2AEFC61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EE591A-BA93-47E8-AA61-E08AF3088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3E4A-3385-4CF8-AEFC-C63C0891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42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84766-E940-4AFA-BEF9-6534B57BF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873B7E-D5CB-40E3-8EFD-8DCD9BDC8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B508-6BAC-44B1-A54F-701B1F69BA4B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23423-8A78-4C37-9450-EE0153EE8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6B61D3-BB88-4E72-B489-396935A46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3E4A-3385-4CF8-AEFC-C63C0891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19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3D6C83-EA0C-4BEA-9EEF-3BAED6C3B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B508-6BAC-44B1-A54F-701B1F69BA4B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82A089-4A00-46C6-9A4D-A27993CD0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1CA3C-500A-4513-840A-FBE53A228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3E4A-3385-4CF8-AEFC-C63C0891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9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E9144-4AC4-4525-83E6-AE9BD2845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9D7FF-123F-457E-B40E-C2FF993EA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8C415-A076-41CB-99E6-4B77428C0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254A8-909B-43FD-9177-635D12ACE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B508-6BAC-44B1-A54F-701B1F69BA4B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45CD4-F763-4BAC-A275-2A45859C0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ADF61-7A6E-426B-9730-1756F921F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3E4A-3385-4CF8-AEFC-C63C0891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39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364C-7CAF-4AC6-99E8-7C6810CC4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CBCD-F50E-4441-8DBC-F32F6477B8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212DE-7347-40CE-87B5-E3AC8A769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613AD-0FF3-4513-97B0-54BBF5A1F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B508-6BAC-44B1-A54F-701B1F69BA4B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754AB-A965-4E01-B337-22386DFE6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95D54-B3C9-4C05-9438-CC41D8EA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3E4A-3385-4CF8-AEFC-C63C0891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4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5000" r="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B1D834-E47F-4202-8598-F62AD82E4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B2515-5230-4D8E-ABB3-3906077C5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40184-FA81-43E9-B5B3-641C809CEF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4B508-6BAC-44B1-A54F-701B1F69BA4B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C8FAC-4897-4F59-A1E9-42B208A5EA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E9633-A940-4256-B9B7-F667F501C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83E4A-3385-4CF8-AEFC-C63C0891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9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awesom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width" TargetMode="External"/><Relationship Id="rId2" Type="http://schemas.openxmlformats.org/officeDocument/2006/relationships/hyperlink" Target="https://developer.mozilla.org/en-US/docs/Web/CSS/font-siz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C4833-3A20-47E1-9804-D58DF47E5D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FSW-100 Introduction to Web Development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232B6-B22F-41E2-BCC1-2AB9E15E6B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HTML and CSS</a:t>
            </a:r>
          </a:p>
          <a:p>
            <a:r>
              <a:rPr lang="en-US" sz="3600" dirty="0"/>
              <a:t>Week 7 – More on Responsive </a:t>
            </a:r>
            <a:r>
              <a:rPr lang="en-US" sz="3600"/>
              <a:t>Design </a:t>
            </a:r>
          </a:p>
          <a:p>
            <a:r>
              <a:rPr lang="en-US" sz="3600"/>
              <a:t>with </a:t>
            </a:r>
            <a:r>
              <a:rPr lang="en-US" sz="3600" dirty="0"/>
              <a:t>units </a:t>
            </a:r>
            <a:r>
              <a:rPr lang="en-US" sz="3600"/>
              <a:t>of measurement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978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BD185-496C-41DA-BDB0-D4FCE2227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 vs Fluid Typography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93285-C5C5-4B15-B668-CDC9C893A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390" y="1825625"/>
            <a:ext cx="8968409" cy="435133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Responsive typography - </a:t>
            </a:r>
            <a:r>
              <a:rPr lang="en-US" dirty="0"/>
              <a:t>Defines different font sizes based on media queries.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html { font-size: 1rem; }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@media (min-width: 640px) and (max-width: 1023px) {</a:t>
            </a:r>
          </a:p>
          <a:p>
            <a:pPr marL="914400" lvl="2" indent="0">
              <a:buNone/>
            </a:pPr>
            <a:r>
              <a:rPr lang="en-US" dirty="0"/>
              <a:t>html { font-size: 1.0625rem; }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r>
              <a:rPr lang="en-US" dirty="0"/>
              <a:t>@media (min-width: 1024px) and (max-width: 1279px) {</a:t>
            </a:r>
          </a:p>
          <a:p>
            <a:pPr marL="914400" lvl="2" indent="0">
              <a:buNone/>
            </a:pPr>
            <a:r>
              <a:rPr lang="en-US" dirty="0"/>
              <a:t>html { font-size: 1.125rem; }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r>
              <a:rPr lang="en-US" dirty="0"/>
              <a:t>@media (min-width: 1280px) {</a:t>
            </a:r>
          </a:p>
          <a:p>
            <a:pPr marL="914400" lvl="2" indent="0">
              <a:buNone/>
            </a:pPr>
            <a:r>
              <a:rPr lang="en-US" dirty="0"/>
              <a:t>html { font-size: 1.5rem; }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855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BD185-496C-41DA-BDB0-D4FCE2227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 vs Fluid Typography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93285-C5C5-4B15-B668-CDC9C893A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390" y="1825625"/>
            <a:ext cx="8968409" cy="4351338"/>
          </a:xfrm>
        </p:spPr>
        <p:txBody>
          <a:bodyPr>
            <a:normAutofit/>
          </a:bodyPr>
          <a:lstStyle/>
          <a:p>
            <a:r>
              <a:rPr lang="en-US" b="1" dirty="0"/>
              <a:t>Fluid typography – </a:t>
            </a:r>
            <a:r>
              <a:rPr lang="en-US" dirty="0"/>
              <a:t>Sets the font size in relation to the width of the user’s viewport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fr-FR" b="0" dirty="0">
                <a:effectLst/>
                <a:latin typeface="Consolas" panose="020B0609020204030204" pitchFamily="49" charset="0"/>
              </a:rPr>
              <a:t>font-size: clamp(1rem</a:t>
            </a:r>
            <a:r>
              <a:rPr lang="fr-FR" b="0">
                <a:effectLst/>
                <a:latin typeface="Consolas" panose="020B0609020204030204" pitchFamily="49" charset="0"/>
              </a:rPr>
              <a:t>, 7vw </a:t>
            </a:r>
            <a:r>
              <a:rPr lang="fr-FR" b="0" dirty="0">
                <a:effectLst/>
                <a:latin typeface="Consolas" panose="020B0609020204030204" pitchFamily="49" charset="0"/>
              </a:rPr>
              <a:t>- 1rem, 1.5rem);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clamp(MIN, VAL, MAX):</a:t>
            </a:r>
          </a:p>
          <a:p>
            <a:pPr marL="914400" lvl="2" indent="0">
              <a:buNone/>
            </a:pPr>
            <a:r>
              <a:rPr lang="en-US" dirty="0"/>
              <a:t>The clamp() CSS function clamps a value between an upper and lower bound. Using clamp() for font sizes allows you to set a font-size that grows with the size of the viewport but doesn't go below a minimum font-size or above a maximum font-size.</a:t>
            </a:r>
          </a:p>
        </p:txBody>
      </p:sp>
    </p:spTree>
    <p:extLst>
      <p:ext uri="{BB962C8B-B14F-4D97-AF65-F5344CB8AC3E}">
        <p14:creationId xmlns:p14="http://schemas.microsoft.com/office/powerpoint/2010/main" val="1605680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95962-CCA6-439F-B5FA-3CF05C1E7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Psuedo</a:t>
            </a:r>
            <a:r>
              <a:rPr lang="en-US" dirty="0"/>
              <a:t>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ED5CA-6287-4AF1-9F9A-9A2D6AF39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8642" y="1825625"/>
            <a:ext cx="8955157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:focus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Select the element that has focus.</a:t>
            </a:r>
          </a:p>
          <a:p>
            <a:r>
              <a:rPr lang="en-US" dirty="0"/>
              <a:t>:valid, :invalid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elects form elements with a value that validates or invalidates according to the element's settings.</a:t>
            </a:r>
            <a:endParaRPr lang="en-US" dirty="0"/>
          </a:p>
          <a:p>
            <a:r>
              <a:rPr lang="en-US" dirty="0"/>
              <a:t>:first-child, :last-child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Matches a specified element that is the first child or last child of another element.</a:t>
            </a:r>
            <a:endParaRPr lang="en-US" dirty="0"/>
          </a:p>
          <a:p>
            <a:r>
              <a:rPr lang="en-US" dirty="0"/>
              <a:t>::before, ::after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Insert some text before or after the content of the selected element</a:t>
            </a:r>
            <a:endParaRPr lang="en-US" dirty="0"/>
          </a:p>
          <a:p>
            <a:r>
              <a:rPr lang="en-US" dirty="0"/>
              <a:t>::first-letter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Used to add a style to the first letter of the specified selector.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661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CFEE8-B3ED-48F2-80C1-535E8D7D9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566" y="1632856"/>
            <a:ext cx="10787506" cy="3489109"/>
          </a:xfrm>
        </p:spPr>
        <p:txBody>
          <a:bodyPr>
            <a:normAutofit/>
          </a:bodyPr>
          <a:lstStyle/>
          <a:p>
            <a:r>
              <a:rPr lang="en-US" sz="4000" dirty="0"/>
              <a:t>“</a:t>
            </a:r>
            <a:r>
              <a:rPr lang="en-US" sz="3600" dirty="0"/>
              <a:t>A successful website does three things:</a:t>
            </a:r>
            <a:br>
              <a:rPr lang="en-US" sz="3600" dirty="0"/>
            </a:br>
            <a:r>
              <a:rPr lang="en-US" sz="3600" dirty="0"/>
              <a:t>It attracts the right kinds of visitors.</a:t>
            </a:r>
            <a:br>
              <a:rPr lang="en-US" sz="3600" dirty="0"/>
            </a:br>
            <a:r>
              <a:rPr lang="en-US" sz="3600" dirty="0"/>
              <a:t>Guides them to the main services or product you offer.</a:t>
            </a:r>
            <a:br>
              <a:rPr lang="en-US" sz="3600" dirty="0"/>
            </a:br>
            <a:r>
              <a:rPr lang="en-US" sz="3600" dirty="0"/>
              <a:t>Collects contact details for future ongoing relations.”</a:t>
            </a:r>
            <a:br>
              <a:rPr lang="en-US" sz="3600" dirty="0"/>
            </a:br>
            <a:r>
              <a:rPr lang="en-US" sz="4800" dirty="0"/>
              <a:t>– </a:t>
            </a:r>
            <a:r>
              <a:rPr lang="en-US" sz="3100" dirty="0"/>
              <a:t>Mohamed Saad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87325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B21CC-F6B6-4B4F-9B45-AECC091A3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7 -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623D8-E1B8-4153-8BC6-692A559FF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0300" y="1825625"/>
            <a:ext cx="8953500" cy="4351338"/>
          </a:xfrm>
        </p:spPr>
        <p:txBody>
          <a:bodyPr/>
          <a:lstStyle/>
          <a:p>
            <a:r>
              <a:rPr lang="en-US" dirty="0"/>
              <a:t>Review of Capstone requirements</a:t>
            </a:r>
          </a:p>
          <a:p>
            <a:r>
              <a:rPr lang="en-US" dirty="0"/>
              <a:t>Icons (</a:t>
            </a:r>
            <a:r>
              <a:rPr lang="en-US" dirty="0">
                <a:hlinkClick r:id="rId2"/>
              </a:rPr>
              <a:t>https://fontawesome.com/</a:t>
            </a:r>
            <a:r>
              <a:rPr lang="en-US" dirty="0"/>
              <a:t>)</a:t>
            </a:r>
          </a:p>
          <a:p>
            <a:r>
              <a:rPr lang="en-US" dirty="0"/>
              <a:t>Gradients</a:t>
            </a:r>
          </a:p>
          <a:p>
            <a:r>
              <a:rPr lang="en-US" dirty="0"/>
              <a:t>Responsive measurements and units</a:t>
            </a:r>
          </a:p>
          <a:p>
            <a:r>
              <a:rPr lang="en-US" dirty="0"/>
              <a:t>Responsive Typography</a:t>
            </a:r>
          </a:p>
          <a:p>
            <a:r>
              <a:rPr lang="en-US" dirty="0"/>
              <a:t>More </a:t>
            </a:r>
            <a:r>
              <a:rPr lang="en-US" dirty="0" err="1"/>
              <a:t>Psuedo</a:t>
            </a:r>
            <a:r>
              <a:rPr lang="en-US" dirty="0"/>
              <a:t> Selectors</a:t>
            </a:r>
          </a:p>
        </p:txBody>
      </p:sp>
    </p:spTree>
    <p:extLst>
      <p:ext uri="{BB962C8B-B14F-4D97-AF65-F5344CB8AC3E}">
        <p14:creationId xmlns:p14="http://schemas.microsoft.com/office/powerpoint/2010/main" val="759752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5823E-7B5D-4179-9ADB-BB008B03F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Capstone Project: Business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44CF2-106F-4E6F-A982-0E874D831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9008" y="1825625"/>
            <a:ext cx="9014791" cy="4351338"/>
          </a:xfrm>
        </p:spPr>
        <p:txBody>
          <a:bodyPr/>
          <a:lstStyle/>
          <a:p>
            <a:r>
              <a:rPr lang="en-US" dirty="0"/>
              <a:t>Download the grading rubric!</a:t>
            </a:r>
          </a:p>
          <a:p>
            <a:r>
              <a:rPr lang="en-US" dirty="0"/>
              <a:t>Get started early</a:t>
            </a:r>
          </a:p>
          <a:p>
            <a:r>
              <a:rPr lang="en-US" dirty="0"/>
              <a:t>Pay attention to the MINIMUM requirements</a:t>
            </a:r>
          </a:p>
          <a:p>
            <a:r>
              <a:rPr lang="en-US" dirty="0"/>
              <a:t>All the pages must work together and be cohesive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471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F36DE-E0A3-4A57-ADA4-F3434EE1F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28085-8393-4C69-AD34-994147373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2504" y="1825625"/>
            <a:ext cx="9041296" cy="4277001"/>
          </a:xfrm>
        </p:spPr>
        <p:txBody>
          <a:bodyPr>
            <a:normAutofit/>
          </a:bodyPr>
          <a:lstStyle/>
          <a:p>
            <a:r>
              <a:rPr lang="en-US" dirty="0"/>
              <a:t>Images of icons using the &lt;</a:t>
            </a:r>
            <a:r>
              <a:rPr lang="en-US" dirty="0" err="1"/>
              <a:t>img</a:t>
            </a:r>
            <a:r>
              <a:rPr lang="en-US" dirty="0"/>
              <a:t>&gt; tag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proxima-nova"/>
              </a:rPr>
              <a:t>Font Awesome gives you scalable vector icons that can instantly be customized — size, color, drop shadow, and anything that can be done with the power of CSS.</a:t>
            </a:r>
          </a:p>
          <a:p>
            <a:pPr algn="l"/>
            <a:r>
              <a:rPr lang="en-US" i="0" dirty="0">
                <a:solidFill>
                  <a:srgbClr val="292929"/>
                </a:solidFill>
                <a:effectLst/>
                <a:latin typeface="charter"/>
              </a:rPr>
              <a:t>Icons help to:</a:t>
            </a:r>
          </a:p>
          <a:p>
            <a:pPr lvl="1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attract attention</a:t>
            </a:r>
          </a:p>
          <a:p>
            <a:pPr lvl="1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understand the meaning</a:t>
            </a:r>
          </a:p>
          <a:p>
            <a:pPr lvl="1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navigate the interface</a:t>
            </a:r>
          </a:p>
          <a:p>
            <a:pPr lvl="1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save visual space</a:t>
            </a:r>
          </a:p>
          <a:p>
            <a:pPr lvl="1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make a connection with the user</a:t>
            </a:r>
          </a:p>
        </p:txBody>
      </p:sp>
    </p:spTree>
    <p:extLst>
      <p:ext uri="{BB962C8B-B14F-4D97-AF65-F5344CB8AC3E}">
        <p14:creationId xmlns:p14="http://schemas.microsoft.com/office/powerpoint/2010/main" val="1043757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8141E-8F49-41BD-90AA-B7BE1F047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Units and Measurements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16413-27C4-406E-8C29-EC00A1173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5634" y="1825625"/>
            <a:ext cx="9008165" cy="4351338"/>
          </a:xfrm>
        </p:spPr>
        <p:txBody>
          <a:bodyPr/>
          <a:lstStyle/>
          <a:p>
            <a:r>
              <a:rPr lang="en-US" dirty="0"/>
              <a:t>Two types of length measurements in CSS</a:t>
            </a:r>
          </a:p>
          <a:p>
            <a:pPr lvl="1"/>
            <a:r>
              <a:rPr lang="en-US" dirty="0"/>
              <a:t>Relative and Absolute</a:t>
            </a:r>
          </a:p>
          <a:p>
            <a:r>
              <a:rPr lang="en-US" b="1" dirty="0"/>
              <a:t>Absolute</a:t>
            </a:r>
            <a:r>
              <a:rPr lang="en-US" dirty="0"/>
              <a:t> Length Units – Not relative to anything else, so they are considered to always be the same size.</a:t>
            </a:r>
          </a:p>
          <a:p>
            <a:r>
              <a:rPr lang="en-US" b="1" dirty="0"/>
              <a:t>Relative</a:t>
            </a:r>
            <a:r>
              <a:rPr lang="en-US" dirty="0"/>
              <a:t> Length Units – Relative either to another length property, usually the parent, or the root document.</a:t>
            </a:r>
          </a:p>
        </p:txBody>
      </p:sp>
    </p:spTree>
    <p:extLst>
      <p:ext uri="{BB962C8B-B14F-4D97-AF65-F5344CB8AC3E}">
        <p14:creationId xmlns:p14="http://schemas.microsoft.com/office/powerpoint/2010/main" val="3942987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8141E-8F49-41BD-90AA-B7BE1F047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Length Units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68EE98C-9989-48EC-8AEC-AE8C2FAE8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958651"/>
              </p:ext>
            </p:extLst>
          </p:nvPr>
        </p:nvGraphicFramePr>
        <p:xfrm>
          <a:off x="2703443" y="1808056"/>
          <a:ext cx="8130209" cy="3963264"/>
        </p:xfrm>
        <a:graphic>
          <a:graphicData uri="http://schemas.openxmlformats.org/drawingml/2006/table">
            <a:tbl>
              <a:tblPr/>
              <a:tblGrid>
                <a:gridCol w="1573248">
                  <a:extLst>
                    <a:ext uri="{9D8B030D-6E8A-4147-A177-3AD203B41FA5}">
                      <a16:colId xmlns:a16="http://schemas.microsoft.com/office/drawing/2014/main" val="1877596547"/>
                    </a:ext>
                  </a:extLst>
                </a:gridCol>
                <a:gridCol w="3846892">
                  <a:extLst>
                    <a:ext uri="{9D8B030D-6E8A-4147-A177-3AD203B41FA5}">
                      <a16:colId xmlns:a16="http://schemas.microsoft.com/office/drawing/2014/main" val="686221891"/>
                    </a:ext>
                  </a:extLst>
                </a:gridCol>
                <a:gridCol w="2710069">
                  <a:extLst>
                    <a:ext uri="{9D8B030D-6E8A-4147-A177-3AD203B41FA5}">
                      <a16:colId xmlns:a16="http://schemas.microsoft.com/office/drawing/2014/main" val="1729424808"/>
                    </a:ext>
                  </a:extLst>
                </a:gridCol>
              </a:tblGrid>
              <a:tr h="49540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Unit</a:t>
                      </a:r>
                    </a:p>
                  </a:txBody>
                  <a:tcPr marT="91440" marB="91440" anchor="ctr">
                    <a:lnL w="45720" cap="flat" cmpd="sng" algn="ctr">
                      <a:solidFill>
                        <a:srgbClr val="F81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Name</a:t>
                      </a:r>
                    </a:p>
                  </a:txBody>
                  <a:tcPr marT="91440" marB="91440" anchor="ctr">
                    <a:lnL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Equivalent to</a:t>
                      </a:r>
                    </a:p>
                  </a:txBody>
                  <a:tcPr marT="91440" marB="91440" anchor="ctr">
                    <a:lnL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180805"/>
                  </a:ext>
                </a:extLst>
              </a:tr>
              <a:tr h="495408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cm</a:t>
                      </a:r>
                    </a:p>
                  </a:txBody>
                  <a:tcPr marT="91440" marB="91440" anchor="ctr">
                    <a:lnL w="45720" cap="flat" cmpd="sng" algn="ctr">
                      <a:solidFill>
                        <a:srgbClr val="682B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Centimeters</a:t>
                      </a:r>
                    </a:p>
                  </a:txBody>
                  <a:tcPr marT="91440" marB="91440" anchor="ctr">
                    <a:lnL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1cm = 38px = 25/64in</a:t>
                      </a:r>
                    </a:p>
                  </a:txBody>
                  <a:tcPr marT="91440" marB="91440" anchor="ctr">
                    <a:lnL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819738"/>
                  </a:ext>
                </a:extLst>
              </a:tr>
              <a:tr h="495408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mm</a:t>
                      </a:r>
                    </a:p>
                  </a:txBody>
                  <a:tcPr marT="91440" marB="91440" anchor="ctr">
                    <a:lnL w="45720" cap="flat" cmpd="sng" algn="ctr">
                      <a:solidFill>
                        <a:srgbClr val="38E7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Millimeters</a:t>
                      </a:r>
                    </a:p>
                  </a:txBody>
                  <a:tcPr marT="91440" marB="91440" anchor="ctr">
                    <a:lnL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1mm = 1/10th of 1cm</a:t>
                      </a:r>
                    </a:p>
                  </a:txBody>
                  <a:tcPr marT="91440" marB="91440" anchor="ctr">
                    <a:lnL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137227"/>
                  </a:ext>
                </a:extLst>
              </a:tr>
              <a:tr h="495408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Q</a:t>
                      </a:r>
                    </a:p>
                  </a:txBody>
                  <a:tcPr marT="91440" marB="91440" anchor="ctr">
                    <a:lnL w="45720" cap="flat" cmpd="sng" algn="ctr">
                      <a:solidFill>
                        <a:srgbClr val="70F4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Quarter-millimeters</a:t>
                      </a:r>
                    </a:p>
                  </a:txBody>
                  <a:tcPr marT="91440" marB="91440" anchor="ctr">
                    <a:lnL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1Q = 1/40th of 1cm</a:t>
                      </a:r>
                    </a:p>
                  </a:txBody>
                  <a:tcPr marT="91440" marB="91440" anchor="ctr">
                    <a:lnL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872203"/>
                  </a:ext>
                </a:extLst>
              </a:tr>
              <a:tr h="495408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in</a:t>
                      </a:r>
                    </a:p>
                  </a:txBody>
                  <a:tcPr marT="91440" marB="91440" anchor="ctr">
                    <a:lnL w="45720" cap="flat" cmpd="sng" algn="ctr">
                      <a:solidFill>
                        <a:srgbClr val="7834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Inches</a:t>
                      </a:r>
                    </a:p>
                  </a:txBody>
                  <a:tcPr marT="91440" marB="91440" anchor="ctr">
                    <a:lnL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1in = 2.54cm = 96px</a:t>
                      </a:r>
                    </a:p>
                  </a:txBody>
                  <a:tcPr marT="91440" marB="91440" anchor="ctr">
                    <a:lnL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025744"/>
                  </a:ext>
                </a:extLst>
              </a:tr>
              <a:tr h="495408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pc</a:t>
                      </a:r>
                    </a:p>
                  </a:txBody>
                  <a:tcPr marT="91440" marB="91440" anchor="ctr">
                    <a:lnL w="45720" cap="flat" cmpd="sng" algn="ctr">
                      <a:solidFill>
                        <a:srgbClr val="2076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Picas</a:t>
                      </a:r>
                    </a:p>
                  </a:txBody>
                  <a:tcPr marT="91440" marB="91440" anchor="ctr">
                    <a:lnL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1pc = 1/6th of 1in</a:t>
                      </a:r>
                    </a:p>
                  </a:txBody>
                  <a:tcPr marT="91440" marB="91440" anchor="ctr">
                    <a:lnL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701451"/>
                  </a:ext>
                </a:extLst>
              </a:tr>
              <a:tr h="495408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pt</a:t>
                      </a:r>
                    </a:p>
                  </a:txBody>
                  <a:tcPr marT="91440" marB="91440" anchor="ctr">
                    <a:lnL w="45720" cap="flat" cmpd="sng" algn="ctr">
                      <a:solidFill>
                        <a:srgbClr val="3072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Points</a:t>
                      </a:r>
                    </a:p>
                  </a:txBody>
                  <a:tcPr marT="91440" marB="91440" anchor="ctr">
                    <a:lnL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1pt = 1/72th of 1in</a:t>
                      </a:r>
                    </a:p>
                  </a:txBody>
                  <a:tcPr marT="91440" marB="91440" anchor="ctr">
                    <a:lnL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93108"/>
                  </a:ext>
                </a:extLst>
              </a:tr>
              <a:tr h="495408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px</a:t>
                      </a:r>
                    </a:p>
                  </a:txBody>
                  <a:tcPr marT="91440" marB="91440" anchor="ctr">
                    <a:lnL w="45720" cap="flat" cmpd="sng" algn="ctr">
                      <a:solidFill>
                        <a:srgbClr val="2767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Pixels</a:t>
                      </a:r>
                    </a:p>
                  </a:txBody>
                  <a:tcPr marT="91440" marB="91440" anchor="ctr">
                    <a:lnL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1px = 1/96th of 1in</a:t>
                      </a:r>
                    </a:p>
                  </a:txBody>
                  <a:tcPr marT="91440" marB="91440" anchor="ctr">
                    <a:lnL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994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427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8141E-8F49-41BD-90AA-B7BE1F047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Length Units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13BC708-DA46-40B4-9624-FAAF33950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011908"/>
              </p:ext>
            </p:extLst>
          </p:nvPr>
        </p:nvGraphicFramePr>
        <p:xfrm>
          <a:off x="2418522" y="1690688"/>
          <a:ext cx="8935278" cy="4538323"/>
        </p:xfrm>
        <a:graphic>
          <a:graphicData uri="http://schemas.openxmlformats.org/drawingml/2006/table">
            <a:tbl>
              <a:tblPr/>
              <a:tblGrid>
                <a:gridCol w="1352844">
                  <a:extLst>
                    <a:ext uri="{9D8B030D-6E8A-4147-A177-3AD203B41FA5}">
                      <a16:colId xmlns:a16="http://schemas.microsoft.com/office/drawing/2014/main" val="172622524"/>
                    </a:ext>
                  </a:extLst>
                </a:gridCol>
                <a:gridCol w="7582434">
                  <a:extLst>
                    <a:ext uri="{9D8B030D-6E8A-4147-A177-3AD203B41FA5}">
                      <a16:colId xmlns:a16="http://schemas.microsoft.com/office/drawing/2014/main" val="980612997"/>
                    </a:ext>
                  </a:extLst>
                </a:gridCol>
              </a:tblGrid>
              <a:tr h="46279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effectLst/>
                        </a:rPr>
                        <a:t>Unit</a:t>
                      </a:r>
                    </a:p>
                  </a:txBody>
                  <a:tcPr marL="66944" marR="66944" marT="66944" marB="66944" anchor="ctr">
                    <a:lnL w="45720" cap="flat" cmpd="sng" algn="ctr">
                      <a:solidFill>
                        <a:srgbClr val="D8A3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effectLst/>
                        </a:rPr>
                        <a:t>Relative to</a:t>
                      </a:r>
                    </a:p>
                  </a:txBody>
                  <a:tcPr marL="66944" marR="66944" marT="66944" marB="66944" anchor="ctr">
                    <a:lnL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615760"/>
                  </a:ext>
                </a:extLst>
              </a:tr>
              <a:tr h="622852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effectLst/>
                        </a:rPr>
                        <a:t>em</a:t>
                      </a:r>
                      <a:endParaRPr lang="en-US" sz="1800" dirty="0">
                        <a:effectLst/>
                      </a:endParaRPr>
                    </a:p>
                  </a:txBody>
                  <a:tcPr marL="66944" marR="66944" marT="66944" marB="66944" anchor="ctr">
                    <a:lnL w="45720" cap="flat" cmpd="sng" algn="ctr">
                      <a:solidFill>
                        <a:srgbClr val="60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Font size of the parent, in the case of typographical properties like </a:t>
                      </a:r>
                      <a:r>
                        <a:rPr lang="en-US" sz="1800" u="sng">
                          <a:solidFill>
                            <a:srgbClr val="00458B"/>
                          </a:solidFill>
                          <a:effectLst/>
                          <a:hlinkClick r:id="rId2"/>
                        </a:rPr>
                        <a:t>font-size</a:t>
                      </a:r>
                      <a:r>
                        <a:rPr lang="en-US" sz="1800">
                          <a:effectLst/>
                        </a:rPr>
                        <a:t>, and font size of the element itself, in the case of other properties like </a:t>
                      </a:r>
                      <a:r>
                        <a:rPr lang="en-US" sz="1800" u="sng">
                          <a:solidFill>
                            <a:srgbClr val="00458B"/>
                          </a:solidFill>
                          <a:effectLst/>
                          <a:hlinkClick r:id="rId3"/>
                        </a:rPr>
                        <a:t>width</a:t>
                      </a:r>
                      <a:r>
                        <a:rPr lang="en-US" sz="1800">
                          <a:effectLst/>
                        </a:rPr>
                        <a:t>.</a:t>
                      </a:r>
                    </a:p>
                  </a:txBody>
                  <a:tcPr marL="66944" marR="66944" marT="66944" marB="66944" anchor="ctr">
                    <a:lnL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613467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ex</a:t>
                      </a:r>
                    </a:p>
                  </a:txBody>
                  <a:tcPr marL="66944" marR="66944" marT="66944" marB="66944" anchor="ctr">
                    <a:lnL w="45720" cap="flat" cmpd="sng" algn="ctr">
                      <a:solidFill>
                        <a:srgbClr val="68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x-height of the element's font.</a:t>
                      </a:r>
                    </a:p>
                  </a:txBody>
                  <a:tcPr marL="66944" marR="66944" marT="66944" marB="66944" anchor="ctr">
                    <a:lnL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570502"/>
                  </a:ext>
                </a:extLst>
              </a:tr>
              <a:tr h="406759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effectLst/>
                        </a:rPr>
                        <a:t>ch</a:t>
                      </a:r>
                      <a:endParaRPr lang="en-US" sz="1800" dirty="0">
                        <a:effectLst/>
                      </a:endParaRPr>
                    </a:p>
                  </a:txBody>
                  <a:tcPr marL="66944" marR="66944" marT="66944" marB="66944" anchor="ctr">
                    <a:lnL w="45720" cap="flat" cmpd="sng" algn="ctr">
                      <a:solidFill>
                        <a:srgbClr val="50AD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The advance measure (width) of the glyph "0" of the element's font.</a:t>
                      </a:r>
                    </a:p>
                  </a:txBody>
                  <a:tcPr marL="66944" marR="66944" marT="66944" marB="66944" anchor="ctr">
                    <a:lnL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450692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rem</a:t>
                      </a:r>
                    </a:p>
                  </a:txBody>
                  <a:tcPr marL="66944" marR="66944" marT="66944" marB="66944" anchor="ctr">
                    <a:lnL w="45720" cap="flat" cmpd="sng" algn="ctr">
                      <a:solidFill>
                        <a:srgbClr val="8833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Font size of the root element.</a:t>
                      </a:r>
                    </a:p>
                  </a:txBody>
                  <a:tcPr marL="66944" marR="66944" marT="66944" marB="66944" anchor="ctr">
                    <a:lnL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920021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effectLst/>
                        </a:rPr>
                        <a:t>lh</a:t>
                      </a:r>
                      <a:endParaRPr lang="en-US" sz="1800" dirty="0">
                        <a:effectLst/>
                      </a:endParaRPr>
                    </a:p>
                  </a:txBody>
                  <a:tcPr marL="66944" marR="66944" marT="66944" marB="66944" anchor="ctr">
                    <a:lnL w="45720" cap="flat" cmpd="sng" algn="ctr">
                      <a:solidFill>
                        <a:srgbClr val="C03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Line height of the element.</a:t>
                      </a:r>
                    </a:p>
                  </a:txBody>
                  <a:tcPr marL="66944" marR="66944" marT="66944" marB="66944" anchor="ctr">
                    <a:lnL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768818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effectLst/>
                        </a:rPr>
                        <a:t>vw</a:t>
                      </a:r>
                      <a:endParaRPr lang="en-US" sz="1800" dirty="0">
                        <a:effectLst/>
                      </a:endParaRPr>
                    </a:p>
                  </a:txBody>
                  <a:tcPr marL="66944" marR="66944" marT="66944" marB="66944" anchor="ctr">
                    <a:lnL w="45720" cap="flat" cmpd="sng" algn="ctr">
                      <a:solidFill>
                        <a:srgbClr val="103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1% of the viewport's width.</a:t>
                      </a:r>
                    </a:p>
                  </a:txBody>
                  <a:tcPr marL="66944" marR="66944" marT="66944" marB="66944" anchor="ctr">
                    <a:lnL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529008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effectLst/>
                        </a:rPr>
                        <a:t>vh</a:t>
                      </a:r>
                      <a:endParaRPr lang="en-US" sz="1800" dirty="0">
                        <a:effectLst/>
                      </a:endParaRPr>
                    </a:p>
                  </a:txBody>
                  <a:tcPr marL="66944" marR="66944" marT="66944" marB="66944" anchor="ctr">
                    <a:lnL w="45720" cap="flat" cmpd="sng" algn="ctr">
                      <a:solidFill>
                        <a:srgbClr val="D03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1% of the viewport's height.</a:t>
                      </a:r>
                    </a:p>
                  </a:txBody>
                  <a:tcPr marL="66944" marR="66944" marT="66944" marB="66944" anchor="ctr">
                    <a:lnL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008070"/>
                  </a:ext>
                </a:extLst>
              </a:tr>
              <a:tr h="535549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effectLst/>
                        </a:rPr>
                        <a:t>vmin</a:t>
                      </a:r>
                      <a:endParaRPr lang="en-US" sz="1800" dirty="0">
                        <a:effectLst/>
                      </a:endParaRPr>
                    </a:p>
                  </a:txBody>
                  <a:tcPr marL="66944" marR="66944" marT="66944" marB="66944" anchor="ctr">
                    <a:lnL w="45720" cap="flat" cmpd="sng" algn="ctr">
                      <a:solidFill>
                        <a:srgbClr val="F03D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1% of the viewport's smaller dimension.</a:t>
                      </a:r>
                    </a:p>
                  </a:txBody>
                  <a:tcPr marL="66944" marR="66944" marT="66944" marB="66944" anchor="ctr">
                    <a:lnL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914934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effectLst/>
                        </a:rPr>
                        <a:t>vmax</a:t>
                      </a:r>
                      <a:endParaRPr lang="en-US" sz="1800" dirty="0">
                        <a:effectLst/>
                      </a:endParaRPr>
                    </a:p>
                  </a:txBody>
                  <a:tcPr marL="66944" marR="66944" marT="66944" marB="66944" anchor="ctr">
                    <a:lnL w="45720" cap="flat" cmpd="sng" algn="ctr">
                      <a:solidFill>
                        <a:srgbClr val="2767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1% of the viewport's larger dimension.</a:t>
                      </a:r>
                    </a:p>
                  </a:txBody>
                  <a:tcPr marL="66944" marR="66944" marT="66944" marB="66944" anchor="ctr">
                    <a:lnL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688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071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25005-AF48-4B57-B03F-A8D2EC004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Length Units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38D34-824B-4980-A10C-56222CB4C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1042" y="1825625"/>
            <a:ext cx="880275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Understanding how relative lengths are calculated.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</a:rPr>
              <a:t>The default text size in browsers is 16px.</a:t>
            </a:r>
          </a:p>
          <a:p>
            <a:pPr marL="457200" lvl="1" indent="0">
              <a:buNone/>
            </a:pPr>
            <a:endParaRPr lang="en-US" b="0" i="0" dirty="0">
              <a:solidFill>
                <a:srgbClr val="000000"/>
              </a:solidFill>
              <a:effectLst/>
            </a:endParaRP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</a:rPr>
              <a:t>2em = 16px * 2 = 32px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150% = 16px * 1.5 = 24px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30px/16px = 1.875em</a:t>
            </a:r>
          </a:p>
          <a:p>
            <a:pPr marL="457200" lvl="1" indent="0">
              <a:buNone/>
            </a:pPr>
            <a:endParaRPr lang="en-US" b="0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98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68AAE94-12A8-4856-927A-F40D408FC0F9}" vid="{AD1F2ECE-89DD-44BF-9ED1-B6ADC9DC67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Light Blue Lines PPT</Template>
  <TotalTime>3609</TotalTime>
  <Words>699</Words>
  <Application>Microsoft Office PowerPoint</Application>
  <PresentationFormat>Widescreen</PresentationFormat>
  <Paragraphs>119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charter</vt:lpstr>
      <vt:lpstr>Consolas</vt:lpstr>
      <vt:lpstr>proxima-nova</vt:lpstr>
      <vt:lpstr>Verdana</vt:lpstr>
      <vt:lpstr>Office Theme</vt:lpstr>
      <vt:lpstr>FSW-100 Introduction to Web Development</vt:lpstr>
      <vt:lpstr>“A successful website does three things: It attracts the right kinds of visitors. Guides them to the main services or product you offer. Collects contact details for future ongoing relations.” – Mohamed Saad</vt:lpstr>
      <vt:lpstr>Week 7 - Topics</vt:lpstr>
      <vt:lpstr>Capstone Project: Business Time</vt:lpstr>
      <vt:lpstr>Icons</vt:lpstr>
      <vt:lpstr>Responsive Units and Measurements</vt:lpstr>
      <vt:lpstr>Absolute Length Units</vt:lpstr>
      <vt:lpstr>Relative Length Units</vt:lpstr>
      <vt:lpstr>Relative Length Units</vt:lpstr>
      <vt:lpstr>Responsive  vs Fluid Typography </vt:lpstr>
      <vt:lpstr>Responsive  vs Fluid Typography </vt:lpstr>
      <vt:lpstr>Psuedo Selectors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FSW-100 Introduction to Web Development</dc:title>
  <dc:creator>Rittenhouse Archives</dc:creator>
  <cp:lastModifiedBy>Robert Kohlbus</cp:lastModifiedBy>
  <cp:revision>33</cp:revision>
  <dcterms:created xsi:type="dcterms:W3CDTF">2021-05-22T13:05:05Z</dcterms:created>
  <dcterms:modified xsi:type="dcterms:W3CDTF">2021-09-13T04:55:36Z</dcterms:modified>
</cp:coreProperties>
</file>