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66" r:id="rId5"/>
    <p:sldId id="261" r:id="rId6"/>
    <p:sldId id="262" r:id="rId7"/>
    <p:sldId id="264" r:id="rId8"/>
    <p:sldId id="263" r:id="rId9"/>
    <p:sldId id="268" r:id="rId10"/>
    <p:sldId id="272" r:id="rId11"/>
    <p:sldId id="275" r:id="rId12"/>
    <p:sldId id="276" r:id="rId13"/>
    <p:sldId id="269" r:id="rId14"/>
    <p:sldId id="274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E5"/>
    <a:srgbClr val="FF7C80"/>
    <a:srgbClr val="E7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FA9-1572-4B5A-B9FE-11A1C69C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4E70-4177-4C11-9152-6FA16E63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34D3-6818-474C-AB91-33B93CC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5C98-5D92-40A6-A57E-B9CE80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7976-41FC-44DA-BCCA-717AB39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C81-00BF-49BC-8F83-A87495D7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BB1B6-2FD1-4AA9-9C02-45DB61C1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3CF7-D092-40C6-A35B-8D08B04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E520-EFAA-409E-853C-3138A36B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C293-57BB-4610-B4EC-4F6ECB98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E3B8-735A-4D0E-8ACA-DF0B707C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EEDC-D885-432D-BCBB-AE524DC3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EFA4-3CA7-4A87-9500-251778B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9BB8-D219-4E7E-92AE-14C71D4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85E6-A98E-4348-B596-5D248A5D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96FB-BE5E-47EF-8ABD-A09A493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1E71-A474-42C5-BE6A-3CC2C46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ABDA-6328-426A-A255-9DE88565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D94A-74E0-4DB6-82C6-EB78AF0B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4AC-3F09-45C2-8CE7-037A2CE1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D37-72CF-4045-90E2-15EF7F3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E5F2-FA04-43F9-9A57-3BCC0785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76E9-DDE0-47B1-8EDB-FB795AF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1E00-2C2B-412A-9AC8-B84BAD9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ECD1-DD3A-4B20-86CB-EDFA1E7B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B96-28FF-4287-9708-720652C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D075-86C9-43EE-8852-280A4EB2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F765-34F6-4281-B478-0450219D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B3F4-DDDC-40AE-8F79-33995A9C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63D5-E011-44F7-9B10-8CF19A33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8031-2F12-4E0D-95A3-45F4DAC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2A1D-20C1-4F65-89FE-4F15FD6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9602-0F98-42C9-AD7A-481AD3F0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EFDD6-F75E-495F-910F-5B6D791E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2D669-F155-490A-8329-3BE5C355D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5667-9280-4E60-BDAC-1FABEC727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D6B0-814A-48B8-A226-897E21E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4F4E-14AB-4CD4-9964-4C2AEFC6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591A-BA93-47E8-AA61-E08AF30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766-E940-4AFA-BEF9-6534B57B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73B7E-D5CB-40E3-8EFD-8DCD9BDC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23423-8A78-4C37-9450-EE0153EE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61D3-BB88-4E72-B489-396935A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D6C83-EA0C-4BEA-9EEF-3BAED6C3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A089-4A00-46C6-9A4D-A27993C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CA3C-500A-4513-840A-FBE53A22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9144-4AC4-4525-83E6-AE9BD284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D7FF-123F-457E-B40E-C2FF993E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C415-A076-41CB-99E6-4B77428C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54A8-909B-43FD-9177-635D12AC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5CD4-F763-4BAC-A275-2A45859C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DF61-7A6E-426B-9730-1756F92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364C-7CAF-4AC6-99E8-7C6810CC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CBCD-F50E-4441-8DBC-F32F6477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12DE-7347-40CE-87B5-E3AC8A76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13AD-0FF3-4513-97B0-54BBF5A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54AB-A965-4E01-B337-22386DF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5D54-B3C9-4C05-9438-CC41D8E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1D834-E47F-4202-8598-F62AD82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2515-5230-4D8E-ABB3-3906077C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0184-FA81-43E9-B5B3-641C809C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B508-6BAC-44B1-A54F-701B1F69BA4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FAC-4897-4F59-A1E9-42B208A5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9633-A940-4256-B9B7-F667F501C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hyperlink" Target="https://emojipedi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33-3A20-47E1-9804-D58DF47E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685"/>
            <a:ext cx="9144000" cy="2387600"/>
          </a:xfrm>
        </p:spPr>
        <p:txBody>
          <a:bodyPr/>
          <a:lstStyle/>
          <a:p>
            <a:r>
              <a:rPr lang="en-US" sz="6000"/>
              <a:t>FSW-113 </a:t>
            </a:r>
            <a:r>
              <a:rPr lang="en-US" sz="6000" dirty="0"/>
              <a:t>JavaScript II – Intermediate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232B6-B22F-41E2-BCC1-2AB9E15E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936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Week 1 – Course Overview, JavaScript Review and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7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384" y="2191385"/>
            <a:ext cx="9043416" cy="43513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(counter; condition; iterator)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run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cats = ["Zelda", "Holly", "Adzuki", "Cocoa"]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"My cat's names are: 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cats.length-1)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cats[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", 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"and " + cats[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 // My cat's names are: Zelda, Holly, Adzuki, and Cocoa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0DB22-95E9-466E-984C-73AB5294EC72}"/>
              </a:ext>
            </a:extLst>
          </p:cNvPr>
          <p:cNvSpPr txBox="1"/>
          <p:nvPr/>
        </p:nvSpPr>
        <p:spPr>
          <a:xfrm>
            <a:off x="1381760" y="1607158"/>
            <a:ext cx="9972040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for</a:t>
            </a:r>
            <a:r>
              <a:rPr lang="en-US" sz="2400" dirty="0"/>
              <a:t> statement loops through a block of code a specified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89885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for…of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384" y="2347171"/>
            <a:ext cx="9043416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(variable of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run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cats = ["Zelda", "Holly", "Adzuki", "Cocoa"]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"My cat's names are: 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for(let cat of cats)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cat + ", 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My cat's names are: Zelda, Holly, Adzuki, Cocoa,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49AA9-45D0-4595-8E81-72150E63D033}"/>
              </a:ext>
            </a:extLst>
          </p:cNvPr>
          <p:cNvSpPr txBox="1"/>
          <p:nvPr/>
        </p:nvSpPr>
        <p:spPr>
          <a:xfrm>
            <a:off x="1341120" y="1607158"/>
            <a:ext cx="10012680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for…of </a:t>
            </a:r>
            <a:r>
              <a:rPr lang="en-US" sz="2400" dirty="0"/>
              <a:t>statement loops through values of an </a:t>
            </a:r>
            <a:r>
              <a:rPr lang="en-US" sz="2400" dirty="0" err="1"/>
              <a:t>iterable</a:t>
            </a:r>
            <a:r>
              <a:rPr lang="en-US" sz="24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9037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for…in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384" y="2262293"/>
            <a:ext cx="9043416" cy="391467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(variable in object)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run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car = {color: “Black", make: "Nissan", model: "Rogue"}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car)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car[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 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// output: Black Nissan Rogue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E9264-C72F-485B-AB57-0A197E16FB76}"/>
              </a:ext>
            </a:extLst>
          </p:cNvPr>
          <p:cNvSpPr txBox="1"/>
          <p:nvPr/>
        </p:nvSpPr>
        <p:spPr>
          <a:xfrm>
            <a:off x="1422400" y="1607158"/>
            <a:ext cx="89753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for…in </a:t>
            </a:r>
            <a:r>
              <a:rPr lang="en-US" sz="2400" dirty="0"/>
              <a:t>statement loops through the properties of an object.</a:t>
            </a:r>
          </a:p>
        </p:txBody>
      </p:sp>
    </p:spTree>
    <p:extLst>
      <p:ext uri="{BB962C8B-B14F-4D97-AF65-F5344CB8AC3E}">
        <p14:creationId xmlns:p14="http://schemas.microsoft.com/office/powerpoint/2010/main" val="168130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489566"/>
            <a:ext cx="3366596" cy="25513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run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iterator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832C9-5212-498A-90A3-DC79B3862C76}"/>
              </a:ext>
            </a:extLst>
          </p:cNvPr>
          <p:cNvSpPr txBox="1"/>
          <p:nvPr/>
        </p:nvSpPr>
        <p:spPr>
          <a:xfrm>
            <a:off x="5072550" y="2489566"/>
            <a:ext cx="6723888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cats = ["Zelda", "Holly", "Adzuki", "Cocoa"]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"My cat's names are: 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cats.length-1)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cats[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 ", 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"and " + cats[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61989-C4FF-4FB0-83EB-A33CA9A0FB86}"/>
              </a:ext>
            </a:extLst>
          </p:cNvPr>
          <p:cNvSpPr txBox="1"/>
          <p:nvPr/>
        </p:nvSpPr>
        <p:spPr>
          <a:xfrm>
            <a:off x="1422400" y="1607158"/>
            <a:ext cx="89753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while </a:t>
            </a:r>
            <a:r>
              <a:rPr lang="en-US" sz="2400" dirty="0"/>
              <a:t>loops through a block of code while a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62169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92" y="1630553"/>
            <a:ext cx="3366596" cy="25513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run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iterator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832C9-5212-498A-90A3-DC79B3862C76}"/>
              </a:ext>
            </a:extLst>
          </p:cNvPr>
          <p:cNvSpPr txBox="1"/>
          <p:nvPr/>
        </p:nvSpPr>
        <p:spPr>
          <a:xfrm>
            <a:off x="5065776" y="1638745"/>
            <a:ext cx="6723888" cy="3046988"/>
          </a:xfrm>
          <a:prstGeom prst="rect">
            <a:avLst/>
          </a:prstGeom>
          <a:solidFill>
            <a:srgbClr val="FAE4E5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cats = ["Zelda", "Holly", "Adzuki", "Cocoa"]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"My cat's names are: 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cats.length-1)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cats[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 ", 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"and " + cats[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3F893-3CED-4083-B56F-0526C4E4F417}"/>
              </a:ext>
            </a:extLst>
          </p:cNvPr>
          <p:cNvSpPr txBox="1"/>
          <p:nvPr/>
        </p:nvSpPr>
        <p:spPr>
          <a:xfrm>
            <a:off x="5065776" y="4913377"/>
            <a:ext cx="672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Infinite Loops are BAD!</a:t>
            </a:r>
          </a:p>
        </p:txBody>
      </p:sp>
    </p:spTree>
    <p:extLst>
      <p:ext uri="{BB962C8B-B14F-4D97-AF65-F5344CB8AC3E}">
        <p14:creationId xmlns:p14="http://schemas.microsoft.com/office/powerpoint/2010/main" val="254216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do …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612686"/>
            <a:ext cx="3366596" cy="25513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run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iterator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(condition)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832C9-5212-498A-90A3-DC79B3862C76}"/>
              </a:ext>
            </a:extLst>
          </p:cNvPr>
          <p:cNvSpPr txBox="1"/>
          <p:nvPr/>
        </p:nvSpPr>
        <p:spPr>
          <a:xfrm>
            <a:off x="5038683" y="2612686"/>
            <a:ext cx="6723888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cats = ["Zelda", "Holly", "Adzuki", "Cocoa"]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"My cat's names are: 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cats.length-1)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cats[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 ", 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"and " + cats[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EE0B-D4C0-4F7A-84FD-1EBB1B745370}"/>
              </a:ext>
            </a:extLst>
          </p:cNvPr>
          <p:cNvSpPr txBox="1"/>
          <p:nvPr/>
        </p:nvSpPr>
        <p:spPr>
          <a:xfrm>
            <a:off x="1422400" y="1607158"/>
            <a:ext cx="8975344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do…while</a:t>
            </a:r>
            <a:r>
              <a:rPr lang="en-US" sz="2400" dirty="0"/>
              <a:t> loops through a block of code once, then repeats while a specified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181862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Do …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6" y="1825625"/>
            <a:ext cx="8947484" cy="4351338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i="1" dirty="0"/>
              <a:t>do…while </a:t>
            </a:r>
            <a:r>
              <a:rPr lang="en-US" dirty="0"/>
              <a:t>loop, the code block (code inside the curly braces) is always run once before the first check is made to determine if the loop should run again.  </a:t>
            </a:r>
          </a:p>
          <a:p>
            <a:r>
              <a:rPr lang="en-US" dirty="0"/>
              <a:t>The </a:t>
            </a:r>
            <a:r>
              <a:rPr lang="en-US" i="1" dirty="0"/>
              <a:t>for</a:t>
            </a:r>
            <a:r>
              <a:rPr lang="en-US" dirty="0"/>
              <a:t> and </a:t>
            </a:r>
            <a:r>
              <a:rPr lang="en-US" i="1" dirty="0"/>
              <a:t>while</a:t>
            </a:r>
            <a:r>
              <a:rPr lang="en-US" dirty="0"/>
              <a:t> loops, check the condition first, so the code block may never run.</a:t>
            </a:r>
          </a:p>
        </p:txBody>
      </p:sp>
    </p:spTree>
    <p:extLst>
      <p:ext uri="{BB962C8B-B14F-4D97-AF65-F5344CB8AC3E}">
        <p14:creationId xmlns:p14="http://schemas.microsoft.com/office/powerpoint/2010/main" val="399580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6" y="1825625"/>
            <a:ext cx="8947484" cy="4351338"/>
          </a:xfrm>
        </p:spPr>
        <p:txBody>
          <a:bodyPr/>
          <a:lstStyle/>
          <a:p>
            <a:r>
              <a:rPr lang="en-US" dirty="0"/>
              <a:t>Show me the code!</a:t>
            </a:r>
          </a:p>
        </p:txBody>
      </p:sp>
    </p:spTree>
    <p:extLst>
      <p:ext uri="{BB962C8B-B14F-4D97-AF65-F5344CB8AC3E}">
        <p14:creationId xmlns:p14="http://schemas.microsoft.com/office/powerpoint/2010/main" val="410856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FEE8-B3ED-48F2-80C1-535E8D7D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6" y="1632856"/>
            <a:ext cx="10787506" cy="3489109"/>
          </a:xfrm>
        </p:spPr>
        <p:txBody>
          <a:bodyPr>
            <a:normAutofit/>
          </a:bodyPr>
          <a:lstStyle/>
          <a:p>
            <a:r>
              <a:rPr lang="en-US" sz="4000" dirty="0"/>
              <a:t>“You should imagine variables as tentacles, rather than boxes. They do not contain values, they grasp them - two variables can refer to the same value.</a:t>
            </a:r>
            <a:r>
              <a:rPr lang="en-US" sz="3600" dirty="0"/>
              <a:t>”</a:t>
            </a:r>
            <a:br>
              <a:rPr lang="en-US" sz="3600" dirty="0"/>
            </a:br>
            <a:r>
              <a:rPr lang="en-US" sz="4800" dirty="0"/>
              <a:t>– </a:t>
            </a:r>
            <a:r>
              <a:rPr lang="en-US" sz="3100" dirty="0" err="1"/>
              <a:t>Marjin</a:t>
            </a:r>
            <a:r>
              <a:rPr lang="en-US" sz="3100" dirty="0"/>
              <a:t> </a:t>
            </a:r>
            <a:r>
              <a:rPr lang="en-US" sz="3100" dirty="0" err="1"/>
              <a:t>Haverbeke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3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D012D4-7650-4860-8DC2-5E49873F4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2" y="1675575"/>
            <a:ext cx="6106906" cy="4275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8A6F6-2D83-4753-A046-8E57C100B585}"/>
              </a:ext>
            </a:extLst>
          </p:cNvPr>
          <p:cNvSpPr txBox="1"/>
          <p:nvPr/>
        </p:nvSpPr>
        <p:spPr>
          <a:xfrm>
            <a:off x="7177697" y="2585071"/>
            <a:ext cx="46545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When to use Google and When NOT to use Google.</a:t>
            </a:r>
          </a:p>
        </p:txBody>
      </p:sp>
    </p:spTree>
    <p:extLst>
      <p:ext uri="{BB962C8B-B14F-4D97-AF65-F5344CB8AC3E}">
        <p14:creationId xmlns:p14="http://schemas.microsoft.com/office/powerpoint/2010/main" val="28509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78B866D-0366-452E-B8D7-859A0EBA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3" y="1221635"/>
            <a:ext cx="5143500" cy="5143500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FB315BD-6468-48BB-A143-DA1F0F42B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18" y="2252197"/>
            <a:ext cx="3290350" cy="41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1CC-F6B6-4B4F-9B45-AECC091A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23D8-E1B8-4153-8BC6-692A559F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1825625"/>
            <a:ext cx="89535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Review Syllabus</a:t>
            </a:r>
          </a:p>
          <a:p>
            <a:r>
              <a:rPr lang="en-US" dirty="0"/>
              <a:t>Course Expectations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JavaScript Review – Live Demo of code</a:t>
            </a:r>
          </a:p>
          <a:p>
            <a:pPr lvl="1"/>
            <a:r>
              <a:rPr lang="en-US" dirty="0"/>
              <a:t>Accessing array elements</a:t>
            </a:r>
          </a:p>
          <a:p>
            <a:pPr lvl="1"/>
            <a:r>
              <a:rPr lang="en-US" dirty="0"/>
              <a:t>Workings with objects</a:t>
            </a:r>
          </a:p>
          <a:p>
            <a:pPr lvl="1"/>
            <a:r>
              <a:rPr lang="en-US" dirty="0"/>
              <a:t>Event Handling</a:t>
            </a:r>
          </a:p>
          <a:p>
            <a:pPr lvl="1"/>
            <a:r>
              <a:rPr lang="en-US" dirty="0"/>
              <a:t>Interacting with the DOM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 While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841D-726D-45EA-AD90-C60E6A8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Definition and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B5F2-8C44-443B-8B23-69222FB2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672" y="1825625"/>
            <a:ext cx="924763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What is an Array? </a:t>
            </a:r>
            <a:r>
              <a:rPr lang="en-US" dirty="0"/>
              <a:t>– An Array is a JavaScript object used to store multiple values in a single variable.  Arrays can contain mixed data types.</a:t>
            </a:r>
          </a:p>
          <a:p>
            <a:r>
              <a:rPr lang="en-US" dirty="0"/>
              <a:t>Arrays are created using square brackets [] or the </a:t>
            </a:r>
            <a:r>
              <a:rPr lang="en-US" i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icecreamFlavors</a:t>
            </a:r>
            <a:r>
              <a:rPr lang="en-US" dirty="0"/>
              <a:t> = [“Chocolate”, “Vanilla”, “Strawberry”, “</a:t>
            </a:r>
            <a:r>
              <a:rPr lang="en-US" dirty="0" err="1"/>
              <a:t>RockyRoad</a:t>
            </a:r>
            <a:r>
              <a:rPr lang="en-US" dirty="0"/>
              <a:t>”]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icecreamFlavors</a:t>
            </a:r>
            <a:r>
              <a:rPr lang="en-US" dirty="0"/>
              <a:t> = new Array(“Chocolate”, “Vanilla”, “Strawberry”, “</a:t>
            </a:r>
            <a:r>
              <a:rPr lang="en-US" dirty="0" err="1"/>
              <a:t>RockyRoad</a:t>
            </a:r>
            <a:r>
              <a:rPr lang="en-US" dirty="0"/>
              <a:t>”)</a:t>
            </a:r>
          </a:p>
          <a:p>
            <a:r>
              <a:rPr lang="en-US" dirty="0"/>
              <a:t>Items in an Array are accessed and referenced by an index number that starts at 0. 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myFavoriteFlavor</a:t>
            </a:r>
            <a:r>
              <a:rPr lang="en-US" dirty="0"/>
              <a:t> = </a:t>
            </a:r>
            <a:r>
              <a:rPr lang="en-US" dirty="0" err="1"/>
              <a:t>icecreamFlavors</a:t>
            </a:r>
            <a:r>
              <a:rPr lang="en-US" dirty="0"/>
              <a:t>[2]        // </a:t>
            </a:r>
            <a:r>
              <a:rPr lang="en-US" dirty="0" err="1"/>
              <a:t>myFavoriteFlavor</a:t>
            </a:r>
            <a:r>
              <a:rPr lang="en-US" dirty="0"/>
              <a:t> = “Strawberry”</a:t>
            </a:r>
          </a:p>
          <a:p>
            <a:r>
              <a:rPr lang="en-US" b="1" dirty="0"/>
              <a:t>push(</a:t>
            </a:r>
            <a:r>
              <a:rPr lang="en-US" b="1" i="1" dirty="0"/>
              <a:t>e</a:t>
            </a:r>
            <a:r>
              <a:rPr lang="en-US" b="1" dirty="0"/>
              <a:t>) </a:t>
            </a:r>
            <a:r>
              <a:rPr lang="en-US" dirty="0"/>
              <a:t>- Adds an element(e) to the end of an Array</a:t>
            </a:r>
          </a:p>
          <a:p>
            <a:r>
              <a:rPr lang="en-US" b="1" dirty="0"/>
              <a:t>pop() </a:t>
            </a:r>
            <a:r>
              <a:rPr lang="en-US" dirty="0"/>
              <a:t>– Removes an element(e) from the end of an Array</a:t>
            </a:r>
          </a:p>
          <a:p>
            <a:r>
              <a:rPr lang="en-US" b="1" dirty="0"/>
              <a:t>shift() </a:t>
            </a:r>
            <a:r>
              <a:rPr lang="en-US" dirty="0"/>
              <a:t>– Removes an element from the beginning of an Array</a:t>
            </a:r>
          </a:p>
          <a:p>
            <a:r>
              <a:rPr lang="en-US" b="1" dirty="0" err="1"/>
              <a:t>indexOf</a:t>
            </a:r>
            <a:r>
              <a:rPr lang="en-US" b="1" dirty="0"/>
              <a:t>(</a:t>
            </a:r>
            <a:r>
              <a:rPr lang="en-US" b="1" i="1" dirty="0"/>
              <a:t>e</a:t>
            </a:r>
            <a:r>
              <a:rPr lang="en-US" b="1" dirty="0"/>
              <a:t>) </a:t>
            </a:r>
            <a:r>
              <a:rPr lang="en-US" dirty="0"/>
              <a:t>– Finds the index of an element(e) in an Array</a:t>
            </a:r>
          </a:p>
          <a:p>
            <a:r>
              <a:rPr lang="en-US" b="1" dirty="0"/>
              <a:t>slice(</a:t>
            </a:r>
            <a:r>
              <a:rPr lang="en-US" b="1" i="1" dirty="0" err="1"/>
              <a:t>start</a:t>
            </a:r>
            <a:r>
              <a:rPr lang="en-US" b="1" dirty="0" err="1"/>
              <a:t>,</a:t>
            </a:r>
            <a:r>
              <a:rPr lang="en-US" b="1" i="1" dirty="0" err="1"/>
              <a:t>end</a:t>
            </a:r>
            <a:r>
              <a:rPr lang="en-US" b="1" dirty="0"/>
              <a:t>) </a:t>
            </a:r>
            <a:r>
              <a:rPr lang="en-US" dirty="0"/>
              <a:t>– Returns selected elements in an Array, starting at </a:t>
            </a:r>
            <a:r>
              <a:rPr lang="en-US" i="1" dirty="0"/>
              <a:t>start</a:t>
            </a:r>
            <a:r>
              <a:rPr lang="en-US" dirty="0"/>
              <a:t> and ends at </a:t>
            </a:r>
            <a:r>
              <a:rPr lang="en-US" i="1" dirty="0"/>
              <a:t>end</a:t>
            </a:r>
            <a:r>
              <a:rPr lang="en-US" dirty="0"/>
              <a:t>, but does not include end, as a new Array.  If start is omitted, the default is 0.  If end is omitted, then the default value is the end of the array.</a:t>
            </a:r>
          </a:p>
          <a:p>
            <a:r>
              <a:rPr lang="en-US" b="1" dirty="0"/>
              <a:t>splice(</a:t>
            </a:r>
            <a:r>
              <a:rPr lang="en-US" b="1" i="1" dirty="0"/>
              <a:t>start</a:t>
            </a:r>
            <a:r>
              <a:rPr lang="en-US" b="1" dirty="0"/>
              <a:t>, </a:t>
            </a:r>
            <a:r>
              <a:rPr lang="en-US" b="1" i="1" dirty="0" err="1"/>
              <a:t>howmany</a:t>
            </a:r>
            <a:r>
              <a:rPr lang="en-US" b="1" dirty="0"/>
              <a:t>) </a:t>
            </a:r>
            <a:r>
              <a:rPr lang="en-US" dirty="0"/>
              <a:t>– Removes item(s) starting at the </a:t>
            </a:r>
            <a:r>
              <a:rPr lang="en-US" i="1" dirty="0"/>
              <a:t>start</a:t>
            </a:r>
            <a:r>
              <a:rPr lang="en-US" dirty="0"/>
              <a:t> position and removes </a:t>
            </a:r>
            <a:r>
              <a:rPr lang="en-US" i="1" dirty="0" err="1"/>
              <a:t>howmany</a:t>
            </a:r>
            <a:r>
              <a:rPr lang="en-US" dirty="0"/>
              <a:t> elements.  Default value of </a:t>
            </a:r>
            <a:r>
              <a:rPr lang="en-US" i="1" dirty="0" err="1"/>
              <a:t>howmany</a:t>
            </a:r>
            <a:r>
              <a:rPr lang="en-US" dirty="0"/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200137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841D-726D-45EA-AD90-C60E6A8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Methods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B5F2-8C44-443B-8B23-69222FB2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672" y="1825625"/>
            <a:ext cx="95097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forEach</a:t>
            </a:r>
            <a:r>
              <a:rPr lang="en-US" b="1" dirty="0"/>
              <a:t>(</a:t>
            </a:r>
            <a:r>
              <a:rPr lang="en-US" b="1" i="1" dirty="0" err="1"/>
              <a:t>callbackFn</a:t>
            </a:r>
            <a:r>
              <a:rPr lang="en-US" b="1" dirty="0"/>
              <a:t>) </a:t>
            </a:r>
            <a:r>
              <a:rPr lang="en-US" dirty="0"/>
              <a:t>- 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Calls a function</a:t>
            </a:r>
            <a:r>
              <a:rPr lang="en-US" dirty="0"/>
              <a:t> (</a:t>
            </a:r>
            <a:r>
              <a:rPr lang="en-US" i="1" dirty="0" err="1"/>
              <a:t>callbackFn</a:t>
            </a:r>
            <a:r>
              <a:rPr lang="en-US" dirty="0"/>
              <a:t>)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for each element in the array.</a:t>
            </a:r>
            <a:endParaRPr lang="en-US" dirty="0"/>
          </a:p>
          <a:p>
            <a:r>
              <a:rPr lang="en-US" b="1" dirty="0"/>
              <a:t>filter(</a:t>
            </a:r>
            <a:r>
              <a:rPr lang="en-US" b="1" i="1" dirty="0" err="1"/>
              <a:t>callbackFn</a:t>
            </a:r>
            <a:r>
              <a:rPr lang="en-US" b="1" dirty="0"/>
              <a:t>) </a:t>
            </a:r>
            <a:r>
              <a:rPr lang="en-US" dirty="0"/>
              <a:t>– Returns a new array containing all the elements of the calling array for which the provided filtering function (</a:t>
            </a:r>
            <a:r>
              <a:rPr lang="en-US" i="1" dirty="0" err="1"/>
              <a:t>callbackFn</a:t>
            </a:r>
            <a:r>
              <a:rPr lang="en-US" dirty="0"/>
              <a:t>) returns true.</a:t>
            </a:r>
          </a:p>
          <a:p>
            <a:r>
              <a:rPr lang="en-US" b="1" dirty="0"/>
              <a:t>map(</a:t>
            </a:r>
            <a:r>
              <a:rPr lang="en-US" b="1" i="1" dirty="0" err="1"/>
              <a:t>callbackFn</a:t>
            </a:r>
            <a:r>
              <a:rPr lang="en-US" b="1" dirty="0"/>
              <a:t>) </a:t>
            </a:r>
            <a:r>
              <a:rPr lang="en-US" dirty="0"/>
              <a:t>- Returns a new array containing the results of calling a function (</a:t>
            </a:r>
            <a:r>
              <a:rPr lang="en-US" i="1" dirty="0" err="1"/>
              <a:t>callbackFn</a:t>
            </a:r>
            <a:r>
              <a:rPr lang="en-US" dirty="0"/>
              <a:t>) on every element in this array.</a:t>
            </a:r>
          </a:p>
          <a:p>
            <a:r>
              <a:rPr lang="en-US" b="1" dirty="0"/>
              <a:t>find(</a:t>
            </a:r>
            <a:r>
              <a:rPr lang="en-US" b="1" i="1" dirty="0" err="1"/>
              <a:t>callbackFn</a:t>
            </a:r>
            <a:r>
              <a:rPr lang="en-US" b="1" dirty="0"/>
              <a:t>) </a:t>
            </a:r>
            <a:r>
              <a:rPr lang="en-US" dirty="0"/>
              <a:t>- Returns the value of the </a:t>
            </a:r>
            <a:r>
              <a:rPr lang="en-US" u="sng" dirty="0"/>
              <a:t>first element </a:t>
            </a:r>
            <a:r>
              <a:rPr lang="en-US" dirty="0"/>
              <a:t>in the provided array that satisfies the provided testing function. If no values satisfy the testing function (</a:t>
            </a:r>
            <a:r>
              <a:rPr lang="en-US" i="1" dirty="0" err="1"/>
              <a:t>callbackFn</a:t>
            </a:r>
            <a:r>
              <a:rPr lang="en-US" dirty="0"/>
              <a:t>), </a:t>
            </a:r>
            <a:r>
              <a:rPr lang="en-US" i="1" dirty="0"/>
              <a:t>undefined</a:t>
            </a:r>
            <a:r>
              <a:rPr lang="en-US" dirty="0"/>
              <a:t> is returned.</a:t>
            </a:r>
          </a:p>
          <a:p>
            <a:r>
              <a:rPr lang="en-US" b="1" dirty="0"/>
              <a:t>some (</a:t>
            </a:r>
            <a:r>
              <a:rPr lang="en-US" b="1" i="1" dirty="0" err="1"/>
              <a:t>callbackFn</a:t>
            </a:r>
            <a:r>
              <a:rPr lang="en-US" b="1" dirty="0"/>
              <a:t>)</a:t>
            </a:r>
            <a:r>
              <a:rPr lang="en-US" dirty="0"/>
              <a:t> - Returns true if at least one element in this array satisfies the provided testing function (</a:t>
            </a:r>
            <a:r>
              <a:rPr lang="en-US" i="1" dirty="0" err="1"/>
              <a:t>callbackFn</a:t>
            </a:r>
            <a:r>
              <a:rPr lang="en-US" dirty="0"/>
              <a:t>).</a:t>
            </a:r>
          </a:p>
          <a:p>
            <a:r>
              <a:rPr lang="en-US" b="1" dirty="0"/>
              <a:t>every(</a:t>
            </a:r>
            <a:r>
              <a:rPr lang="en-US" b="1" i="1" dirty="0" err="1"/>
              <a:t>callbackFn</a:t>
            </a:r>
            <a:r>
              <a:rPr lang="en-US" b="1" dirty="0"/>
              <a:t>) </a:t>
            </a:r>
            <a:r>
              <a:rPr lang="en-US" dirty="0"/>
              <a:t>- Returns true if every element in this array satisfies the testing function (</a:t>
            </a:r>
            <a:r>
              <a:rPr lang="en-US" i="1" dirty="0" err="1"/>
              <a:t>callbackFn</a:t>
            </a:r>
            <a:r>
              <a:rPr lang="en-US" dirty="0"/>
              <a:t>).</a:t>
            </a:r>
          </a:p>
          <a:p>
            <a:r>
              <a:rPr lang="en-US" b="1" dirty="0"/>
              <a:t>reduce (</a:t>
            </a:r>
            <a:r>
              <a:rPr lang="en-US" b="1" i="1" dirty="0" err="1"/>
              <a:t>callbackFn</a:t>
            </a:r>
            <a:r>
              <a:rPr lang="en-US" b="1" dirty="0"/>
              <a:t>) </a:t>
            </a:r>
            <a:r>
              <a:rPr lang="en-US" dirty="0"/>
              <a:t>- Apply a user-supplied “reducer” function on each element of the array (from left-to-right) passing the calculation value  to  the next element.  The final result is a single value.</a:t>
            </a:r>
          </a:p>
          <a:p>
            <a:r>
              <a:rPr lang="en-US" b="1" dirty="0"/>
              <a:t>sort(</a:t>
            </a:r>
            <a:r>
              <a:rPr lang="en-US" b="1" i="1" dirty="0" err="1"/>
              <a:t>compareFn</a:t>
            </a:r>
            <a:r>
              <a:rPr lang="en-US" b="1" dirty="0"/>
              <a:t>)- 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Sorts the elements of an array in place and returns the array. </a:t>
            </a:r>
            <a:r>
              <a:rPr lang="en-US" b="0" i="1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compareFn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is optional and if omitted, the elements are converted to strings and then sorted.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1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EA12-132C-4F8B-9F77-BFF14A7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Tip – Emoji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8855-3505-4698-9069-2F4F583C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824" y="1825625"/>
            <a:ext cx="895197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https://emojipedia.org/</a:t>
            </a:r>
            <a:endParaRPr lang="en-US" dirty="0"/>
          </a:p>
          <a:p>
            <a:r>
              <a:rPr lang="en-US" dirty="0"/>
              <a:t>🤔 ➡️ 💡</a:t>
            </a:r>
          </a:p>
          <a:p>
            <a:r>
              <a:rPr lang="en-US" dirty="0">
                <a:hlinkClick r:id="rId3"/>
              </a:rPr>
              <a:t>https://www.w3schools.com/jsref/dom_obj_event.asp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0E4-41FD-4649-BC13-DED6C002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C4E-01EA-42F2-8096-3E6AB62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6" y="1825625"/>
            <a:ext cx="8947484" cy="4351338"/>
          </a:xfrm>
        </p:spPr>
        <p:txBody>
          <a:bodyPr/>
          <a:lstStyle/>
          <a:p>
            <a:r>
              <a:rPr lang="en-US" dirty="0"/>
              <a:t>A loop usually has one or more of the following features: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counter,</a:t>
            </a:r>
            <a:r>
              <a:rPr lang="en-US" dirty="0"/>
              <a:t> which is initialized with a certain value — this is the starting point of the loop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condition</a:t>
            </a:r>
            <a:r>
              <a:rPr lang="en-US" dirty="0"/>
              <a:t>, which is a true/false test to determine whether the loop continues to run or stops — usually when the counter reaches a certain value.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iterator</a:t>
            </a:r>
            <a:r>
              <a:rPr lang="en-US" dirty="0"/>
              <a:t>, which generally increments the counter by a small amount on each successive loop until the condition is no longer true.</a:t>
            </a:r>
          </a:p>
          <a:p>
            <a:r>
              <a:rPr lang="en-US" dirty="0"/>
              <a:t>Use the “break” statement to immediately exit the loop</a:t>
            </a:r>
          </a:p>
        </p:txBody>
      </p:sp>
    </p:spTree>
    <p:extLst>
      <p:ext uri="{BB962C8B-B14F-4D97-AF65-F5344CB8AC3E}">
        <p14:creationId xmlns:p14="http://schemas.microsoft.com/office/powerpoint/2010/main" val="92114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68AAE94-12A8-4856-927A-F40D408FC0F9}" vid="{AD1F2ECE-89DD-44BF-9ED1-B6ADC9DC67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Blue Lines PPT</Template>
  <TotalTime>14697</TotalTime>
  <Words>1398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Courier New</vt:lpstr>
      <vt:lpstr>Office Theme</vt:lpstr>
      <vt:lpstr>FSW-113 JavaScript II – Intermediate Programming</vt:lpstr>
      <vt:lpstr>“You should imagine variables as tentacles, rather than boxes. They do not contain values, they grasp them - two variables can refer to the same value.” – Marjin Haverbeke</vt:lpstr>
      <vt:lpstr>PowerPoint Presentation</vt:lpstr>
      <vt:lpstr>PowerPoint Presentation</vt:lpstr>
      <vt:lpstr>Week 5 - Topics</vt:lpstr>
      <vt:lpstr>Arrays – Definition and Creation</vt:lpstr>
      <vt:lpstr>Arrays – Methods of</vt:lpstr>
      <vt:lpstr>Bonus Tip – Emoji and JavaScript</vt:lpstr>
      <vt:lpstr>Loops</vt:lpstr>
      <vt:lpstr>Loops – for</vt:lpstr>
      <vt:lpstr>Loops – for…of</vt:lpstr>
      <vt:lpstr>Loops – for…in</vt:lpstr>
      <vt:lpstr>Loops – while</vt:lpstr>
      <vt:lpstr>Loops – while</vt:lpstr>
      <vt:lpstr>Loops – do … while</vt:lpstr>
      <vt:lpstr>Loops – Do … While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FSW-100 Introduction to Web Development</dc:title>
  <dc:creator>Rittenhouse Archives</dc:creator>
  <cp:lastModifiedBy>Robert Kohlbus</cp:lastModifiedBy>
  <cp:revision>173</cp:revision>
  <dcterms:created xsi:type="dcterms:W3CDTF">2021-05-22T13:05:05Z</dcterms:created>
  <dcterms:modified xsi:type="dcterms:W3CDTF">2021-09-28T02:46:20Z</dcterms:modified>
</cp:coreProperties>
</file>