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6341D07D.xml" ContentType="application/vnd.ms-powerpoint.comments+xml"/>
  <Override PartName="/ppt/comments/modernComment_10A_1EBE5789.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B_94B0EC7C.xml" ContentType="application/vnd.ms-powerpoint.comments+xml"/>
  <Override PartName="/ppt/comments/modernComment_111_9C138D4E.xml" ContentType="application/vnd.ms-powerpoint.comments+xml"/>
  <Override PartName="/ppt/comments/modernComment_10C_BAE98394.xml" ContentType="application/vnd.ms-powerpoint.comments+xml"/>
  <Override PartName="/ppt/comments/modernComment_10D_8BE09DDC.xml" ContentType="application/vnd.ms-powerpoint.comments+xml"/>
  <Override PartName="/ppt/comments/modernComment_10E_C8DB207A.xml" ContentType="application/vnd.ms-powerpoint.comments+xml"/>
  <Override PartName="/ppt/comments/modernComment_10F_1D06314E.xml" ContentType="application/vnd.ms-powerpoint.comments+xml"/>
  <Override PartName="/ppt/comments/modernComment_112_6B6953E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75" r:id="rId6"/>
    <p:sldId id="276" r:id="rId7"/>
    <p:sldId id="258" r:id="rId8"/>
    <p:sldId id="266" r:id="rId9"/>
    <p:sldId id="267" r:id="rId10"/>
    <p:sldId id="273" r:id="rId11"/>
    <p:sldId id="268" r:id="rId12"/>
    <p:sldId id="269" r:id="rId13"/>
    <p:sldId id="270" r:id="rId14"/>
    <p:sldId id="271" r:id="rId15"/>
    <p:sldId id="274" r:id="rId16"/>
    <p:sldId id="272" r:id="rId17"/>
    <p:sldId id="277" r:id="rId18"/>
    <p:sldId id="263" r:id="rId19"/>
    <p:sldId id="265" r:id="rId20"/>
    <p:sldId id="259" r:id="rId21"/>
    <p:sldId id="260" r:id="rId22"/>
    <p:sldId id="26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642656-B092-1450-225B-A7BE2B61813E}" name="Reda, Michael" initials="RM" userId="S::michael.reda@defra.gov.uk::20e1086a-923e-4d31-a8d5-29046e568bd7" providerId="AD"/>
  <p188:author id="{AE19A3B7-8624-821E-FDB4-904830B33146}" name="Reda, Michael" initials="MR" userId="S::Michael.Reda@defra.gov.uk::20e1086a-923e-4d31-a8d5-29046e568b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0A8CC-7C12-411D-8322-B8D104CD4740}" vWet="4" dt="2023-12-21T11:43:26.833"/>
    <p1510:client id="{725C08AD-07F9-30F7-9EBF-7D3C3C1A1E64}" v="1845" dt="2023-12-20T17:47:51.311"/>
    <p1510:client id="{A46CD8E3-86A6-4B5B-87F0-423F01CB188D}" v="5801" dt="2023-12-21T13:45:26.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a, Michael" userId="20e1086a-923e-4d31-a8d5-29046e568bd7" providerId="ADAL" clId="{A46CD8E3-86A6-4B5B-87F0-423F01CB188D}"/>
    <pc:docChg chg="undo custSel addSld delSld modSld">
      <pc:chgData name="Reda, Michael" userId="20e1086a-923e-4d31-a8d5-29046e568bd7" providerId="ADAL" clId="{A46CD8E3-86A6-4B5B-87F0-423F01CB188D}" dt="2023-12-21T13:45:26.323" v="6076" actId="20577"/>
      <pc:docMkLst>
        <pc:docMk/>
      </pc:docMkLst>
      <pc:sldChg chg="addCm">
        <pc:chgData name="Reda, Michael" userId="20e1086a-923e-4d31-a8d5-29046e568bd7" providerId="ADAL" clId="{A46CD8E3-86A6-4B5B-87F0-423F01CB188D}" dt="2023-12-08T16:40:11.530" v="0"/>
        <pc:sldMkLst>
          <pc:docMk/>
          <pc:sldMk cId="2460207967" sldId="256"/>
        </pc:sldMkLst>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08T16:40:11.530" v="0"/>
              <pc2:cmMkLst xmlns:pc2="http://schemas.microsoft.com/office/powerpoint/2019/9/main/command">
                <pc:docMk/>
                <pc:sldMk cId="2460207967" sldId="256"/>
                <pc2:cmMk id="{5A165A29-F0F4-4456-8B74-79C20F8CDE3C}"/>
              </pc2:cmMkLst>
            </pc226:cmChg>
          </p:ext>
        </pc:extLst>
      </pc:sldChg>
      <pc:sldChg chg="addCm delCm">
        <pc:chgData name="Reda, Michael" userId="20e1086a-923e-4d31-a8d5-29046e568bd7" providerId="ADAL" clId="{A46CD8E3-86A6-4B5B-87F0-423F01CB188D}" dt="2023-12-08T17:50:25.340" v="5"/>
        <pc:sldMkLst>
          <pc:docMk/>
          <pc:sldMk cId="1665257597" sldId="258"/>
        </pc:sldMkLst>
        <pc:extLst>
          <p:ext xmlns:p="http://schemas.openxmlformats.org/presentationml/2006/main" uri="{D6D511B9-2390-475A-947B-AFAB55BFBCF1}">
            <pc226:cmChg xmlns:pc226="http://schemas.microsoft.com/office/powerpoint/2022/06/main/command" chg="add del">
              <pc226:chgData name="Reda, Michael" userId="20e1086a-923e-4d31-a8d5-29046e568bd7" providerId="ADAL" clId="{A46CD8E3-86A6-4B5B-87F0-423F01CB188D}" dt="2023-12-08T17:50:07.644" v="4"/>
              <pc2:cmMkLst xmlns:pc2="http://schemas.microsoft.com/office/powerpoint/2019/9/main/command">
                <pc:docMk/>
                <pc:sldMk cId="1665257597" sldId="258"/>
                <pc2:cmMk id="{A785C0D2-2062-4CC7-88F1-0B8B27C10EC3}"/>
              </pc2:cmMkLst>
            </pc226:cmChg>
            <pc226:cmChg xmlns:pc226="http://schemas.microsoft.com/office/powerpoint/2022/06/main/command" chg="add">
              <pc226:chgData name="Reda, Michael" userId="20e1086a-923e-4d31-a8d5-29046e568bd7" providerId="ADAL" clId="{A46CD8E3-86A6-4B5B-87F0-423F01CB188D}" dt="2023-12-08T17:50:25.340" v="5"/>
              <pc2:cmMkLst xmlns:pc2="http://schemas.microsoft.com/office/powerpoint/2019/9/main/command">
                <pc:docMk/>
                <pc:sldMk cId="1665257597" sldId="258"/>
                <pc2:cmMk id="{87AB43D8-5FF1-4AE0-B7EF-4A09447701A8}"/>
              </pc2:cmMkLst>
            </pc226:cmChg>
          </p:ext>
        </pc:extLst>
      </pc:sldChg>
      <pc:sldChg chg="modSp mod">
        <pc:chgData name="Reda, Michael" userId="20e1086a-923e-4d31-a8d5-29046e568bd7" providerId="ADAL" clId="{A46CD8E3-86A6-4B5B-87F0-423F01CB188D}" dt="2023-12-21T13:45:26.323" v="6076" actId="20577"/>
        <pc:sldMkLst>
          <pc:docMk/>
          <pc:sldMk cId="3283348269" sldId="263"/>
        </pc:sldMkLst>
        <pc:graphicFrameChg chg="mod modGraphic">
          <ac:chgData name="Reda, Michael" userId="20e1086a-923e-4d31-a8d5-29046e568bd7" providerId="ADAL" clId="{A46CD8E3-86A6-4B5B-87F0-423F01CB188D}" dt="2023-12-21T13:45:26.323" v="6076" actId="20577"/>
          <ac:graphicFrameMkLst>
            <pc:docMk/>
            <pc:sldMk cId="3283348269" sldId="263"/>
            <ac:graphicFrameMk id="5" creationId="{D78E2BE2-410A-8090-2BA3-13A7264F59FB}"/>
          </ac:graphicFrameMkLst>
        </pc:graphicFrameChg>
      </pc:sldChg>
      <pc:sldChg chg="modSp addCm modCm">
        <pc:chgData name="Reda, Michael" userId="20e1086a-923e-4d31-a8d5-29046e568bd7" providerId="ADAL" clId="{A46CD8E3-86A6-4B5B-87F0-423F01CB188D}" dt="2023-12-08T17:53:58.738" v="44"/>
        <pc:sldMkLst>
          <pc:docMk/>
          <pc:sldMk cId="515790729" sldId="266"/>
        </pc:sldMkLst>
        <pc:spChg chg="mod">
          <ac:chgData name="Reda, Michael" userId="20e1086a-923e-4d31-a8d5-29046e568bd7" providerId="ADAL" clId="{A46CD8E3-86A6-4B5B-87F0-423F01CB188D}" dt="2023-12-08T17:44:30.088" v="3" actId="20577"/>
          <ac:spMkLst>
            <pc:docMk/>
            <pc:sldMk cId="515790729" sldId="266"/>
            <ac:spMk id="2" creationId="{B6EDA8CC-9EB1-C3BB-BD97-8D2A176C471C}"/>
          </ac:spMkLst>
        </pc:spChg>
        <pc:spChg chg="mod">
          <ac:chgData name="Reda, Michael" userId="20e1086a-923e-4d31-a8d5-29046e568bd7" providerId="ADAL" clId="{A46CD8E3-86A6-4B5B-87F0-423F01CB188D}" dt="2023-12-08T17:53:25.571" v="43" actId="20577"/>
          <ac:spMkLst>
            <pc:docMk/>
            <pc:sldMk cId="515790729" sldId="266"/>
            <ac:spMk id="4" creationId="{0E297074-C116-0DCD-36A5-B32D53DB32C6}"/>
          </ac:spMkLst>
        </pc:spChg>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08T17:51:37.198" v="6"/>
              <pc2:cmMkLst xmlns:pc2="http://schemas.microsoft.com/office/powerpoint/2019/9/main/command">
                <pc:docMk/>
                <pc:sldMk cId="515790729" sldId="266"/>
                <pc2:cmMk id="{10E5208C-563B-4073-8947-F571CAE5BC7D}"/>
              </pc2:cmMkLst>
            </pc226:cmChg>
            <pc226:cmChg xmlns:pc226="http://schemas.microsoft.com/office/powerpoint/2022/06/main/command" chg="add mod">
              <pc226:chgData name="Reda, Michael" userId="20e1086a-923e-4d31-a8d5-29046e568bd7" providerId="ADAL" clId="{A46CD8E3-86A6-4B5B-87F0-423F01CB188D}" dt="2023-12-08T17:53:58.738" v="44"/>
              <pc2:cmMkLst xmlns:pc2="http://schemas.microsoft.com/office/powerpoint/2019/9/main/command">
                <pc:docMk/>
                <pc:sldMk cId="515790729" sldId="266"/>
                <pc2:cmMk id="{1B5975DA-BB17-4C7B-91EE-84006303946C}"/>
              </pc2:cmMkLst>
            </pc226:cmChg>
          </p:ext>
        </pc:extLst>
      </pc:sldChg>
      <pc:sldChg chg="addCm">
        <pc:chgData name="Reda, Michael" userId="20e1086a-923e-4d31-a8d5-29046e568bd7" providerId="ADAL" clId="{A46CD8E3-86A6-4B5B-87F0-423F01CB188D}" dt="2023-12-08T17:54:59.821" v="45"/>
        <pc:sldMkLst>
          <pc:docMk/>
          <pc:sldMk cId="2494622844" sldId="267"/>
        </pc:sldMkLst>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08T17:54:59.821" v="45"/>
              <pc2:cmMkLst xmlns:pc2="http://schemas.microsoft.com/office/powerpoint/2019/9/main/command">
                <pc:docMk/>
                <pc:sldMk cId="2494622844" sldId="267"/>
                <pc2:cmMk id="{1309F2CC-15A0-4957-94DA-3E840E4063CA}"/>
              </pc2:cmMkLst>
            </pc226:cmChg>
          </p:ext>
        </pc:extLst>
      </pc:sldChg>
      <pc:sldChg chg="addCm">
        <pc:chgData name="Reda, Michael" userId="20e1086a-923e-4d31-a8d5-29046e568bd7" providerId="ADAL" clId="{A46CD8E3-86A6-4B5B-87F0-423F01CB188D}" dt="2023-12-08T18:00:07.842" v="47"/>
        <pc:sldMkLst>
          <pc:docMk/>
          <pc:sldMk cId="3135865748" sldId="268"/>
        </pc:sldMkLst>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08T18:00:07.842" v="47"/>
              <pc2:cmMkLst xmlns:pc2="http://schemas.microsoft.com/office/powerpoint/2019/9/main/command">
                <pc:docMk/>
                <pc:sldMk cId="3135865748" sldId="268"/>
                <pc2:cmMk id="{DC43D566-ABF7-4685-BB00-0A4E9556E713}"/>
              </pc2:cmMkLst>
            </pc226:cmChg>
          </p:ext>
        </pc:extLst>
      </pc:sldChg>
      <pc:sldChg chg="addCm delCm">
        <pc:chgData name="Reda, Michael" userId="20e1086a-923e-4d31-a8d5-29046e568bd7" providerId="ADAL" clId="{A46CD8E3-86A6-4B5B-87F0-423F01CB188D}" dt="2023-12-13T11:00:40.279" v="86"/>
        <pc:sldMkLst>
          <pc:docMk/>
          <pc:sldMk cId="2346753500" sldId="269"/>
        </pc:sldMkLst>
        <pc:extLst>
          <p:ext xmlns:p="http://schemas.openxmlformats.org/presentationml/2006/main" uri="{D6D511B9-2390-475A-947B-AFAB55BFBCF1}">
            <pc226:cmChg xmlns:pc226="http://schemas.microsoft.com/office/powerpoint/2022/06/main/command" chg="add del">
              <pc226:chgData name="Reda, Michael" userId="20e1086a-923e-4d31-a8d5-29046e568bd7" providerId="ADAL" clId="{A46CD8E3-86A6-4B5B-87F0-423F01CB188D}" dt="2023-12-13T11:00:04.401" v="85"/>
              <pc2:cmMkLst xmlns:pc2="http://schemas.microsoft.com/office/powerpoint/2019/9/main/command">
                <pc:docMk/>
                <pc:sldMk cId="2346753500" sldId="269"/>
                <pc2:cmMk id="{A0641957-18D6-40AD-9C72-9B26111603E8}"/>
              </pc2:cmMkLst>
            </pc226:cmChg>
            <pc226:cmChg xmlns:pc226="http://schemas.microsoft.com/office/powerpoint/2022/06/main/command" chg="add">
              <pc226:chgData name="Reda, Michael" userId="20e1086a-923e-4d31-a8d5-29046e568bd7" providerId="ADAL" clId="{A46CD8E3-86A6-4B5B-87F0-423F01CB188D}" dt="2023-12-13T11:00:40.279" v="86"/>
              <pc2:cmMkLst xmlns:pc2="http://schemas.microsoft.com/office/powerpoint/2019/9/main/command">
                <pc:docMk/>
                <pc:sldMk cId="2346753500" sldId="269"/>
                <pc2:cmMk id="{DDD8AAA8-3DAC-46B0-8C19-81059CE115E5}"/>
              </pc2:cmMkLst>
            </pc226:cmChg>
            <pc226:cmChg xmlns:pc226="http://schemas.microsoft.com/office/powerpoint/2022/06/main/command" chg="add del">
              <pc226:chgData name="Reda, Michael" userId="20e1086a-923e-4d31-a8d5-29046e568bd7" providerId="ADAL" clId="{A46CD8E3-86A6-4B5B-87F0-423F01CB188D}" dt="2023-12-13T10:59:19.566" v="84"/>
              <pc2:cmMkLst xmlns:pc2="http://schemas.microsoft.com/office/powerpoint/2019/9/main/command">
                <pc:docMk/>
                <pc:sldMk cId="2346753500" sldId="269"/>
                <pc2:cmMk id="{5A577FCD-9C16-40B1-8EA5-DF59EA2658BE}"/>
              </pc2:cmMkLst>
            </pc226:cmChg>
          </p:ext>
        </pc:extLst>
      </pc:sldChg>
      <pc:sldChg chg="addCm">
        <pc:chgData name="Reda, Michael" userId="20e1086a-923e-4d31-a8d5-29046e568bd7" providerId="ADAL" clId="{A46CD8E3-86A6-4B5B-87F0-423F01CB188D}" dt="2023-12-13T11:03:13.655" v="87"/>
        <pc:sldMkLst>
          <pc:docMk/>
          <pc:sldMk cId="3369803898" sldId="270"/>
        </pc:sldMkLst>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13T11:03:13.655" v="87"/>
              <pc2:cmMkLst xmlns:pc2="http://schemas.microsoft.com/office/powerpoint/2019/9/main/command">
                <pc:docMk/>
                <pc:sldMk cId="3369803898" sldId="270"/>
                <pc2:cmMk id="{228811D4-C20A-4CD4-8D74-0CE1474BCC96}"/>
              </pc2:cmMkLst>
            </pc226:cmChg>
          </p:ext>
        </pc:extLst>
      </pc:sldChg>
      <pc:sldChg chg="addCm">
        <pc:chgData name="Reda, Michael" userId="20e1086a-923e-4d31-a8d5-29046e568bd7" providerId="ADAL" clId="{A46CD8E3-86A6-4B5B-87F0-423F01CB188D}" dt="2023-12-13T11:17:08.221" v="88"/>
        <pc:sldMkLst>
          <pc:docMk/>
          <pc:sldMk cId="486945102" sldId="271"/>
        </pc:sldMkLst>
        <pc:extLst>
          <p:ext xmlns:p="http://schemas.openxmlformats.org/presentationml/2006/main" uri="{D6D511B9-2390-475A-947B-AFAB55BFBCF1}">
            <pc226:cmChg xmlns:pc226="http://schemas.microsoft.com/office/powerpoint/2022/06/main/command" chg="add">
              <pc226:chgData name="Reda, Michael" userId="20e1086a-923e-4d31-a8d5-29046e568bd7" providerId="ADAL" clId="{A46CD8E3-86A6-4B5B-87F0-423F01CB188D}" dt="2023-12-13T11:17:08.221" v="88"/>
              <pc2:cmMkLst xmlns:pc2="http://schemas.microsoft.com/office/powerpoint/2019/9/main/command">
                <pc:docMk/>
                <pc:sldMk cId="486945102" sldId="271"/>
                <pc2:cmMk id="{2DF5A973-FAB2-4286-A7F8-1445644A7945}"/>
              </pc2:cmMkLst>
            </pc226:cmChg>
          </p:ext>
        </pc:extLst>
      </pc:sldChg>
      <pc:sldChg chg="modSp">
        <pc:chgData name="Reda, Michael" userId="20e1086a-923e-4d31-a8d5-29046e568bd7" providerId="ADAL" clId="{A46CD8E3-86A6-4B5B-87F0-423F01CB188D}" dt="2023-12-15T11:15:28.380" v="278" actId="20577"/>
        <pc:sldMkLst>
          <pc:docMk/>
          <pc:sldMk cId="3657673539" sldId="272"/>
        </pc:sldMkLst>
        <pc:spChg chg="mod">
          <ac:chgData name="Reda, Michael" userId="20e1086a-923e-4d31-a8d5-29046e568bd7" providerId="ADAL" clId="{A46CD8E3-86A6-4B5B-87F0-423F01CB188D}" dt="2023-12-15T11:15:28.380" v="278" actId="20577"/>
          <ac:spMkLst>
            <pc:docMk/>
            <pc:sldMk cId="3657673539" sldId="272"/>
            <ac:spMk id="3" creationId="{DD1A8BC6-FCCC-BECC-25ED-23176702DCE8}"/>
          </ac:spMkLst>
        </pc:spChg>
      </pc:sldChg>
      <pc:sldChg chg="modSp">
        <pc:chgData name="Reda, Michael" userId="20e1086a-923e-4d31-a8d5-29046e568bd7" providerId="ADAL" clId="{A46CD8E3-86A6-4B5B-87F0-423F01CB188D}" dt="2023-12-21T11:50:37.791" v="455" actId="20577"/>
        <pc:sldMkLst>
          <pc:docMk/>
          <pc:sldMk cId="2618527054" sldId="273"/>
        </pc:sldMkLst>
        <pc:spChg chg="mod">
          <ac:chgData name="Reda, Michael" userId="20e1086a-923e-4d31-a8d5-29046e568bd7" providerId="ADAL" clId="{A46CD8E3-86A6-4B5B-87F0-423F01CB188D}" dt="2023-12-21T11:50:37.791" v="455" actId="20577"/>
          <ac:spMkLst>
            <pc:docMk/>
            <pc:sldMk cId="2618527054" sldId="273"/>
            <ac:spMk id="5" creationId="{B6D4A218-0C91-9CC3-CB04-A457A744B82E}"/>
          </ac:spMkLst>
        </pc:spChg>
      </pc:sldChg>
      <pc:sldChg chg="addSp delSp modSp new del mod">
        <pc:chgData name="Reda, Michael" userId="20e1086a-923e-4d31-a8d5-29046e568bd7" providerId="ADAL" clId="{A46CD8E3-86A6-4B5B-87F0-423F01CB188D}" dt="2023-12-13T09:54:33.914" v="82" actId="2696"/>
        <pc:sldMkLst>
          <pc:docMk/>
          <pc:sldMk cId="2034305035" sldId="275"/>
        </pc:sldMkLst>
        <pc:spChg chg="mod">
          <ac:chgData name="Reda, Michael" userId="20e1086a-923e-4d31-a8d5-29046e568bd7" providerId="ADAL" clId="{A46CD8E3-86A6-4B5B-87F0-423F01CB188D}" dt="2023-12-13T09:52:24.256" v="53" actId="27636"/>
          <ac:spMkLst>
            <pc:docMk/>
            <pc:sldMk cId="2034305035" sldId="275"/>
            <ac:spMk id="2" creationId="{E7A5E072-F37C-F662-5C48-8907E4136A41}"/>
          </ac:spMkLst>
        </pc:spChg>
        <pc:spChg chg="del mod">
          <ac:chgData name="Reda, Michael" userId="20e1086a-923e-4d31-a8d5-29046e568bd7" providerId="ADAL" clId="{A46CD8E3-86A6-4B5B-87F0-423F01CB188D}" dt="2023-12-13T09:53:32.989" v="60" actId="1032"/>
          <ac:spMkLst>
            <pc:docMk/>
            <pc:sldMk cId="2034305035" sldId="275"/>
            <ac:spMk id="3" creationId="{423B83B7-B688-0FCA-EDB5-C3A9DDB9D905}"/>
          </ac:spMkLst>
        </pc:spChg>
        <pc:spChg chg="add del mod">
          <ac:chgData name="Reda, Michael" userId="20e1086a-923e-4d31-a8d5-29046e568bd7" providerId="ADAL" clId="{A46CD8E3-86A6-4B5B-87F0-423F01CB188D}" dt="2023-12-13T09:52:16.065" v="50" actId="767"/>
          <ac:spMkLst>
            <pc:docMk/>
            <pc:sldMk cId="2034305035" sldId="275"/>
            <ac:spMk id="4" creationId="{E26FE774-97AD-2F30-638F-6000915E87E3}"/>
          </ac:spMkLst>
        </pc:spChg>
        <pc:graphicFrameChg chg="add mod modGraphic">
          <ac:chgData name="Reda, Michael" userId="20e1086a-923e-4d31-a8d5-29046e568bd7" providerId="ADAL" clId="{A46CD8E3-86A6-4B5B-87F0-423F01CB188D}" dt="2023-12-13T09:54:30.238" v="81" actId="14100"/>
          <ac:graphicFrameMkLst>
            <pc:docMk/>
            <pc:sldMk cId="2034305035" sldId="275"/>
            <ac:graphicFrameMk id="5" creationId="{9BA43D47-2B8D-F7FA-A551-5039D1D68543}"/>
          </ac:graphicFrameMkLst>
        </pc:graphicFrameChg>
        <pc:graphicFrameChg chg="add del mod">
          <ac:chgData name="Reda, Michael" userId="20e1086a-923e-4d31-a8d5-29046e568bd7" providerId="ADAL" clId="{A46CD8E3-86A6-4B5B-87F0-423F01CB188D}" dt="2023-12-13T09:54:29.051" v="79"/>
          <ac:graphicFrameMkLst>
            <pc:docMk/>
            <pc:sldMk cId="2034305035" sldId="275"/>
            <ac:graphicFrameMk id="6" creationId="{ECC952E6-6CA3-9431-CCC2-311F92755E29}"/>
          </ac:graphicFrameMkLst>
        </pc:graphicFrameChg>
      </pc:sldChg>
      <pc:sldChg chg="modSp">
        <pc:chgData name="Reda, Michael" userId="20e1086a-923e-4d31-a8d5-29046e568bd7" providerId="ADAL" clId="{A46CD8E3-86A6-4B5B-87F0-423F01CB188D}" dt="2023-12-21T11:50:21.237" v="454" actId="20577"/>
        <pc:sldMkLst>
          <pc:docMk/>
          <pc:sldMk cId="3140797151" sldId="276"/>
        </pc:sldMkLst>
        <pc:spChg chg="mod">
          <ac:chgData name="Reda, Michael" userId="20e1086a-923e-4d31-a8d5-29046e568bd7" providerId="ADAL" clId="{A46CD8E3-86A6-4B5B-87F0-423F01CB188D}" dt="2023-12-21T11:50:21.237" v="454" actId="20577"/>
          <ac:spMkLst>
            <pc:docMk/>
            <pc:sldMk cId="3140797151" sldId="276"/>
            <ac:spMk id="5" creationId="{B6D4A218-0C91-9CC3-CB04-A457A744B82E}"/>
          </ac:spMkLst>
        </pc:spChg>
      </pc:sldChg>
      <pc:sldChg chg="delSp modSp add mod delAnim modAnim addCm delCm modCm">
        <pc:chgData name="Reda, Michael" userId="20e1086a-923e-4d31-a8d5-29046e568bd7" providerId="ADAL" clId="{A46CD8E3-86A6-4B5B-87F0-423F01CB188D}" dt="2023-12-21T13:31:04.152" v="4405" actId="20577"/>
        <pc:sldMkLst>
          <pc:docMk/>
          <pc:sldMk cId="344495639" sldId="277"/>
        </pc:sldMkLst>
        <pc:spChg chg="mod">
          <ac:chgData name="Reda, Michael" userId="20e1086a-923e-4d31-a8d5-29046e568bd7" providerId="ADAL" clId="{A46CD8E3-86A6-4B5B-87F0-423F01CB188D}" dt="2023-12-21T13:19:04.609" v="3909" actId="1076"/>
          <ac:spMkLst>
            <pc:docMk/>
            <pc:sldMk cId="344495639" sldId="277"/>
            <ac:spMk id="2" creationId="{6B611964-913A-A779-00FD-10ACFBCDD344}"/>
          </ac:spMkLst>
        </pc:spChg>
        <pc:spChg chg="mod">
          <ac:chgData name="Reda, Michael" userId="20e1086a-923e-4d31-a8d5-29046e568bd7" providerId="ADAL" clId="{A46CD8E3-86A6-4B5B-87F0-423F01CB188D}" dt="2023-12-21T13:31:04.152" v="4405" actId="20577"/>
          <ac:spMkLst>
            <pc:docMk/>
            <pc:sldMk cId="344495639" sldId="277"/>
            <ac:spMk id="3" creationId="{DD1A8BC6-FCCC-BECC-25ED-23176702DCE8}"/>
          </ac:spMkLst>
        </pc:spChg>
        <pc:spChg chg="del mod">
          <ac:chgData name="Reda, Michael" userId="20e1086a-923e-4d31-a8d5-29046e568bd7" providerId="ADAL" clId="{A46CD8E3-86A6-4B5B-87F0-423F01CB188D}" dt="2023-12-21T13:18:12.596" v="3897" actId="478"/>
          <ac:spMkLst>
            <pc:docMk/>
            <pc:sldMk cId="344495639" sldId="277"/>
            <ac:spMk id="5" creationId="{147BC87C-3573-838C-E2F7-AEB7590EB556}"/>
          </ac:spMkLst>
        </pc:spChg>
        <pc:spChg chg="mod">
          <ac:chgData name="Reda, Michael" userId="20e1086a-923e-4d31-a8d5-29046e568bd7" providerId="ADAL" clId="{A46CD8E3-86A6-4B5B-87F0-423F01CB188D}" dt="2023-12-21T13:26:07.573" v="4399" actId="113"/>
          <ac:spMkLst>
            <pc:docMk/>
            <pc:sldMk cId="344495639" sldId="277"/>
            <ac:spMk id="6" creationId="{0901CB0F-B0C0-1EB1-07E3-2A7FFB38FA0A}"/>
          </ac:spMkLst>
        </pc:spChg>
        <pc:spChg chg="mod">
          <ac:chgData name="Reda, Michael" userId="20e1086a-923e-4d31-a8d5-29046e568bd7" providerId="ADAL" clId="{A46CD8E3-86A6-4B5B-87F0-423F01CB188D}" dt="2023-12-21T13:26:18.114" v="4400" actId="1076"/>
          <ac:spMkLst>
            <pc:docMk/>
            <pc:sldMk cId="344495639" sldId="277"/>
            <ac:spMk id="10" creationId="{F7FC9413-F155-354B-3AF9-448F74B699DC}"/>
          </ac:spMkLst>
        </pc:spChg>
        <pc:extLst>
          <p:ext xmlns:p="http://schemas.openxmlformats.org/presentationml/2006/main" uri="{D6D511B9-2390-475A-947B-AFAB55BFBCF1}">
            <pc226:cmChg xmlns:pc226="http://schemas.microsoft.com/office/powerpoint/2022/06/main/command" chg="add del mod">
              <pc226:chgData name="Reda, Michael" userId="20e1086a-923e-4d31-a8d5-29046e568bd7" providerId="ADAL" clId="{A46CD8E3-86A6-4B5B-87F0-423F01CB188D}" dt="2023-12-21T13:26:56.604" v="4401"/>
              <pc2:cmMkLst xmlns:pc2="http://schemas.microsoft.com/office/powerpoint/2019/9/main/command">
                <pc:docMk/>
                <pc:sldMk cId="344495639" sldId="277"/>
                <pc2:cmMk id="{09D147F3-22D1-4195-9701-24C46722274A}"/>
              </pc2:cmMkLst>
            </pc226:cmChg>
          </p:ext>
        </pc:extLst>
      </pc:sldChg>
    </pc:docChg>
  </pc:docChgLst>
  <pc:docChgLst>
    <pc:chgData name="Reda, Michael" userId="S::michael.reda@defra.gov.uk::20e1086a-923e-4d31-a8d5-29046e568bd7" providerId="AD" clId="Web-{16DF21EC-691F-7218-8C70-D5526B8A7C84}"/>
    <pc:docChg chg="mod modSld">
      <pc:chgData name="Reda, Michael" userId="S::michael.reda@defra.gov.uk::20e1086a-923e-4d31-a8d5-29046e568bd7" providerId="AD" clId="Web-{16DF21EC-691F-7218-8C70-D5526B8A7C84}" dt="2023-12-14T12:20:46.422" v="9"/>
      <pc:docMkLst>
        <pc:docMk/>
      </pc:docMkLst>
      <pc:sldChg chg="delSp delAnim addCm">
        <pc:chgData name="Reda, Michael" userId="S::michael.reda@defra.gov.uk::20e1086a-923e-4d31-a8d5-29046e568bd7" providerId="AD" clId="Web-{16DF21EC-691F-7218-8C70-D5526B8A7C84}" dt="2023-12-14T12:20:46.422" v="9"/>
        <pc:sldMkLst>
          <pc:docMk/>
          <pc:sldMk cId="3657673539" sldId="272"/>
        </pc:sldMkLst>
        <pc:spChg chg="del">
          <ac:chgData name="Reda, Michael" userId="S::michael.reda@defra.gov.uk::20e1086a-923e-4d31-a8d5-29046e568bd7" providerId="AD" clId="Web-{16DF21EC-691F-7218-8C70-D5526B8A7C84}" dt="2023-12-14T12:16:25.163" v="8"/>
          <ac:spMkLst>
            <pc:docMk/>
            <pc:sldMk cId="3657673539" sldId="272"/>
            <ac:spMk id="4" creationId="{C91E3D4B-A006-B7CB-3C83-1C9F97AEB7DA}"/>
          </ac:spMkLst>
        </pc:spChg>
        <pc:extLst>
          <p:ext xmlns:p="http://schemas.openxmlformats.org/presentationml/2006/main" uri="{D6D511B9-2390-475A-947B-AFAB55BFBCF1}">
            <pc226:cmChg xmlns:pc226="http://schemas.microsoft.com/office/powerpoint/2022/06/main/command" chg="add">
              <pc226:chgData name="Reda, Michael" userId="S::michael.reda@defra.gov.uk::20e1086a-923e-4d31-a8d5-29046e568bd7" providerId="AD" clId="Web-{16DF21EC-691F-7218-8C70-D5526B8A7C84}" dt="2023-12-14T12:20:46.422" v="9"/>
              <pc2:cmMkLst xmlns:pc2="http://schemas.microsoft.com/office/powerpoint/2019/9/main/command">
                <pc:docMk/>
                <pc:sldMk cId="3657673539" sldId="272"/>
                <pc2:cmMk id="{70FA97EA-F921-4BC0-8D81-88BCFFA15411}"/>
              </pc2:cmMkLst>
            </pc226:cmChg>
          </p:ext>
        </pc:extLst>
      </pc:sldChg>
      <pc:sldChg chg="addSp delSp addCm">
        <pc:chgData name="Reda, Michael" userId="S::michael.reda@defra.gov.uk::20e1086a-923e-4d31-a8d5-29046e568bd7" providerId="AD" clId="Web-{16DF21EC-691F-7218-8C70-D5526B8A7C84}" dt="2023-12-14T12:02:57.229" v="5"/>
        <pc:sldMkLst>
          <pc:docMk/>
          <pc:sldMk cId="2618527054" sldId="273"/>
        </pc:sldMkLst>
        <pc:spChg chg="add del">
          <ac:chgData name="Reda, Michael" userId="S::michael.reda@defra.gov.uk::20e1086a-923e-4d31-a8d5-29046e568bd7" providerId="AD" clId="Web-{16DF21EC-691F-7218-8C70-D5526B8A7C84}" dt="2023-12-14T12:02:04.977" v="3"/>
          <ac:spMkLst>
            <pc:docMk/>
            <pc:sldMk cId="2618527054" sldId="273"/>
            <ac:spMk id="5" creationId="{B6D4A218-0C91-9CC3-CB04-A457A744B82E}"/>
          </ac:spMkLst>
        </pc:spChg>
        <pc:extLst>
          <p:ext xmlns:p="http://schemas.openxmlformats.org/presentationml/2006/main" uri="{D6D511B9-2390-475A-947B-AFAB55BFBCF1}">
            <pc226:cmChg xmlns:pc226="http://schemas.microsoft.com/office/powerpoint/2022/06/main/command" chg="add">
              <pc226:chgData name="Reda, Michael" userId="S::michael.reda@defra.gov.uk::20e1086a-923e-4d31-a8d5-29046e568bd7" providerId="AD" clId="Web-{16DF21EC-691F-7218-8C70-D5526B8A7C84}" dt="2023-12-14T12:02:57.229" v="5"/>
              <pc2:cmMkLst xmlns:pc2="http://schemas.microsoft.com/office/powerpoint/2019/9/main/command">
                <pc:docMk/>
                <pc:sldMk cId="2618527054" sldId="273"/>
                <pc2:cmMk id="{AE551BC8-2F57-49D7-9C93-CC48FA767F3A}"/>
              </pc2:cmMkLst>
            </pc226:cmChg>
          </p:ext>
        </pc:extLst>
      </pc:sldChg>
      <pc:sldChg chg="delSp addCm">
        <pc:chgData name="Reda, Michael" userId="S::michael.reda@defra.gov.uk::20e1086a-923e-4d31-a8d5-29046e568bd7" providerId="AD" clId="Web-{16DF21EC-691F-7218-8C70-D5526B8A7C84}" dt="2023-12-14T12:03:44.684" v="7"/>
        <pc:sldMkLst>
          <pc:docMk/>
          <pc:sldMk cId="1802064865" sldId="274"/>
        </pc:sldMkLst>
        <pc:spChg chg="del">
          <ac:chgData name="Reda, Michael" userId="S::michael.reda@defra.gov.uk::20e1086a-923e-4d31-a8d5-29046e568bd7" providerId="AD" clId="Web-{16DF21EC-691F-7218-8C70-D5526B8A7C84}" dt="2023-12-14T12:03:35.793" v="6"/>
          <ac:spMkLst>
            <pc:docMk/>
            <pc:sldMk cId="1802064865" sldId="274"/>
            <ac:spMk id="5" creationId="{B6D4A218-0C91-9CC3-CB04-A457A744B82E}"/>
          </ac:spMkLst>
        </pc:spChg>
        <pc:extLst>
          <p:ext xmlns:p="http://schemas.openxmlformats.org/presentationml/2006/main" uri="{D6D511B9-2390-475A-947B-AFAB55BFBCF1}">
            <pc226:cmChg xmlns:pc226="http://schemas.microsoft.com/office/powerpoint/2022/06/main/command" chg="add">
              <pc226:chgData name="Reda, Michael" userId="S::michael.reda@defra.gov.uk::20e1086a-923e-4d31-a8d5-29046e568bd7" providerId="AD" clId="Web-{16DF21EC-691F-7218-8C70-D5526B8A7C84}" dt="2023-12-14T12:03:44.684" v="7"/>
              <pc2:cmMkLst xmlns:pc2="http://schemas.microsoft.com/office/powerpoint/2019/9/main/command">
                <pc:docMk/>
                <pc:sldMk cId="1802064865" sldId="274"/>
                <pc2:cmMk id="{FDF179FF-5E0E-4B58-B6C3-549AA3B47615}"/>
              </pc2:cmMkLst>
            </pc226:cmChg>
          </p:ext>
        </pc:extLst>
      </pc:sldChg>
    </pc:docChg>
  </pc:docChgLst>
  <pc:docChgLst>
    <pc:chgData name="Bourne, Michael" userId="c438ff97-4f3e-4401-b5af-21ede008da04" providerId="ADAL" clId="{165CA148-48CD-43E8-BD9E-400A81092202}"/>
    <pc:docChg chg="undo custSel addSld modSld sldOrd">
      <pc:chgData name="Bourne, Michael" userId="c438ff97-4f3e-4401-b5af-21ede008da04" providerId="ADAL" clId="{165CA148-48CD-43E8-BD9E-400A81092202}" dt="2023-12-05T10:40:18.410" v="2959"/>
      <pc:docMkLst>
        <pc:docMk/>
      </pc:docMkLst>
      <pc:sldChg chg="addSp modSp mod modAnim">
        <pc:chgData name="Bourne, Michael" userId="c438ff97-4f3e-4401-b5af-21ede008da04" providerId="ADAL" clId="{165CA148-48CD-43E8-BD9E-400A81092202}" dt="2023-12-05T10:11:14.970" v="2546"/>
        <pc:sldMkLst>
          <pc:docMk/>
          <pc:sldMk cId="1665257597" sldId="258"/>
        </pc:sldMkLst>
        <pc:spChg chg="add mod">
          <ac:chgData name="Bourne, Michael" userId="c438ff97-4f3e-4401-b5af-21ede008da04" providerId="ADAL" clId="{165CA148-48CD-43E8-BD9E-400A81092202}" dt="2023-12-05T10:11:02.728" v="2542" actId="1076"/>
          <ac:spMkLst>
            <pc:docMk/>
            <pc:sldMk cId="1665257597" sldId="258"/>
            <ac:spMk id="2" creationId="{E5AF8E45-9842-5F51-ADDB-4D46C90E3203}"/>
          </ac:spMkLst>
        </pc:spChg>
        <pc:spChg chg="add mod">
          <ac:chgData name="Bourne, Michael" userId="c438ff97-4f3e-4401-b5af-21ede008da04" providerId="ADAL" clId="{165CA148-48CD-43E8-BD9E-400A81092202}" dt="2023-12-05T10:10:01.292" v="2534" actId="1076"/>
          <ac:spMkLst>
            <pc:docMk/>
            <pc:sldMk cId="1665257597" sldId="258"/>
            <ac:spMk id="3" creationId="{46ABBBF7-5ED6-8E5A-DA26-4D8FBFAF29D7}"/>
          </ac:spMkLst>
        </pc:spChg>
        <pc:spChg chg="add mod">
          <ac:chgData name="Bourne, Michael" userId="c438ff97-4f3e-4401-b5af-21ede008da04" providerId="ADAL" clId="{165CA148-48CD-43E8-BD9E-400A81092202}" dt="2023-12-05T10:09:41.257" v="2522" actId="1076"/>
          <ac:spMkLst>
            <pc:docMk/>
            <pc:sldMk cId="1665257597" sldId="258"/>
            <ac:spMk id="4" creationId="{F8CC3493-AFA4-6E49-5EE1-5D8FF5F9BE3A}"/>
          </ac:spMkLst>
        </pc:spChg>
        <pc:spChg chg="add mod">
          <ac:chgData name="Bourne, Michael" userId="c438ff97-4f3e-4401-b5af-21ede008da04" providerId="ADAL" clId="{165CA148-48CD-43E8-BD9E-400A81092202}" dt="2023-12-05T10:08:23.229" v="2496" actId="1076"/>
          <ac:spMkLst>
            <pc:docMk/>
            <pc:sldMk cId="1665257597" sldId="258"/>
            <ac:spMk id="5" creationId="{5F1A6B55-71FE-A1D7-9E2F-DAC83154D006}"/>
          </ac:spMkLst>
        </pc:spChg>
        <pc:spChg chg="add mod">
          <ac:chgData name="Bourne, Michael" userId="c438ff97-4f3e-4401-b5af-21ede008da04" providerId="ADAL" clId="{165CA148-48CD-43E8-BD9E-400A81092202}" dt="2023-12-05T10:10:14.642" v="2539" actId="1076"/>
          <ac:spMkLst>
            <pc:docMk/>
            <pc:sldMk cId="1665257597" sldId="258"/>
            <ac:spMk id="7" creationId="{1FB1030A-9856-28E3-E718-03A46787B7DA}"/>
          </ac:spMkLst>
        </pc:spChg>
        <pc:spChg chg="mod">
          <ac:chgData name="Bourne, Michael" userId="c438ff97-4f3e-4401-b5af-21ede008da04" providerId="ADAL" clId="{165CA148-48CD-43E8-BD9E-400A81092202}" dt="2023-12-05T10:07:59.015" v="2491" actId="6549"/>
          <ac:spMkLst>
            <pc:docMk/>
            <pc:sldMk cId="1665257597" sldId="258"/>
            <ac:spMk id="10" creationId="{F7FC9413-F155-354B-3AF9-448F74B699DC}"/>
          </ac:spMkLst>
        </pc:spChg>
      </pc:sldChg>
      <pc:sldChg chg="modSp mod">
        <pc:chgData name="Bourne, Michael" userId="c438ff97-4f3e-4401-b5af-21ede008da04" providerId="ADAL" clId="{165CA148-48CD-43E8-BD9E-400A81092202}" dt="2023-12-04T14:14:05.676" v="2482" actId="20577"/>
        <pc:sldMkLst>
          <pc:docMk/>
          <pc:sldMk cId="3283348269" sldId="263"/>
        </pc:sldMkLst>
        <pc:graphicFrameChg chg="modGraphic">
          <ac:chgData name="Bourne, Michael" userId="c438ff97-4f3e-4401-b5af-21ede008da04" providerId="ADAL" clId="{165CA148-48CD-43E8-BD9E-400A81092202}" dt="2023-12-04T14:14:05.676" v="2482" actId="20577"/>
          <ac:graphicFrameMkLst>
            <pc:docMk/>
            <pc:sldMk cId="3283348269" sldId="263"/>
            <ac:graphicFrameMk id="5" creationId="{D78E2BE2-410A-8090-2BA3-13A7264F59FB}"/>
          </ac:graphicFrameMkLst>
        </pc:graphicFrameChg>
      </pc:sldChg>
      <pc:sldChg chg="addSp delSp modSp mod modAnim">
        <pc:chgData name="Bourne, Michael" userId="c438ff97-4f3e-4401-b5af-21ede008da04" providerId="ADAL" clId="{165CA148-48CD-43E8-BD9E-400A81092202}" dt="2023-12-05T10:17:09.808" v="2596"/>
        <pc:sldMkLst>
          <pc:docMk/>
          <pc:sldMk cId="515790729" sldId="266"/>
        </pc:sldMkLst>
        <pc:spChg chg="mod">
          <ac:chgData name="Bourne, Michael" userId="c438ff97-4f3e-4401-b5af-21ede008da04" providerId="ADAL" clId="{165CA148-48CD-43E8-BD9E-400A81092202}" dt="2023-12-05T10:13:53.655" v="2571" actId="6549"/>
          <ac:spMkLst>
            <pc:docMk/>
            <pc:sldMk cId="515790729" sldId="266"/>
            <ac:spMk id="2" creationId="{B6EDA8CC-9EB1-C3BB-BD97-8D2A176C471C}"/>
          </ac:spMkLst>
        </pc:spChg>
        <pc:spChg chg="add del mod">
          <ac:chgData name="Bourne, Michael" userId="c438ff97-4f3e-4401-b5af-21ede008da04" providerId="ADAL" clId="{165CA148-48CD-43E8-BD9E-400A81092202}" dt="2023-12-05T10:12:12.358" v="2556"/>
          <ac:spMkLst>
            <pc:docMk/>
            <pc:sldMk cId="515790729" sldId="266"/>
            <ac:spMk id="5" creationId="{3F0425F1-E810-059D-2CAC-609D6044EE94}"/>
          </ac:spMkLst>
        </pc:spChg>
        <pc:spChg chg="add del mod">
          <ac:chgData name="Bourne, Michael" userId="c438ff97-4f3e-4401-b5af-21ede008da04" providerId="ADAL" clId="{165CA148-48CD-43E8-BD9E-400A81092202}" dt="2023-12-05T10:12:11.726" v="2555"/>
          <ac:spMkLst>
            <pc:docMk/>
            <pc:sldMk cId="515790729" sldId="266"/>
            <ac:spMk id="7" creationId="{27C0F9F1-0F5D-7A4F-2B81-7F86F22236B6}"/>
          </ac:spMkLst>
        </pc:spChg>
        <pc:spChg chg="add del mod">
          <ac:chgData name="Bourne, Michael" userId="c438ff97-4f3e-4401-b5af-21ede008da04" providerId="ADAL" clId="{165CA148-48CD-43E8-BD9E-400A81092202}" dt="2023-12-05T10:12:11.288" v="2554"/>
          <ac:spMkLst>
            <pc:docMk/>
            <pc:sldMk cId="515790729" sldId="266"/>
            <ac:spMk id="8" creationId="{2F4B32E8-31F8-4D2A-1815-32EAA3D3554B}"/>
          </ac:spMkLst>
        </pc:spChg>
        <pc:spChg chg="add mod">
          <ac:chgData name="Bourne, Michael" userId="c438ff97-4f3e-4401-b5af-21ede008da04" providerId="ADAL" clId="{165CA148-48CD-43E8-BD9E-400A81092202}" dt="2023-12-05T10:14:29.913" v="2588" actId="1076"/>
          <ac:spMkLst>
            <pc:docMk/>
            <pc:sldMk cId="515790729" sldId="266"/>
            <ac:spMk id="9" creationId="{7F8112AF-6016-FBB5-8BE0-0E30975EAB0A}"/>
          </ac:spMkLst>
        </pc:spChg>
        <pc:spChg chg="add mod">
          <ac:chgData name="Bourne, Michael" userId="c438ff97-4f3e-4401-b5af-21ede008da04" providerId="ADAL" clId="{165CA148-48CD-43E8-BD9E-400A81092202}" dt="2023-12-05T10:14:37.087" v="2589" actId="1076"/>
          <ac:spMkLst>
            <pc:docMk/>
            <pc:sldMk cId="515790729" sldId="266"/>
            <ac:spMk id="10" creationId="{E06758BE-1DC2-3F2E-461F-D6920A1BAFA9}"/>
          </ac:spMkLst>
        </pc:spChg>
        <pc:spChg chg="add del mod">
          <ac:chgData name="Bourne, Michael" userId="c438ff97-4f3e-4401-b5af-21ede008da04" providerId="ADAL" clId="{165CA148-48CD-43E8-BD9E-400A81092202}" dt="2023-12-05T10:14:43.613" v="2590" actId="478"/>
          <ac:spMkLst>
            <pc:docMk/>
            <pc:sldMk cId="515790729" sldId="266"/>
            <ac:spMk id="11" creationId="{F759F2BA-54A6-7FAF-3544-2C97B3F31679}"/>
          </ac:spMkLst>
        </pc:spChg>
      </pc:sldChg>
      <pc:sldChg chg="addSp modSp mod modAnim">
        <pc:chgData name="Bourne, Michael" userId="c438ff97-4f3e-4401-b5af-21ede008da04" providerId="ADAL" clId="{165CA148-48CD-43E8-BD9E-400A81092202}" dt="2023-12-05T10:24:54.243" v="2667"/>
        <pc:sldMkLst>
          <pc:docMk/>
          <pc:sldMk cId="2494622844" sldId="267"/>
        </pc:sldMkLst>
        <pc:spChg chg="mod">
          <ac:chgData name="Bourne, Michael" userId="c438ff97-4f3e-4401-b5af-21ede008da04" providerId="ADAL" clId="{165CA148-48CD-43E8-BD9E-400A81092202}" dt="2023-12-05T10:19:42.036" v="2607" actId="20577"/>
          <ac:spMkLst>
            <pc:docMk/>
            <pc:sldMk cId="2494622844" sldId="267"/>
            <ac:spMk id="2" creationId="{B6EDA8CC-9EB1-C3BB-BD97-8D2A176C471C}"/>
          </ac:spMkLst>
        </pc:spChg>
        <pc:spChg chg="add mod">
          <ac:chgData name="Bourne, Michael" userId="c438ff97-4f3e-4401-b5af-21ede008da04" providerId="ADAL" clId="{165CA148-48CD-43E8-BD9E-400A81092202}" dt="2023-12-05T10:19:59.631" v="2612" actId="20577"/>
          <ac:spMkLst>
            <pc:docMk/>
            <pc:sldMk cId="2494622844" sldId="267"/>
            <ac:spMk id="3" creationId="{AB718435-DE83-E6C6-6D3C-C408A4AAB6D0}"/>
          </ac:spMkLst>
        </pc:spChg>
        <pc:spChg chg="add mod">
          <ac:chgData name="Bourne, Michael" userId="c438ff97-4f3e-4401-b5af-21ede008da04" providerId="ADAL" clId="{165CA148-48CD-43E8-BD9E-400A81092202}" dt="2023-12-05T10:21:17.911" v="2627" actId="1076"/>
          <ac:spMkLst>
            <pc:docMk/>
            <pc:sldMk cId="2494622844" sldId="267"/>
            <ac:spMk id="4" creationId="{A563530E-6ACF-350D-C2F6-4D2F663F602B}"/>
          </ac:spMkLst>
        </pc:spChg>
        <pc:spChg chg="add mod">
          <ac:chgData name="Bourne, Michael" userId="c438ff97-4f3e-4401-b5af-21ede008da04" providerId="ADAL" clId="{165CA148-48CD-43E8-BD9E-400A81092202}" dt="2023-12-05T10:20:52.524" v="2619" actId="1076"/>
          <ac:spMkLst>
            <pc:docMk/>
            <pc:sldMk cId="2494622844" sldId="267"/>
            <ac:spMk id="5" creationId="{33AEB274-94EA-5294-6E67-D05BEE8B7124}"/>
          </ac:spMkLst>
        </pc:spChg>
        <pc:spChg chg="add mod">
          <ac:chgData name="Bourne, Michael" userId="c438ff97-4f3e-4401-b5af-21ede008da04" providerId="ADAL" clId="{165CA148-48CD-43E8-BD9E-400A81092202}" dt="2023-12-05T10:21:20.069" v="2628" actId="1076"/>
          <ac:spMkLst>
            <pc:docMk/>
            <pc:sldMk cId="2494622844" sldId="267"/>
            <ac:spMk id="7" creationId="{2191CC80-212F-879A-4DC5-584B3C108C69}"/>
          </ac:spMkLst>
        </pc:spChg>
      </pc:sldChg>
      <pc:sldChg chg="addSp modSp mod modAnim">
        <pc:chgData name="Bourne, Michael" userId="c438ff97-4f3e-4401-b5af-21ede008da04" providerId="ADAL" clId="{165CA148-48CD-43E8-BD9E-400A81092202}" dt="2023-12-05T10:25:27.410" v="2672"/>
        <pc:sldMkLst>
          <pc:docMk/>
          <pc:sldMk cId="3135865748" sldId="268"/>
        </pc:sldMkLst>
        <pc:spChg chg="add mod">
          <ac:chgData name="Bourne, Michael" userId="c438ff97-4f3e-4401-b5af-21ede008da04" providerId="ADAL" clId="{165CA148-48CD-43E8-BD9E-400A81092202}" dt="2023-12-05T10:23:14.414" v="2647" actId="20577"/>
          <ac:spMkLst>
            <pc:docMk/>
            <pc:sldMk cId="3135865748" sldId="268"/>
            <ac:spMk id="2" creationId="{A4E4FB13-59E4-FAD4-513B-0349BB676115}"/>
          </ac:spMkLst>
        </pc:spChg>
        <pc:spChg chg="add mod">
          <ac:chgData name="Bourne, Michael" userId="c438ff97-4f3e-4401-b5af-21ede008da04" providerId="ADAL" clId="{165CA148-48CD-43E8-BD9E-400A81092202}" dt="2023-12-05T10:24:02.825" v="2654" actId="6549"/>
          <ac:spMkLst>
            <pc:docMk/>
            <pc:sldMk cId="3135865748" sldId="268"/>
            <ac:spMk id="3" creationId="{52B37476-E2CA-6EE6-770F-0E56D299C731}"/>
          </ac:spMkLst>
        </pc:spChg>
        <pc:spChg chg="add mod">
          <ac:chgData name="Bourne, Michael" userId="c438ff97-4f3e-4401-b5af-21ede008da04" providerId="ADAL" clId="{165CA148-48CD-43E8-BD9E-400A81092202}" dt="2023-12-05T10:24:29.017" v="2661" actId="20577"/>
          <ac:spMkLst>
            <pc:docMk/>
            <pc:sldMk cId="3135865748" sldId="268"/>
            <ac:spMk id="4" creationId="{EA01B3DD-9DD8-9948-D2AF-720AB386D2FC}"/>
          </ac:spMkLst>
        </pc:spChg>
        <pc:spChg chg="add mod">
          <ac:chgData name="Bourne, Michael" userId="c438ff97-4f3e-4401-b5af-21ede008da04" providerId="ADAL" clId="{165CA148-48CD-43E8-BD9E-400A81092202}" dt="2023-12-05T10:24:32.909" v="2662" actId="1076"/>
          <ac:spMkLst>
            <pc:docMk/>
            <pc:sldMk cId="3135865748" sldId="268"/>
            <ac:spMk id="5" creationId="{7B645D1B-2C33-3AE9-BEBC-848F8780ADDA}"/>
          </ac:spMkLst>
        </pc:spChg>
        <pc:spChg chg="mod">
          <ac:chgData name="Bourne, Michael" userId="c438ff97-4f3e-4401-b5af-21ede008da04" providerId="ADAL" clId="{165CA148-48CD-43E8-BD9E-400A81092202}" dt="2023-12-05T10:22:59.843" v="2643" actId="20577"/>
          <ac:spMkLst>
            <pc:docMk/>
            <pc:sldMk cId="3135865748" sldId="268"/>
            <ac:spMk id="10" creationId="{F7FC9413-F155-354B-3AF9-448F74B699DC}"/>
          </ac:spMkLst>
        </pc:spChg>
      </pc:sldChg>
      <pc:sldChg chg="addSp modSp mod modAnim">
        <pc:chgData name="Bourne, Michael" userId="c438ff97-4f3e-4401-b5af-21ede008da04" providerId="ADAL" clId="{165CA148-48CD-43E8-BD9E-400A81092202}" dt="2023-12-05T10:29:29.326" v="2812"/>
        <pc:sldMkLst>
          <pc:docMk/>
          <pc:sldMk cId="2346753500" sldId="269"/>
        </pc:sldMkLst>
        <pc:spChg chg="add mod">
          <ac:chgData name="Bourne, Michael" userId="c438ff97-4f3e-4401-b5af-21ede008da04" providerId="ADAL" clId="{165CA148-48CD-43E8-BD9E-400A81092202}" dt="2023-12-05T10:28:52.212" v="2801" actId="20577"/>
          <ac:spMkLst>
            <pc:docMk/>
            <pc:sldMk cId="2346753500" sldId="269"/>
            <ac:spMk id="2" creationId="{DAB1CE8D-E76D-4EE4-E8CE-7C163E90CB93}"/>
          </ac:spMkLst>
        </pc:spChg>
        <pc:spChg chg="add mod">
          <ac:chgData name="Bourne, Michael" userId="c438ff97-4f3e-4401-b5af-21ede008da04" providerId="ADAL" clId="{165CA148-48CD-43E8-BD9E-400A81092202}" dt="2023-12-05T10:29:09.346" v="2806" actId="1076"/>
          <ac:spMkLst>
            <pc:docMk/>
            <pc:sldMk cId="2346753500" sldId="269"/>
            <ac:spMk id="3" creationId="{D6D5FC65-E705-D611-F442-9EAE8767D13F}"/>
          </ac:spMkLst>
        </pc:spChg>
        <pc:spChg chg="add mod">
          <ac:chgData name="Bourne, Michael" userId="c438ff97-4f3e-4401-b5af-21ede008da04" providerId="ADAL" clId="{165CA148-48CD-43E8-BD9E-400A81092202}" dt="2023-12-05T10:28:21.683" v="2717" actId="20577"/>
          <ac:spMkLst>
            <pc:docMk/>
            <pc:sldMk cId="2346753500" sldId="269"/>
            <ac:spMk id="4" creationId="{2B2F6E55-0A95-C013-001E-8996C172DC5D}"/>
          </ac:spMkLst>
        </pc:spChg>
        <pc:spChg chg="add mod">
          <ac:chgData name="Bourne, Michael" userId="c438ff97-4f3e-4401-b5af-21ede008da04" providerId="ADAL" clId="{165CA148-48CD-43E8-BD9E-400A81092202}" dt="2023-12-05T10:28:02.615" v="2707" actId="20577"/>
          <ac:spMkLst>
            <pc:docMk/>
            <pc:sldMk cId="2346753500" sldId="269"/>
            <ac:spMk id="5" creationId="{BDCB5035-1FD9-2858-7051-36A816998B02}"/>
          </ac:spMkLst>
        </pc:spChg>
        <pc:spChg chg="add mod">
          <ac:chgData name="Bourne, Michael" userId="c438ff97-4f3e-4401-b5af-21ede008da04" providerId="ADAL" clId="{165CA148-48CD-43E8-BD9E-400A81092202}" dt="2023-12-05T10:27:47.950" v="2701" actId="1076"/>
          <ac:spMkLst>
            <pc:docMk/>
            <pc:sldMk cId="2346753500" sldId="269"/>
            <ac:spMk id="7" creationId="{A8D55E6D-BF84-7591-1BC8-2A48E126E8CA}"/>
          </ac:spMkLst>
        </pc:spChg>
        <pc:spChg chg="mod">
          <ac:chgData name="Bourne, Michael" userId="c438ff97-4f3e-4401-b5af-21ede008da04" providerId="ADAL" clId="{165CA148-48CD-43E8-BD9E-400A81092202}" dt="2023-12-05T10:27:17.768" v="2693" actId="6549"/>
          <ac:spMkLst>
            <pc:docMk/>
            <pc:sldMk cId="2346753500" sldId="269"/>
            <ac:spMk id="10" creationId="{F7FC9413-F155-354B-3AF9-448F74B699DC}"/>
          </ac:spMkLst>
        </pc:spChg>
      </pc:sldChg>
      <pc:sldChg chg="addSp modSp mod modAnim">
        <pc:chgData name="Bourne, Michael" userId="c438ff97-4f3e-4401-b5af-21ede008da04" providerId="ADAL" clId="{165CA148-48CD-43E8-BD9E-400A81092202}" dt="2023-12-05T10:34:17.685" v="2865"/>
        <pc:sldMkLst>
          <pc:docMk/>
          <pc:sldMk cId="3369803898" sldId="270"/>
        </pc:sldMkLst>
        <pc:spChg chg="add mod">
          <ac:chgData name="Bourne, Michael" userId="c438ff97-4f3e-4401-b5af-21ede008da04" providerId="ADAL" clId="{165CA148-48CD-43E8-BD9E-400A81092202}" dt="2023-12-05T10:33:50.641" v="2859" actId="20577"/>
          <ac:spMkLst>
            <pc:docMk/>
            <pc:sldMk cId="3369803898" sldId="270"/>
            <ac:spMk id="2" creationId="{84674E8F-CD69-C3F4-7EB3-57F5D8DA4389}"/>
          </ac:spMkLst>
        </pc:spChg>
        <pc:spChg chg="add mod">
          <ac:chgData name="Bourne, Michael" userId="c438ff97-4f3e-4401-b5af-21ede008da04" providerId="ADAL" clId="{165CA148-48CD-43E8-BD9E-400A81092202}" dt="2023-12-05T10:33:10.422" v="2844" actId="6549"/>
          <ac:spMkLst>
            <pc:docMk/>
            <pc:sldMk cId="3369803898" sldId="270"/>
            <ac:spMk id="3" creationId="{A9D66E4C-3067-DF5D-34A3-20C1AC87168D}"/>
          </ac:spMkLst>
        </pc:spChg>
        <pc:spChg chg="add mod">
          <ac:chgData name="Bourne, Michael" userId="c438ff97-4f3e-4401-b5af-21ede008da04" providerId="ADAL" clId="{165CA148-48CD-43E8-BD9E-400A81092202}" dt="2023-12-05T10:32:46.261" v="2836" actId="6549"/>
          <ac:spMkLst>
            <pc:docMk/>
            <pc:sldMk cId="3369803898" sldId="270"/>
            <ac:spMk id="4" creationId="{8EE6819B-1942-5C7E-093F-5361A036C6B6}"/>
          </ac:spMkLst>
        </pc:spChg>
        <pc:spChg chg="add mod">
          <ac:chgData name="Bourne, Michael" userId="c438ff97-4f3e-4401-b5af-21ede008da04" providerId="ADAL" clId="{165CA148-48CD-43E8-BD9E-400A81092202}" dt="2023-12-05T10:32:18.393" v="2829" actId="20577"/>
          <ac:spMkLst>
            <pc:docMk/>
            <pc:sldMk cId="3369803898" sldId="270"/>
            <ac:spMk id="5" creationId="{4C82DE9D-1F41-393B-5FBD-955252698B1C}"/>
          </ac:spMkLst>
        </pc:spChg>
        <pc:spChg chg="add mod">
          <ac:chgData name="Bourne, Michael" userId="c438ff97-4f3e-4401-b5af-21ede008da04" providerId="ADAL" clId="{165CA148-48CD-43E8-BD9E-400A81092202}" dt="2023-12-05T10:33:33.195" v="2853" actId="6549"/>
          <ac:spMkLst>
            <pc:docMk/>
            <pc:sldMk cId="3369803898" sldId="270"/>
            <ac:spMk id="7" creationId="{89B3E819-452E-30C5-7ACA-AF0D71DBCAB7}"/>
          </ac:spMkLst>
        </pc:spChg>
        <pc:spChg chg="mod">
          <ac:chgData name="Bourne, Michael" userId="c438ff97-4f3e-4401-b5af-21ede008da04" providerId="ADAL" clId="{165CA148-48CD-43E8-BD9E-400A81092202}" dt="2023-12-05T10:31:27.673" v="2825" actId="20577"/>
          <ac:spMkLst>
            <pc:docMk/>
            <pc:sldMk cId="3369803898" sldId="270"/>
            <ac:spMk id="10" creationId="{F7FC9413-F155-354B-3AF9-448F74B699DC}"/>
          </ac:spMkLst>
        </pc:spChg>
      </pc:sldChg>
      <pc:sldChg chg="addSp modSp mod modAnim">
        <pc:chgData name="Bourne, Michael" userId="c438ff97-4f3e-4401-b5af-21ede008da04" providerId="ADAL" clId="{165CA148-48CD-43E8-BD9E-400A81092202}" dt="2023-12-05T10:36:28.005" v="2902"/>
        <pc:sldMkLst>
          <pc:docMk/>
          <pc:sldMk cId="486945102" sldId="271"/>
        </pc:sldMkLst>
        <pc:spChg chg="add mod">
          <ac:chgData name="Bourne, Michael" userId="c438ff97-4f3e-4401-b5af-21ede008da04" providerId="ADAL" clId="{165CA148-48CD-43E8-BD9E-400A81092202}" dt="2023-12-05T10:36:09.248" v="2898" actId="1076"/>
          <ac:spMkLst>
            <pc:docMk/>
            <pc:sldMk cId="486945102" sldId="271"/>
            <ac:spMk id="2" creationId="{20C958EC-FD8D-8E0C-33E7-1E2862373F5E}"/>
          </ac:spMkLst>
        </pc:spChg>
        <pc:spChg chg="add mod">
          <ac:chgData name="Bourne, Michael" userId="c438ff97-4f3e-4401-b5af-21ede008da04" providerId="ADAL" clId="{165CA148-48CD-43E8-BD9E-400A81092202}" dt="2023-12-05T10:35:35.032" v="2886" actId="1076"/>
          <ac:spMkLst>
            <pc:docMk/>
            <pc:sldMk cId="486945102" sldId="271"/>
            <ac:spMk id="3" creationId="{4656D449-F480-A050-8310-692EDCAEF44E}"/>
          </ac:spMkLst>
        </pc:spChg>
        <pc:spChg chg="add mod">
          <ac:chgData name="Bourne, Michael" userId="c438ff97-4f3e-4401-b5af-21ede008da04" providerId="ADAL" clId="{165CA148-48CD-43E8-BD9E-400A81092202}" dt="2023-12-05T10:36:06.128" v="2897" actId="1076"/>
          <ac:spMkLst>
            <pc:docMk/>
            <pc:sldMk cId="486945102" sldId="271"/>
            <ac:spMk id="4" creationId="{AA5A6587-B72E-C774-81CF-70CD737958DE}"/>
          </ac:spMkLst>
        </pc:spChg>
        <pc:spChg chg="mod">
          <ac:chgData name="Bourne, Michael" userId="c438ff97-4f3e-4401-b5af-21ede008da04" providerId="ADAL" clId="{165CA148-48CD-43E8-BD9E-400A81092202}" dt="2023-12-04T13:31:47.038" v="49" actId="20577"/>
          <ac:spMkLst>
            <pc:docMk/>
            <pc:sldMk cId="486945102" sldId="271"/>
            <ac:spMk id="6" creationId="{0901CB0F-B0C0-1EB1-07E3-2A7FFB38FA0A}"/>
          </ac:spMkLst>
        </pc:spChg>
        <pc:spChg chg="mod">
          <ac:chgData name="Bourne, Michael" userId="c438ff97-4f3e-4401-b5af-21ede008da04" providerId="ADAL" clId="{165CA148-48CD-43E8-BD9E-400A81092202}" dt="2023-12-05T10:35:11.166" v="2880" actId="6549"/>
          <ac:spMkLst>
            <pc:docMk/>
            <pc:sldMk cId="486945102" sldId="271"/>
            <ac:spMk id="10" creationId="{F7FC9413-F155-354B-3AF9-448F74B699DC}"/>
          </ac:spMkLst>
        </pc:spChg>
      </pc:sldChg>
      <pc:sldChg chg="addSp modSp add mod modAnim">
        <pc:chgData name="Bourne, Michael" userId="c438ff97-4f3e-4401-b5af-21ede008da04" providerId="ADAL" clId="{165CA148-48CD-43E8-BD9E-400A81092202}" dt="2023-12-05T10:39:45.504" v="2954"/>
        <pc:sldMkLst>
          <pc:docMk/>
          <pc:sldMk cId="3657673539" sldId="272"/>
        </pc:sldMkLst>
        <pc:spChg chg="add mod">
          <ac:chgData name="Bourne, Michael" userId="c438ff97-4f3e-4401-b5af-21ede008da04" providerId="ADAL" clId="{165CA148-48CD-43E8-BD9E-400A81092202}" dt="2023-12-05T10:38:34.780" v="2933" actId="6549"/>
          <ac:spMkLst>
            <pc:docMk/>
            <pc:sldMk cId="3657673539" sldId="272"/>
            <ac:spMk id="2" creationId="{6B611964-913A-A779-00FD-10ACFBCDD344}"/>
          </ac:spMkLst>
        </pc:spChg>
        <pc:spChg chg="add mod">
          <ac:chgData name="Bourne, Michael" userId="c438ff97-4f3e-4401-b5af-21ede008da04" providerId="ADAL" clId="{165CA148-48CD-43E8-BD9E-400A81092202}" dt="2023-12-05T10:39:24.417" v="2949" actId="6549"/>
          <ac:spMkLst>
            <pc:docMk/>
            <pc:sldMk cId="3657673539" sldId="272"/>
            <ac:spMk id="3" creationId="{DD1A8BC6-FCCC-BECC-25ED-23176702DCE8}"/>
          </ac:spMkLst>
        </pc:spChg>
        <pc:spChg chg="add mod">
          <ac:chgData name="Bourne, Michael" userId="c438ff97-4f3e-4401-b5af-21ede008da04" providerId="ADAL" clId="{165CA148-48CD-43E8-BD9E-400A81092202}" dt="2023-12-05T10:39:01.548" v="2941" actId="6549"/>
          <ac:spMkLst>
            <pc:docMk/>
            <pc:sldMk cId="3657673539" sldId="272"/>
            <ac:spMk id="4" creationId="{C91E3D4B-A006-B7CB-3C83-1C9F97AEB7DA}"/>
          </ac:spMkLst>
        </pc:spChg>
        <pc:spChg chg="add mod">
          <ac:chgData name="Bourne, Michael" userId="c438ff97-4f3e-4401-b5af-21ede008da04" providerId="ADAL" clId="{165CA148-48CD-43E8-BD9E-400A81092202}" dt="2023-12-05T10:38:00.224" v="2918" actId="1076"/>
          <ac:spMkLst>
            <pc:docMk/>
            <pc:sldMk cId="3657673539" sldId="272"/>
            <ac:spMk id="5" creationId="{147BC87C-3573-838C-E2F7-AEB7590EB556}"/>
          </ac:spMkLst>
        </pc:spChg>
        <pc:spChg chg="mod">
          <ac:chgData name="Bourne, Michael" userId="c438ff97-4f3e-4401-b5af-21ede008da04" providerId="ADAL" clId="{165CA148-48CD-43E8-BD9E-400A81092202}" dt="2023-12-04T13:59:24.831" v="926" actId="20577"/>
          <ac:spMkLst>
            <pc:docMk/>
            <pc:sldMk cId="3657673539" sldId="272"/>
            <ac:spMk id="6" creationId="{0901CB0F-B0C0-1EB1-07E3-2A7FFB38FA0A}"/>
          </ac:spMkLst>
        </pc:spChg>
        <pc:spChg chg="mod">
          <ac:chgData name="Bourne, Michael" userId="c438ff97-4f3e-4401-b5af-21ede008da04" providerId="ADAL" clId="{165CA148-48CD-43E8-BD9E-400A81092202}" dt="2023-12-05T10:37:38.507" v="2912" actId="6549"/>
          <ac:spMkLst>
            <pc:docMk/>
            <pc:sldMk cId="3657673539" sldId="272"/>
            <ac:spMk id="10" creationId="{F7FC9413-F155-354B-3AF9-448F74B699DC}"/>
          </ac:spMkLst>
        </pc:spChg>
      </pc:sldChg>
      <pc:sldChg chg="add ord">
        <pc:chgData name="Bourne, Michael" userId="c438ff97-4f3e-4401-b5af-21ede008da04" providerId="ADAL" clId="{165CA148-48CD-43E8-BD9E-400A81092202}" dt="2023-12-05T10:22:00.859" v="2631"/>
        <pc:sldMkLst>
          <pc:docMk/>
          <pc:sldMk cId="2618527054" sldId="273"/>
        </pc:sldMkLst>
      </pc:sldChg>
      <pc:sldChg chg="add ord">
        <pc:chgData name="Bourne, Michael" userId="c438ff97-4f3e-4401-b5af-21ede008da04" providerId="ADAL" clId="{165CA148-48CD-43E8-BD9E-400A81092202}" dt="2023-12-05T10:40:18.410" v="2959"/>
        <pc:sldMkLst>
          <pc:docMk/>
          <pc:sldMk cId="1802064865" sldId="274"/>
        </pc:sldMkLst>
      </pc:sldChg>
    </pc:docChg>
  </pc:docChgLst>
  <pc:docChgLst>
    <pc:chgData name="Bourne, Michael" userId="c438ff97-4f3e-4401-b5af-21ede008da04" providerId="ADAL" clId="{62E0A8CC-7C12-411D-8322-B8D104CD4740}"/>
    <pc:docChg chg="undo custSel addSld delSld modSld sldOrd">
      <pc:chgData name="Bourne, Michael" userId="c438ff97-4f3e-4401-b5af-21ede008da04" providerId="ADAL" clId="{62E0A8CC-7C12-411D-8322-B8D104CD4740}" dt="2023-12-21T11:03:01.041" v="16" actId="478"/>
      <pc:docMkLst>
        <pc:docMk/>
      </pc:docMkLst>
      <pc:sldChg chg="del">
        <pc:chgData name="Bourne, Michael" userId="c438ff97-4f3e-4401-b5af-21ede008da04" providerId="ADAL" clId="{62E0A8CC-7C12-411D-8322-B8D104CD4740}" dt="2023-12-21T11:02:42.061" v="5" actId="2696"/>
        <pc:sldMkLst>
          <pc:docMk/>
          <pc:sldMk cId="2460207967" sldId="256"/>
        </pc:sldMkLst>
      </pc:sldChg>
      <pc:sldChg chg="del">
        <pc:chgData name="Bourne, Michael" userId="c438ff97-4f3e-4401-b5af-21ede008da04" providerId="ADAL" clId="{62E0A8CC-7C12-411D-8322-B8D104CD4740}" dt="2023-12-21T11:02:32.493" v="3" actId="2696"/>
        <pc:sldMkLst>
          <pc:docMk/>
          <pc:sldMk cId="3198001257" sldId="257"/>
        </pc:sldMkLst>
      </pc:sldChg>
      <pc:sldChg chg="addSp delSp add mod ord">
        <pc:chgData name="Bourne, Michael" userId="c438ff97-4f3e-4401-b5af-21ede008da04" providerId="ADAL" clId="{62E0A8CC-7C12-411D-8322-B8D104CD4740}" dt="2023-12-21T11:03:01.041" v="16" actId="478"/>
        <pc:sldMkLst>
          <pc:docMk/>
          <pc:sldMk cId="3257230325" sldId="275"/>
        </pc:sldMkLst>
        <pc:spChg chg="del">
          <ac:chgData name="Bourne, Michael" userId="c438ff97-4f3e-4401-b5af-21ede008da04" providerId="ADAL" clId="{62E0A8CC-7C12-411D-8322-B8D104CD4740}" dt="2023-12-21T11:02:49.160" v="8" actId="478"/>
          <ac:spMkLst>
            <pc:docMk/>
            <pc:sldMk cId="3257230325" sldId="275"/>
            <ac:spMk id="2" creationId="{D6ABB1C1-A4A4-4B06-E24F-2CC8040223DF}"/>
          </ac:spMkLst>
        </pc:spChg>
        <pc:spChg chg="del">
          <ac:chgData name="Bourne, Michael" userId="c438ff97-4f3e-4401-b5af-21ede008da04" providerId="ADAL" clId="{62E0A8CC-7C12-411D-8322-B8D104CD4740}" dt="2023-12-21T11:02:50.254" v="9" actId="478"/>
          <ac:spMkLst>
            <pc:docMk/>
            <pc:sldMk cId="3257230325" sldId="275"/>
            <ac:spMk id="3" creationId="{5E26DAD4-722D-5EA7-2862-B8B24B04438F}"/>
          </ac:spMkLst>
        </pc:spChg>
        <pc:spChg chg="del">
          <ac:chgData name="Bourne, Michael" userId="c438ff97-4f3e-4401-b5af-21ede008da04" providerId="ADAL" clId="{62E0A8CC-7C12-411D-8322-B8D104CD4740}" dt="2023-12-21T11:02:51.749" v="10" actId="478"/>
          <ac:spMkLst>
            <pc:docMk/>
            <pc:sldMk cId="3257230325" sldId="275"/>
            <ac:spMk id="4" creationId="{FD14A607-652D-D921-0BC3-35EE7E80EA06}"/>
          </ac:spMkLst>
        </pc:spChg>
        <pc:spChg chg="add del">
          <ac:chgData name="Bourne, Michael" userId="c438ff97-4f3e-4401-b5af-21ede008da04" providerId="ADAL" clId="{62E0A8CC-7C12-411D-8322-B8D104CD4740}" dt="2023-12-21T11:02:56.947" v="14" actId="478"/>
          <ac:spMkLst>
            <pc:docMk/>
            <pc:sldMk cId="3257230325" sldId="275"/>
            <ac:spMk id="5" creationId="{B6D4A218-0C91-9CC3-CB04-A457A744B82E}"/>
          </ac:spMkLst>
        </pc:spChg>
        <pc:spChg chg="del">
          <ac:chgData name="Bourne, Michael" userId="c438ff97-4f3e-4401-b5af-21ede008da04" providerId="ADAL" clId="{62E0A8CC-7C12-411D-8322-B8D104CD4740}" dt="2023-12-21T11:02:44.746" v="6" actId="478"/>
          <ac:spMkLst>
            <pc:docMk/>
            <pc:sldMk cId="3257230325" sldId="275"/>
            <ac:spMk id="6" creationId="{B1952AFF-A4C6-F041-2976-C12702415D20}"/>
          </ac:spMkLst>
        </pc:spChg>
        <pc:spChg chg="del">
          <ac:chgData name="Bourne, Michael" userId="c438ff97-4f3e-4401-b5af-21ede008da04" providerId="ADAL" clId="{62E0A8CC-7C12-411D-8322-B8D104CD4740}" dt="2023-12-21T11:03:01.041" v="16" actId="478"/>
          <ac:spMkLst>
            <pc:docMk/>
            <pc:sldMk cId="3257230325" sldId="275"/>
            <ac:spMk id="7" creationId="{7824CF45-E9EC-C2A8-F492-6A358885C4F5}"/>
          </ac:spMkLst>
        </pc:spChg>
        <pc:spChg chg="del">
          <ac:chgData name="Bourne, Michael" userId="c438ff97-4f3e-4401-b5af-21ede008da04" providerId="ADAL" clId="{62E0A8CC-7C12-411D-8322-B8D104CD4740}" dt="2023-12-21T11:02:52.868" v="11" actId="478"/>
          <ac:spMkLst>
            <pc:docMk/>
            <pc:sldMk cId="3257230325" sldId="275"/>
            <ac:spMk id="8" creationId="{FE4F48E5-0F66-1410-2DB4-53007A1E2E32}"/>
          </ac:spMkLst>
        </pc:spChg>
        <pc:spChg chg="del">
          <ac:chgData name="Bourne, Michael" userId="c438ff97-4f3e-4401-b5af-21ede008da04" providerId="ADAL" clId="{62E0A8CC-7C12-411D-8322-B8D104CD4740}" dt="2023-12-21T11:02:59.230" v="15" actId="478"/>
          <ac:spMkLst>
            <pc:docMk/>
            <pc:sldMk cId="3257230325" sldId="275"/>
            <ac:spMk id="9" creationId="{B1FFA988-D9A7-E7CD-64ED-6CB815C0CDA2}"/>
          </ac:spMkLst>
        </pc:spChg>
        <pc:spChg chg="del">
          <ac:chgData name="Bourne, Michael" userId="c438ff97-4f3e-4401-b5af-21ede008da04" providerId="ADAL" clId="{62E0A8CC-7C12-411D-8322-B8D104CD4740}" dt="2023-12-21T11:02:46.552" v="7" actId="478"/>
          <ac:spMkLst>
            <pc:docMk/>
            <pc:sldMk cId="3257230325" sldId="275"/>
            <ac:spMk id="10" creationId="{9BDA4FAF-799C-E069-6D92-90EE1D3422B9}"/>
          </ac:spMkLst>
        </pc:spChg>
        <pc:spChg chg="del">
          <ac:chgData name="Bourne, Michael" userId="c438ff97-4f3e-4401-b5af-21ede008da04" providerId="ADAL" clId="{62E0A8CC-7C12-411D-8322-B8D104CD4740}" dt="2023-12-21T11:02:54.411" v="12" actId="478"/>
          <ac:spMkLst>
            <pc:docMk/>
            <pc:sldMk cId="3257230325" sldId="275"/>
            <ac:spMk id="11" creationId="{63C4782C-7499-19E3-A6B9-E3BC7B136900}"/>
          </ac:spMkLst>
        </pc:spChg>
      </pc:sldChg>
      <pc:sldChg chg="add">
        <pc:chgData name="Bourne, Michael" userId="c438ff97-4f3e-4401-b5af-21ede008da04" providerId="ADAL" clId="{62E0A8CC-7C12-411D-8322-B8D104CD4740}" dt="2023-12-21T11:02:39.602" v="4" actId="2890"/>
        <pc:sldMkLst>
          <pc:docMk/>
          <pc:sldMk cId="3140797151" sldId="276"/>
        </pc:sldMkLst>
      </pc:sldChg>
    </pc:docChg>
  </pc:docChgLst>
  <pc:docChgLst>
    <pc:chgData name="Reda, Michael" userId="S::michael.reda@defra.gov.uk::20e1086a-923e-4d31-a8d5-29046e568bd7" providerId="AD" clId="Web-{CBCE0727-D2D3-BEDC-8D84-CDE9E3F58361}"/>
    <pc:docChg chg="modSld">
      <pc:chgData name="Reda, Michael" userId="S::michael.reda@defra.gov.uk::20e1086a-923e-4d31-a8d5-29046e568bd7" providerId="AD" clId="Web-{CBCE0727-D2D3-BEDC-8D84-CDE9E3F58361}" dt="2023-12-07T09:11:53.110" v="1"/>
      <pc:docMkLst>
        <pc:docMk/>
      </pc:docMkLst>
      <pc:sldChg chg="delSp">
        <pc:chgData name="Reda, Michael" userId="S::michael.reda@defra.gov.uk::20e1086a-923e-4d31-a8d5-29046e568bd7" providerId="AD" clId="Web-{CBCE0727-D2D3-BEDC-8D84-CDE9E3F58361}" dt="2023-12-07T09:11:53.110" v="1"/>
        <pc:sldMkLst>
          <pc:docMk/>
          <pc:sldMk cId="2460207967" sldId="256"/>
        </pc:sldMkLst>
        <pc:spChg chg="del">
          <ac:chgData name="Reda, Michael" userId="S::michael.reda@defra.gov.uk::20e1086a-923e-4d31-a8d5-29046e568bd7" providerId="AD" clId="Web-{CBCE0727-D2D3-BEDC-8D84-CDE9E3F58361}" dt="2023-12-07T09:11:53.110" v="1"/>
          <ac:spMkLst>
            <pc:docMk/>
            <pc:sldMk cId="2460207967" sldId="256"/>
            <ac:spMk id="5" creationId="{B6D4A218-0C91-9CC3-CB04-A457A744B82E}"/>
          </ac:spMkLst>
        </pc:spChg>
      </pc:sldChg>
      <pc:sldChg chg="delSp">
        <pc:chgData name="Reda, Michael" userId="S::michael.reda@defra.gov.uk::20e1086a-923e-4d31-a8d5-29046e568bd7" providerId="AD" clId="Web-{CBCE0727-D2D3-BEDC-8D84-CDE9E3F58361}" dt="2023-12-07T09:11:49.704" v="0"/>
        <pc:sldMkLst>
          <pc:docMk/>
          <pc:sldMk cId="3198001257" sldId="257"/>
        </pc:sldMkLst>
        <pc:spChg chg="del">
          <ac:chgData name="Reda, Michael" userId="S::michael.reda@defra.gov.uk::20e1086a-923e-4d31-a8d5-29046e568bd7" providerId="AD" clId="Web-{CBCE0727-D2D3-BEDC-8D84-CDE9E3F58361}" dt="2023-12-07T09:11:49.704" v="0"/>
          <ac:spMkLst>
            <pc:docMk/>
            <pc:sldMk cId="3198001257" sldId="257"/>
            <ac:spMk id="5" creationId="{B6D4A218-0C91-9CC3-CB04-A457A744B82E}"/>
          </ac:spMkLst>
        </pc:spChg>
      </pc:sldChg>
    </pc:docChg>
  </pc:docChgLst>
  <pc:docChgLst>
    <pc:chgData name="Reda, Michael" userId="S::michael.reda@defra.gov.uk::20e1086a-923e-4d31-a8d5-29046e568bd7" providerId="AD" clId="Web-{725C08AD-07F9-30F7-9EBF-7D3C3C1A1E64}"/>
    <pc:docChg chg="modSld">
      <pc:chgData name="Reda, Michael" userId="S::michael.reda@defra.gov.uk::20e1086a-923e-4d31-a8d5-29046e568bd7" providerId="AD" clId="Web-{725C08AD-07F9-30F7-9EBF-7D3C3C1A1E64}" dt="2023-12-20T17:47:51.045" v="922" actId="1076"/>
      <pc:docMkLst>
        <pc:docMk/>
      </pc:docMkLst>
      <pc:sldChg chg="modSp delCm">
        <pc:chgData name="Reda, Michael" userId="S::michael.reda@defra.gov.uk::20e1086a-923e-4d31-a8d5-29046e568bd7" providerId="AD" clId="Web-{725C08AD-07F9-30F7-9EBF-7D3C3C1A1E64}" dt="2023-12-20T17:47:51.045" v="922" actId="1076"/>
        <pc:sldMkLst>
          <pc:docMk/>
          <pc:sldMk cId="3657673539" sldId="272"/>
        </pc:sldMkLst>
        <pc:spChg chg="mod">
          <ac:chgData name="Reda, Michael" userId="S::michael.reda@defra.gov.uk::20e1086a-923e-4d31-a8d5-29046e568bd7" providerId="AD" clId="Web-{725C08AD-07F9-30F7-9EBF-7D3C3C1A1E64}" dt="2023-12-20T17:47:51.045" v="922" actId="1076"/>
          <ac:spMkLst>
            <pc:docMk/>
            <pc:sldMk cId="3657673539" sldId="272"/>
            <ac:spMk id="3" creationId="{DD1A8BC6-FCCC-BECC-25ED-23176702DCE8}"/>
          </ac:spMkLst>
        </pc:spChg>
        <pc:spChg chg="mod">
          <ac:chgData name="Reda, Michael" userId="S::michael.reda@defra.gov.uk::20e1086a-923e-4d31-a8d5-29046e568bd7" providerId="AD" clId="Web-{725C08AD-07F9-30F7-9EBF-7D3C3C1A1E64}" dt="2023-12-20T17:29:44.172" v="723" actId="20577"/>
          <ac:spMkLst>
            <pc:docMk/>
            <pc:sldMk cId="3657673539" sldId="272"/>
            <ac:spMk id="5" creationId="{147BC87C-3573-838C-E2F7-AEB7590EB556}"/>
          </ac:spMkLst>
        </pc:spChg>
        <pc:spChg chg="mod">
          <ac:chgData name="Reda, Michael" userId="S::michael.reda@defra.gov.uk::20e1086a-923e-4d31-a8d5-29046e568bd7" providerId="AD" clId="Web-{725C08AD-07F9-30F7-9EBF-7D3C3C1A1E64}" dt="2023-12-20T17:29:15.171" v="714" actId="1076"/>
          <ac:spMkLst>
            <pc:docMk/>
            <pc:sldMk cId="3657673539" sldId="272"/>
            <ac:spMk id="10" creationId="{F7FC9413-F155-354B-3AF9-448F74B699DC}"/>
          </ac:spMkLst>
        </pc:spChg>
        <pc:extLst>
          <p:ext xmlns:p="http://schemas.openxmlformats.org/presentationml/2006/main" uri="{D6D511B9-2390-475A-947B-AFAB55BFBCF1}">
            <pc226:cmChg xmlns:pc226="http://schemas.microsoft.com/office/powerpoint/2022/06/main/command" chg="del">
              <pc226:chgData name="Reda, Michael" userId="S::michael.reda@defra.gov.uk::20e1086a-923e-4d31-a8d5-29046e568bd7" providerId="AD" clId="Web-{725C08AD-07F9-30F7-9EBF-7D3C3C1A1E64}" dt="2023-12-20T17:45:52.745" v="878"/>
              <pc2:cmMkLst xmlns:pc2="http://schemas.microsoft.com/office/powerpoint/2019/9/main/command">
                <pc:docMk/>
                <pc:sldMk cId="3657673539" sldId="272"/>
                <pc2:cmMk id="{70FA97EA-F921-4BC0-8D81-88BCFFA15411}"/>
              </pc2:cmMkLst>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efra-my.sharepoint.com/personal/michael_bourne_defra_gov_uk/Documents/Documents/EPI%20demand%20illustr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'Effect of elasticity'!$C$2</c:f>
              <c:strCache>
                <c:ptCount val="1"/>
                <c:pt idx="0">
                  <c:v>0.5</c:v>
                </c:pt>
              </c:strCache>
            </c:strRef>
          </c:tx>
          <c:spPr>
            <a:ln w="28575" cap="rnd">
              <a:solidFill>
                <a:schemeClr val="accent1"/>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elasticity'!$C$3:$C$19</c:f>
              <c:numCache>
                <c:formatCode>General</c:formatCode>
                <c:ptCount val="17"/>
                <c:pt idx="0">
                  <c:v>0.89442719099991586</c:v>
                </c:pt>
                <c:pt idx="1">
                  <c:v>0.90553851381374162</c:v>
                </c:pt>
                <c:pt idx="2">
                  <c:v>0.91651513899116799</c:v>
                </c:pt>
                <c:pt idx="3">
                  <c:v>0.92736184954957035</c:v>
                </c:pt>
                <c:pt idx="4">
                  <c:v>0.93808315196468595</c:v>
                </c:pt>
                <c:pt idx="5">
                  <c:v>0.94868329805051377</c:v>
                </c:pt>
                <c:pt idx="6">
                  <c:v>0.95916630466254338</c:v>
                </c:pt>
                <c:pt idx="7">
                  <c:v>0.96953597148326531</c:v>
                </c:pt>
                <c:pt idx="8">
                  <c:v>0.97979589711327075</c:v>
                </c:pt>
                <c:pt idx="9">
                  <c:v>0.98994949366116602</c:v>
                </c:pt>
                <c:pt idx="10">
                  <c:v>0.99999999999999956</c:v>
                </c:pt>
                <c:pt idx="11">
                  <c:v>1.0099504938362078</c:v>
                </c:pt>
                <c:pt idx="12">
                  <c:v>1.019803902718557</c:v>
                </c:pt>
                <c:pt idx="13">
                  <c:v>1.0295630140987</c:v>
                </c:pt>
                <c:pt idx="14">
                  <c:v>1.0392304845413265</c:v>
                </c:pt>
                <c:pt idx="15">
                  <c:v>1.0488088481701516</c:v>
                </c:pt>
                <c:pt idx="16">
                  <c:v>1.0583005244258363</c:v>
                </c:pt>
              </c:numCache>
            </c:numRef>
          </c:val>
          <c:smooth val="0"/>
          <c:extLst>
            <c:ext xmlns:c16="http://schemas.microsoft.com/office/drawing/2014/chart" uri="{C3380CC4-5D6E-409C-BE32-E72D297353CC}">
              <c16:uniqueId val="{00000000-DA88-4A44-8F33-77CDE2CBEF21}"/>
            </c:ext>
          </c:extLst>
        </c:ser>
        <c:ser>
          <c:idx val="1"/>
          <c:order val="1"/>
          <c:tx>
            <c:strRef>
              <c:f>'Effect of elasticity'!$D$2</c:f>
              <c:strCache>
                <c:ptCount val="1"/>
                <c:pt idx="0">
                  <c:v>1</c:v>
                </c:pt>
              </c:strCache>
            </c:strRef>
          </c:tx>
          <c:spPr>
            <a:ln w="28575" cap="rnd">
              <a:solidFill>
                <a:schemeClr val="accent2"/>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elasticity'!$D$3:$D$19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val>
          <c:smooth val="0"/>
          <c:extLst>
            <c:ext xmlns:c16="http://schemas.microsoft.com/office/drawing/2014/chart" uri="{C3380CC4-5D6E-409C-BE32-E72D297353CC}">
              <c16:uniqueId val="{00000001-DA88-4A44-8F33-77CDE2CBEF21}"/>
            </c:ext>
          </c:extLst>
        </c:ser>
        <c:ser>
          <c:idx val="2"/>
          <c:order val="2"/>
          <c:tx>
            <c:strRef>
              <c:f>'Effect of elasticity'!$E$2</c:f>
              <c:strCache>
                <c:ptCount val="1"/>
                <c:pt idx="0">
                  <c:v>1.5</c:v>
                </c:pt>
              </c:strCache>
            </c:strRef>
          </c:tx>
          <c:spPr>
            <a:ln w="28575" cap="rnd">
              <a:solidFill>
                <a:schemeClr val="accent3"/>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elasticity'!$E$3:$E$19</c:f>
              <c:numCache>
                <c:formatCode>General</c:formatCode>
                <c:ptCount val="17"/>
                <c:pt idx="0">
                  <c:v>0.71554175279993271</c:v>
                </c:pt>
                <c:pt idx="1">
                  <c:v>0.74254158132726811</c:v>
                </c:pt>
                <c:pt idx="2">
                  <c:v>0.76987271675258107</c:v>
                </c:pt>
                <c:pt idx="3">
                  <c:v>0.79753119061263056</c:v>
                </c:pt>
                <c:pt idx="4">
                  <c:v>0.82551317372892363</c:v>
                </c:pt>
                <c:pt idx="5">
                  <c:v>0.85381496824546244</c:v>
                </c:pt>
                <c:pt idx="6">
                  <c:v>0.88243300028953908</c:v>
                </c:pt>
                <c:pt idx="7">
                  <c:v>0.91136381319426829</c:v>
                </c:pt>
                <c:pt idx="8">
                  <c:v>0.94060406122873885</c:v>
                </c:pt>
                <c:pt idx="9">
                  <c:v>0.97015050378794165</c:v>
                </c:pt>
                <c:pt idx="10">
                  <c:v>0.99999999999999845</c:v>
                </c:pt>
                <c:pt idx="11">
                  <c:v>1.030149503712932</c:v>
                </c:pt>
                <c:pt idx="12">
                  <c:v>1.0605960588272993</c:v>
                </c:pt>
                <c:pt idx="13">
                  <c:v>1.0913367949446222</c:v>
                </c:pt>
                <c:pt idx="14">
                  <c:v>1.1223689233046326</c:v>
                </c:pt>
                <c:pt idx="15">
                  <c:v>1.1536897329871669</c:v>
                </c:pt>
                <c:pt idx="16">
                  <c:v>1.1852965873569368</c:v>
                </c:pt>
              </c:numCache>
            </c:numRef>
          </c:val>
          <c:smooth val="0"/>
          <c:extLst>
            <c:ext xmlns:c16="http://schemas.microsoft.com/office/drawing/2014/chart" uri="{C3380CC4-5D6E-409C-BE32-E72D297353CC}">
              <c16:uniqueId val="{00000002-DA88-4A44-8F33-77CDE2CBEF21}"/>
            </c:ext>
          </c:extLst>
        </c:ser>
        <c:ser>
          <c:idx val="3"/>
          <c:order val="3"/>
          <c:tx>
            <c:strRef>
              <c:f>'Effect of elasticity'!$F$2</c:f>
              <c:strCache>
                <c:ptCount val="1"/>
                <c:pt idx="0">
                  <c:v>2</c:v>
                </c:pt>
              </c:strCache>
            </c:strRef>
          </c:tx>
          <c:spPr>
            <a:ln w="28575" cap="rnd">
              <a:solidFill>
                <a:schemeClr val="accent4"/>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elasticity'!$F$3:$F$19</c:f>
              <c:numCache>
                <c:formatCode>General</c:formatCode>
                <c:ptCount val="17"/>
                <c:pt idx="0">
                  <c:v>0.64000000000000012</c:v>
                </c:pt>
                <c:pt idx="1">
                  <c:v>0.67239999999999989</c:v>
                </c:pt>
                <c:pt idx="2">
                  <c:v>0.70559999999999989</c:v>
                </c:pt>
                <c:pt idx="3">
                  <c:v>0.73959999999999992</c:v>
                </c:pt>
                <c:pt idx="4">
                  <c:v>0.77439999999999998</c:v>
                </c:pt>
                <c:pt idx="5">
                  <c:v>0.81</c:v>
                </c:pt>
                <c:pt idx="6">
                  <c:v>0.84639999999999826</c:v>
                </c:pt>
                <c:pt idx="7">
                  <c:v>0.88359999999999805</c:v>
                </c:pt>
                <c:pt idx="8">
                  <c:v>0.92159999999999798</c:v>
                </c:pt>
                <c:pt idx="9">
                  <c:v>0.96039999999999803</c:v>
                </c:pt>
                <c:pt idx="10">
                  <c:v>0.999999999999998</c:v>
                </c:pt>
                <c:pt idx="11">
                  <c:v>1.0404</c:v>
                </c:pt>
                <c:pt idx="12">
                  <c:v>1.0816000000000001</c:v>
                </c:pt>
                <c:pt idx="13">
                  <c:v>1.1236000000000002</c:v>
                </c:pt>
                <c:pt idx="14">
                  <c:v>1.1664000000000001</c:v>
                </c:pt>
                <c:pt idx="15">
                  <c:v>1.2100000000000002</c:v>
                </c:pt>
                <c:pt idx="16">
                  <c:v>1.2544000000000002</c:v>
                </c:pt>
              </c:numCache>
            </c:numRef>
          </c:val>
          <c:smooth val="0"/>
          <c:extLst>
            <c:ext xmlns:c16="http://schemas.microsoft.com/office/drawing/2014/chart" uri="{C3380CC4-5D6E-409C-BE32-E72D297353CC}">
              <c16:uniqueId val="{00000003-DA88-4A44-8F33-77CDE2CBEF21}"/>
            </c:ext>
          </c:extLst>
        </c:ser>
        <c:ser>
          <c:idx val="4"/>
          <c:order val="4"/>
          <c:tx>
            <c:strRef>
              <c:f>'Effect of elasticity'!$G$2</c:f>
              <c:strCache>
                <c:ptCount val="1"/>
                <c:pt idx="0">
                  <c:v>2.5</c:v>
                </c:pt>
              </c:strCache>
            </c:strRef>
          </c:tx>
          <c:spPr>
            <a:ln w="28575" cap="rnd">
              <a:solidFill>
                <a:schemeClr val="accent5"/>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elasticity'!$G$3:$G$19</c:f>
              <c:numCache>
                <c:formatCode>General</c:formatCode>
                <c:ptCount val="17"/>
                <c:pt idx="0">
                  <c:v>0.57243340223994621</c:v>
                </c:pt>
                <c:pt idx="1">
                  <c:v>0.60888409668835974</c:v>
                </c:pt>
                <c:pt idx="2">
                  <c:v>0.64669308207216802</c:v>
                </c:pt>
                <c:pt idx="3">
                  <c:v>0.68587682392686222</c:v>
                </c:pt>
                <c:pt idx="4">
                  <c:v>0.72645159288145278</c:v>
                </c:pt>
                <c:pt idx="5">
                  <c:v>0.76843347142091623</c:v>
                </c:pt>
                <c:pt idx="6">
                  <c:v>0.81183836026637501</c:v>
                </c:pt>
                <c:pt idx="7">
                  <c:v>0.85668198440261123</c:v>
                </c:pt>
                <c:pt idx="8">
                  <c:v>0.9029798987795884</c:v>
                </c:pt>
                <c:pt idx="9">
                  <c:v>0.95074749371218192</c:v>
                </c:pt>
                <c:pt idx="10">
                  <c:v>0.99999999999999756</c:v>
                </c:pt>
                <c:pt idx="11">
                  <c:v>1.0507524937871906</c:v>
                </c:pt>
                <c:pt idx="12">
                  <c:v>1.1030199011803914</c:v>
                </c:pt>
                <c:pt idx="13">
                  <c:v>1.1568170026412996</c:v>
                </c:pt>
                <c:pt idx="14">
                  <c:v>1.2121584371690033</c:v>
                </c:pt>
                <c:pt idx="15">
                  <c:v>1.2690587062858836</c:v>
                </c:pt>
                <c:pt idx="16">
                  <c:v>1.3275321778397693</c:v>
                </c:pt>
              </c:numCache>
            </c:numRef>
          </c:val>
          <c:smooth val="0"/>
          <c:extLst>
            <c:ext xmlns:c16="http://schemas.microsoft.com/office/drawing/2014/chart" uri="{C3380CC4-5D6E-409C-BE32-E72D297353CC}">
              <c16:uniqueId val="{00000004-DA88-4A44-8F33-77CDE2CBEF21}"/>
            </c:ext>
          </c:extLst>
        </c:ser>
        <c:ser>
          <c:idx val="5"/>
          <c:order val="5"/>
          <c:tx>
            <c:strRef>
              <c:f>'Effect of elasticity'!$H$2</c:f>
              <c:strCache>
                <c:ptCount val="1"/>
                <c:pt idx="0">
                  <c:v>3</c:v>
                </c:pt>
              </c:strCache>
            </c:strRef>
          </c:tx>
          <c:spPr>
            <a:ln w="28575" cap="rnd">
              <a:solidFill>
                <a:schemeClr val="accent6"/>
              </a:solidFill>
              <a:round/>
            </a:ln>
            <a:effectLst/>
          </c:spPr>
          <c:marker>
            <c:symbol val="none"/>
          </c:marker>
          <c:cat>
            <c:numRef>
              <c:f>'Effect of elasticity'!$B$3:$B$19</c:f>
              <c:numCache>
                <c:formatCode>General</c:formatCode>
                <c:ptCount val="17"/>
                <c:pt idx="0">
                  <c:v>0.8</c:v>
                </c:pt>
                <c:pt idx="1">
                  <c:v>0.82</c:v>
                </c:pt>
                <c:pt idx="2">
                  <c:v>0.84</c:v>
                </c:pt>
                <c:pt idx="3">
                  <c:v>0.86</c:v>
                </c:pt>
                <c:pt idx="4">
                  <c:v>0.88</c:v>
                </c:pt>
                <c:pt idx="5">
                  <c:v>0.9</c:v>
                </c:pt>
                <c:pt idx="6">
                  <c:v>0.91999999999999904</c:v>
                </c:pt>
                <c:pt idx="7">
                  <c:v>0.93999999999999895</c:v>
                </c:pt>
                <c:pt idx="8">
                  <c:v>0.95999999999999897</c:v>
                </c:pt>
                <c:pt idx="9">
                  <c:v>0.97999999999999898</c:v>
                </c:pt>
                <c:pt idx="10">
                  <c:v>0.999999999999999</c:v>
                </c:pt>
                <c:pt idx="11">
                  <c:v>1.02</c:v>
                </c:pt>
                <c:pt idx="12">
                  <c:v>1.04</c:v>
                </c:pt>
                <c:pt idx="13">
                  <c:v>1.06</c:v>
                </c:pt>
                <c:pt idx="14">
                  <c:v>1.08</c:v>
                </c:pt>
                <c:pt idx="15">
                  <c:v>1.1000000000000001</c:v>
                </c:pt>
                <c:pt idx="16">
                  <c:v>1.1200000000000001</c:v>
                </c:pt>
              </c:numCache>
            </c:numRef>
          </c:cat>
          <c:val>
            <c:numRef>
              <c:f>'Effect of elasticity'!$H$3:$H$19</c:f>
              <c:numCache>
                <c:formatCode>General</c:formatCode>
                <c:ptCount val="17"/>
                <c:pt idx="0">
                  <c:v>0.51200000000000012</c:v>
                </c:pt>
                <c:pt idx="1">
                  <c:v>0.55136799999999986</c:v>
                </c:pt>
                <c:pt idx="2">
                  <c:v>0.5927039999999999</c:v>
                </c:pt>
                <c:pt idx="3">
                  <c:v>0.63605599999999995</c:v>
                </c:pt>
                <c:pt idx="4">
                  <c:v>0.68147199999999997</c:v>
                </c:pt>
                <c:pt idx="5">
                  <c:v>0.72900000000000009</c:v>
                </c:pt>
                <c:pt idx="6">
                  <c:v>0.7786879999999976</c:v>
                </c:pt>
                <c:pt idx="7">
                  <c:v>0.83058399999999721</c:v>
                </c:pt>
                <c:pt idx="8">
                  <c:v>0.88473599999999708</c:v>
                </c:pt>
                <c:pt idx="9">
                  <c:v>0.94119199999999714</c:v>
                </c:pt>
                <c:pt idx="10">
                  <c:v>0.999999999999997</c:v>
                </c:pt>
                <c:pt idx="11">
                  <c:v>1.0612079999999999</c:v>
                </c:pt>
                <c:pt idx="12">
                  <c:v>1.1248640000000001</c:v>
                </c:pt>
                <c:pt idx="13">
                  <c:v>1.1910160000000003</c:v>
                </c:pt>
                <c:pt idx="14">
                  <c:v>1.2597120000000002</c:v>
                </c:pt>
                <c:pt idx="15">
                  <c:v>1.3310000000000004</c:v>
                </c:pt>
                <c:pt idx="16">
                  <c:v>1.4049280000000004</c:v>
                </c:pt>
              </c:numCache>
            </c:numRef>
          </c:val>
          <c:smooth val="0"/>
          <c:extLst>
            <c:ext xmlns:c16="http://schemas.microsoft.com/office/drawing/2014/chart" uri="{C3380CC4-5D6E-409C-BE32-E72D297353CC}">
              <c16:uniqueId val="{00000005-DA88-4A44-8F33-77CDE2CBEF21}"/>
            </c:ext>
          </c:extLst>
        </c:ser>
        <c:dLbls>
          <c:showLegendKey val="0"/>
          <c:showVal val="0"/>
          <c:showCatName val="0"/>
          <c:showSerName val="0"/>
          <c:showPercent val="0"/>
          <c:showBubbleSize val="0"/>
        </c:dLbls>
        <c:smooth val="0"/>
        <c:axId val="2005682367"/>
        <c:axId val="2087584159"/>
      </c:lineChart>
      <c:catAx>
        <c:axId val="20056823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GDP per capita</a:t>
                </a:r>
                <a:r>
                  <a:rPr lang="en-GB" baseline="0"/>
                  <a:t> relative to current</a:t>
                </a:r>
              </a:p>
              <a:p>
                <a:pPr>
                  <a:defRPr/>
                </a:pP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584159"/>
        <c:crosses val="autoZero"/>
        <c:auto val="1"/>
        <c:lblAlgn val="ctr"/>
        <c:lblOffset val="100"/>
        <c:tickLblSkip val="2"/>
        <c:noMultiLvlLbl val="0"/>
      </c:catAx>
      <c:valAx>
        <c:axId val="2087584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Impact of change in GDP per capita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682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2_6341D07D.xml><?xml version="1.0" encoding="utf-8"?>
<p188:cmLst xmlns:a="http://schemas.openxmlformats.org/drawingml/2006/main" xmlns:r="http://schemas.openxmlformats.org/officeDocument/2006/relationships" xmlns:p188="http://schemas.microsoft.com/office/powerpoint/2018/8/main">
  <p188:cm id="{87AB43D8-5FF1-4AE0-B7EF-4A09447701A8}" authorId="{AE19A3B7-8624-821E-FDB4-904830B33146}" created="2023-12-08T17:50:24.738">
    <ac:deMkLst xmlns:ac="http://schemas.microsoft.com/office/drawing/2013/main/command">
      <pc:docMk xmlns:pc="http://schemas.microsoft.com/office/powerpoint/2013/main/command"/>
      <pc:sldMk xmlns:pc="http://schemas.microsoft.com/office/powerpoint/2013/main/command" cId="1665257597" sldId="258"/>
      <ac:spMk id="6" creationId="{0901CB0F-B0C0-1EB1-07E3-2A7FFB38FA0A}"/>
    </ac:deMkLst>
    <p188:txBody>
      <a:bodyPr/>
      <a:lstStyle/>
      <a:p>
        <a:r>
          <a:rPr lang="en-GB"/>
          <a:t>Agree with everything on this slide.</a:t>
        </a:r>
      </a:p>
    </p188:txBody>
  </p188:cm>
</p188:cmLst>
</file>

<file path=ppt/comments/modernComment_10A_1EBE5789.xml><?xml version="1.0" encoding="utf-8"?>
<p188:cmLst xmlns:a="http://schemas.openxmlformats.org/drawingml/2006/main" xmlns:r="http://schemas.openxmlformats.org/officeDocument/2006/relationships" xmlns:p188="http://schemas.microsoft.com/office/powerpoint/2018/8/main">
  <p188:cm id="{10E5208C-563B-4073-8947-F571CAE5BC7D}" authorId="{AE19A3B7-8624-821E-FDB4-904830B33146}" created="2023-12-08T17:51:36.728">
    <ac:deMkLst xmlns:ac="http://schemas.microsoft.com/office/drawing/2013/main/command">
      <pc:docMk xmlns:pc="http://schemas.microsoft.com/office/powerpoint/2013/main/command"/>
      <pc:sldMk xmlns:pc="http://schemas.microsoft.com/office/powerpoint/2013/main/command" cId="515790729" sldId="266"/>
      <ac:spMk id="6" creationId="{0901CB0F-B0C0-1EB1-07E3-2A7FFB38FA0A}"/>
    </ac:deMkLst>
    <p188:txBody>
      <a:bodyPr/>
      <a:lstStyle/>
      <a:p>
        <a:r>
          <a:rPr lang="en-GB"/>
          <a:t>Very nice</a:t>
        </a:r>
      </a:p>
    </p188:txBody>
  </p188:cm>
  <p188:cm id="{1B5975DA-BB17-4C7B-91EE-84006303946C}" authorId="{AE19A3B7-8624-821E-FDB4-904830B33146}" created="2023-12-08T17:52:35.532">
    <ac:txMkLst xmlns:ac="http://schemas.microsoft.com/office/drawing/2013/main/command">
      <pc:docMk xmlns:pc="http://schemas.microsoft.com/office/powerpoint/2013/main/command"/>
      <pc:sldMk xmlns:pc="http://schemas.microsoft.com/office/powerpoint/2013/main/command" cId="515790729" sldId="266"/>
      <ac:spMk id="4" creationId="{0E297074-C116-0DCD-36A5-B32D53DB32C6}"/>
      <ac:txMk cp="188" len="1">
        <ac:context len="235" hash="12507340"/>
      </ac:txMk>
    </ac:txMkLst>
    <p188:pos x="4932778" y="533805"/>
    <p188:txBody>
      <a:bodyPr/>
      <a:lstStyle/>
      <a:p>
        <a:r>
          <a:rPr lang="en-GB"/>
          <a:t>Should this say 'for 6 different income elasticities'?
I've suggested some bracketed descriptions of the variables in the graph.</a:t>
        </a:r>
      </a:p>
    </p188:txBody>
  </p188:cm>
</p188:cmLst>
</file>

<file path=ppt/comments/modernComment_10B_94B0EC7C.xml><?xml version="1.0" encoding="utf-8"?>
<p188:cmLst xmlns:a="http://schemas.openxmlformats.org/drawingml/2006/main" xmlns:r="http://schemas.openxmlformats.org/officeDocument/2006/relationships" xmlns:p188="http://schemas.microsoft.com/office/powerpoint/2018/8/main">
  <p188:cm id="{1309F2CC-15A0-4957-94DA-3E840E4063CA}" authorId="{AE19A3B7-8624-821E-FDB4-904830B33146}" created="2023-12-08T17:54:59.477">
    <ac:deMkLst xmlns:ac="http://schemas.microsoft.com/office/drawing/2013/main/command">
      <pc:docMk xmlns:pc="http://schemas.microsoft.com/office/powerpoint/2013/main/command"/>
      <pc:sldMk xmlns:pc="http://schemas.microsoft.com/office/powerpoint/2013/main/command" cId="2494622844" sldId="267"/>
      <ac:spMk id="6" creationId="{0901CB0F-B0C0-1EB1-07E3-2A7FFB38FA0A}"/>
    </ac:deMkLst>
    <p188:txBody>
      <a:bodyPr/>
      <a:lstStyle/>
      <a:p>
        <a:r>
          <a:rPr lang="en-GB"/>
          <a:t>Yes, all really well explained. No amendments.</a:t>
        </a:r>
      </a:p>
    </p188:txBody>
  </p188:cm>
</p188:cmLst>
</file>

<file path=ppt/comments/modernComment_10C_BAE98394.xml><?xml version="1.0" encoding="utf-8"?>
<p188:cmLst xmlns:a="http://schemas.openxmlformats.org/drawingml/2006/main" xmlns:r="http://schemas.openxmlformats.org/officeDocument/2006/relationships" xmlns:p188="http://schemas.microsoft.com/office/powerpoint/2018/8/main">
  <p188:cm id="{DC43D566-ABF7-4685-BB00-0A4E9556E713}" authorId="{AE19A3B7-8624-821E-FDB4-904830B33146}" created="2023-12-08T18:00:07.266">
    <pc:sldMkLst xmlns:pc="http://schemas.microsoft.com/office/powerpoint/2013/main/command">
      <pc:docMk/>
      <pc:sldMk cId="3135865748" sldId="268"/>
    </pc:sldMkLst>
    <p188:txBody>
      <a:bodyPr/>
      <a:lstStyle/>
      <a:p>
        <a:r>
          <a:rPr lang="en-GB"/>
          <a:t>All good - well explained. No changes.</a:t>
        </a:r>
      </a:p>
    </p188:txBody>
  </p188:cm>
</p188:cmLst>
</file>

<file path=ppt/comments/modernComment_10D_8BE09DDC.xml><?xml version="1.0" encoding="utf-8"?>
<p188:cmLst xmlns:a="http://schemas.openxmlformats.org/drawingml/2006/main" xmlns:r="http://schemas.openxmlformats.org/officeDocument/2006/relationships" xmlns:p188="http://schemas.microsoft.com/office/powerpoint/2018/8/main">
  <p188:cm id="{DDD8AAA8-3DAC-46B0-8C19-81059CE115E5}" authorId="{AE19A3B7-8624-821E-FDB4-904830B33146}" created="2023-12-13T11:00:40.206">
    <pc:sldMkLst xmlns:pc="http://schemas.microsoft.com/office/powerpoint/2013/main/command">
      <pc:docMk/>
      <pc:sldMk cId="2346753500" sldId="269"/>
    </pc:sldMkLst>
    <p188:txBody>
      <a:bodyPr/>
      <a:lstStyle/>
      <a:p>
        <a:r>
          <a:rPr lang="en-GB"/>
          <a:t>Agree with all of this. Explanation is clear.</a:t>
        </a:r>
      </a:p>
    </p188:txBody>
  </p188:cm>
</p188:cmLst>
</file>

<file path=ppt/comments/modernComment_10E_C8DB207A.xml><?xml version="1.0" encoding="utf-8"?>
<p188:cmLst xmlns:a="http://schemas.openxmlformats.org/drawingml/2006/main" xmlns:r="http://schemas.openxmlformats.org/officeDocument/2006/relationships" xmlns:p188="http://schemas.microsoft.com/office/powerpoint/2018/8/main">
  <p188:cm id="{228811D4-C20A-4CD4-8D74-0CE1474BCC96}" authorId="{AE19A3B7-8624-821E-FDB4-904830B33146}" created="2023-12-13T11:03:13.601">
    <ac:deMkLst xmlns:ac="http://schemas.microsoft.com/office/drawing/2013/main/command">
      <pc:docMk xmlns:pc="http://schemas.microsoft.com/office/powerpoint/2013/main/command"/>
      <pc:sldMk xmlns:pc="http://schemas.microsoft.com/office/powerpoint/2013/main/command" cId="3369803898" sldId="270"/>
      <ac:spMk id="6" creationId="{0901CB0F-B0C0-1EB1-07E3-2A7FFB38FA0A}"/>
    </ac:deMkLst>
    <p188:txBody>
      <a:bodyPr/>
      <a:lstStyle/>
      <a:p>
        <a:r>
          <a:rPr lang="en-GB"/>
          <a:t>Yes, this one took me a while to think about, but it's definitely right!</a:t>
        </a:r>
      </a:p>
    </p188:txBody>
  </p188:cm>
</p188:cmLst>
</file>

<file path=ppt/comments/modernComment_10F_1D06314E.xml><?xml version="1.0" encoding="utf-8"?>
<p188:cmLst xmlns:a="http://schemas.openxmlformats.org/drawingml/2006/main" xmlns:r="http://schemas.openxmlformats.org/officeDocument/2006/relationships" xmlns:p188="http://schemas.microsoft.com/office/powerpoint/2018/8/main">
  <p188:cm id="{2DF5A973-FAB2-4286-A7F8-1445644A7945}" authorId="{AE19A3B7-8624-821E-FDB4-904830B33146}" created="2023-12-13T11:17:08.173">
    <pc:sldMkLst xmlns:pc="http://schemas.microsoft.com/office/powerpoint/2013/main/command">
      <pc:docMk/>
      <pc:sldMk cId="486945102" sldId="271"/>
    </pc:sldMkLst>
    <p188:txBody>
      <a:bodyPr/>
      <a:lstStyle/>
      <a:p>
        <a:r>
          <a:rPr lang="en-GB"/>
          <a:t>Looks good to me.
I thought of this as zero-ing the scales or 'rebasing' the estimate to a hypothetical neutral world with a level playing field, to cancel out tariff discrepancies.
The other way I thought about it was seeing how much untapped potential there is. If tariffs are already very low then we'd be scraping the barrel to get any more trade (we've already passed in to a zone of low marginal returns).</a:t>
        </a:r>
      </a:p>
    </p188:txBody>
  </p188:cm>
</p188:cmLst>
</file>

<file path=ppt/comments/modernComment_111_9C138D4E.xml><?xml version="1.0" encoding="utf-8"?>
<p188:cmLst xmlns:a="http://schemas.openxmlformats.org/drawingml/2006/main" xmlns:r="http://schemas.openxmlformats.org/officeDocument/2006/relationships" xmlns:p188="http://schemas.microsoft.com/office/powerpoint/2018/8/main">
  <p188:cm id="{AE551BC8-2F57-49D7-9C93-CC48FA767F3A}" authorId="{4E642656-B092-1450-225B-A7BE2B61813E}" created="2023-12-14T12:02:57.229">
    <ac:txMkLst xmlns:ac="http://schemas.microsoft.com/office/drawing/2013/main/command">
      <pc:docMk xmlns:pc="http://schemas.microsoft.com/office/powerpoint/2013/main/command"/>
      <pc:sldMk xmlns:pc="http://schemas.microsoft.com/office/powerpoint/2013/main/command" cId="2618527054" sldId="273"/>
      <ac:spMk id="11" creationId="{63C4782C-7499-19E3-A6B9-E3BC7B136900}"/>
      <ac:txMk cp="0" len="13">
        <ac:context len="14" hash="2178834032"/>
      </ac:txMk>
    </ac:txMkLst>
    <p188:pos x="833886" y="704490"/>
    <p188:txBody>
      <a:bodyPr/>
      <a:lstStyle/>
      <a:p>
        <a:r>
          <a:rPr lang="en-US"/>
          <a:t>Mike, the very last term in ease of trade - v_k - should be v_jk. (the j is missing).</a:t>
        </a:r>
      </a:p>
    </p188:txBody>
  </p188:cm>
</p188:cmLst>
</file>

<file path=ppt/comments/modernComment_112_6B6953E1.xml><?xml version="1.0" encoding="utf-8"?>
<p188:cmLst xmlns:a="http://schemas.openxmlformats.org/drawingml/2006/main" xmlns:r="http://schemas.openxmlformats.org/officeDocument/2006/relationships" xmlns:p188="http://schemas.microsoft.com/office/powerpoint/2018/8/main">
  <p188:cm id="{FDF179FF-5E0E-4B58-B6C3-549AA3B47615}" authorId="{4E642656-B092-1450-225B-A7BE2B61813E}" created="2023-12-14T12:03:44.684">
    <ac:txMkLst xmlns:ac="http://schemas.microsoft.com/office/drawing/2013/main/command">
      <pc:docMk xmlns:pc="http://schemas.microsoft.com/office/powerpoint/2013/main/command"/>
      <pc:sldMk xmlns:pc="http://schemas.microsoft.com/office/powerpoint/2013/main/command" cId="1802064865" sldId="274"/>
      <ac:spMk id="11" creationId="{63C4782C-7499-19E3-A6B9-E3BC7B136900}"/>
      <ac:txMk cp="0" len="13">
        <ac:context len="14" hash="2178834032"/>
      </ac:txMk>
    </ac:txMkLst>
    <p188:pos x="848264" y="675735"/>
    <p188:txBody>
      <a:bodyPr/>
      <a:lstStyle/>
      <a:p>
        <a:r>
          <a:rPr lang="en-US"/>
          <a:t>Mike, the very last term in ease of trade - v_k - should be v_jk. (the j is missing).</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A100-FAA1-F88D-650E-C01F34EFC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B2BE0E-9B97-652E-605A-68D39E727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F9BDAA-5812-4E4C-F1A2-3B19FFA6C53C}"/>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045DBE01-8B0A-FC5A-EDB2-3EE4B4728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9D4AC2-CE2F-5B1D-A526-B30C55CEAB17}"/>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248263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B9C1-BA07-2530-4D67-25A5D88BB9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18FC20-97AC-FE07-2060-CE81A76165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4CC455-D19F-E7EF-1E43-C07371BBA1B5}"/>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E1B822F4-1222-2742-3472-C7FBDE9AC2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450F17-2713-6E4A-18D5-209C1B1DD375}"/>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68925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AA325-FFFD-E382-9AE8-90BEE1E62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F99E09-4FA8-B8CA-6F1D-A6C3DCC1B7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F1BAD-AA5A-2201-6A62-87A164C52F43}"/>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F7AC3BD4-765B-6B91-0339-7C391D94E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40B94C-91AD-1A4D-A759-D3111B8400B7}"/>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75004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AA51-6F2A-48BD-8C3E-26C643206E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54EA0E-0203-4B68-0E27-C3F889E99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2D7FF7-EF97-3F83-F3A1-7A21D27D3D8D}"/>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666661DF-947A-C47A-3DAB-9DF877A07D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63A086-E73A-E955-FE56-DBDE81814188}"/>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391750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4B4A-83AA-3345-5C01-0EABC2D5C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B4E88A-5548-B77F-030A-7CB8CC2B3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94464-0550-192D-9447-8B35A8029AC8}"/>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96C1F790-68C9-EDBB-30A1-DB58E77C76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C5D01A-ACFD-17C3-17DE-46D0D8C24804}"/>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71391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EE3A-170F-5A4A-E3CA-7359265756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1BB316-E3FB-8D1A-B48E-497C470EC0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98B56A-596C-83A5-2D62-9BDFAA9DE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AE6FC2-7324-7000-2315-9D404A3D4F56}"/>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6" name="Footer Placeholder 5">
            <a:extLst>
              <a:ext uri="{FF2B5EF4-FFF2-40B4-BE49-F238E27FC236}">
                <a16:creationId xmlns:a16="http://schemas.microsoft.com/office/drawing/2014/main" id="{2D4EEAF3-FCF4-3673-A723-999C841B8E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BA866D-5C37-D0FE-0F69-8622E40605A8}"/>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15479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73BF-F2DA-3C43-4613-071051F2FBB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7CD72B-4E54-1711-73DE-A6DD3A29B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5E3B2-83C4-5E4F-18A2-15CD710FF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60B3A4-FA5F-9ECB-5E9C-FCC64BE75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893BB-7248-C02F-9467-E6AD9B042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00C4354-298D-EF68-446F-B2396A39EC58}"/>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8" name="Footer Placeholder 7">
            <a:extLst>
              <a:ext uri="{FF2B5EF4-FFF2-40B4-BE49-F238E27FC236}">
                <a16:creationId xmlns:a16="http://schemas.microsoft.com/office/drawing/2014/main" id="{72A6707D-7824-C2AB-3E77-B5EB6FBF3B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F6E884-A8FE-F0CA-A7B3-BD1255BE45CC}"/>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2595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33A1-E379-29AB-EB1F-A48E39391A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AA9E2B-3463-BBEF-C1D4-84E28F32D290}"/>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4" name="Footer Placeholder 3">
            <a:extLst>
              <a:ext uri="{FF2B5EF4-FFF2-40B4-BE49-F238E27FC236}">
                <a16:creationId xmlns:a16="http://schemas.microsoft.com/office/drawing/2014/main" id="{6EE3EF87-D062-A038-86F6-F04225D3AE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953F3A-A4D7-0774-2551-353CA072F96C}"/>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50842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4DCDE-0D9A-BFF0-D7EE-0240A4FC3A17}"/>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3" name="Footer Placeholder 2">
            <a:extLst>
              <a:ext uri="{FF2B5EF4-FFF2-40B4-BE49-F238E27FC236}">
                <a16:creationId xmlns:a16="http://schemas.microsoft.com/office/drawing/2014/main" id="{4719F74A-93BF-3E6C-5D30-3A6930A3D9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676E8D-D665-E9E1-C5C3-7C5697A17D01}"/>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73716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AC18-F90B-A8F3-8A7E-EB2E3ABB7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40F563-F231-A430-4844-03497B901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9B9659-BD0D-E794-FA2D-5567539BD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BBD80-5281-5411-9BD4-D007E9630247}"/>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6" name="Footer Placeholder 5">
            <a:extLst>
              <a:ext uri="{FF2B5EF4-FFF2-40B4-BE49-F238E27FC236}">
                <a16:creationId xmlns:a16="http://schemas.microsoft.com/office/drawing/2014/main" id="{29571E61-8A69-A5CF-8565-4D957CB38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747A19-13AD-D05B-08E3-0BB2FEA857A4}"/>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17685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3873-9DDD-3F74-E6CA-2D11B1410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F138CE-E0B3-8D9C-94E1-DBACCCA33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C97F11-F064-47BE-E2DC-39F119AC0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049F6-AD49-CC60-3EB5-BE6D0B0E8A98}"/>
              </a:ext>
            </a:extLst>
          </p:cNvPr>
          <p:cNvSpPr>
            <a:spLocks noGrp="1"/>
          </p:cNvSpPr>
          <p:nvPr>
            <p:ph type="dt" sz="half" idx="10"/>
          </p:nvPr>
        </p:nvSpPr>
        <p:spPr/>
        <p:txBody>
          <a:bodyPr/>
          <a:lstStyle/>
          <a:p>
            <a:fld id="{A77BE3A0-8F4B-4B79-9B7E-42307312628D}" type="datetimeFigureOut">
              <a:rPr lang="en-GB" smtClean="0"/>
              <a:t>21/12/2023</a:t>
            </a:fld>
            <a:endParaRPr lang="en-GB"/>
          </a:p>
        </p:txBody>
      </p:sp>
      <p:sp>
        <p:nvSpPr>
          <p:cNvPr id="6" name="Footer Placeholder 5">
            <a:extLst>
              <a:ext uri="{FF2B5EF4-FFF2-40B4-BE49-F238E27FC236}">
                <a16:creationId xmlns:a16="http://schemas.microsoft.com/office/drawing/2014/main" id="{157F4546-8322-0183-6FD0-022F234DFD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F55294-26A0-ED08-84EF-B125D9BE494F}"/>
              </a:ext>
            </a:extLst>
          </p:cNvPr>
          <p:cNvSpPr>
            <a:spLocks noGrp="1"/>
          </p:cNvSpPr>
          <p:nvPr>
            <p:ph type="sldNum" sz="quarter" idx="12"/>
          </p:nvPr>
        </p:nvSpPr>
        <p:spPr/>
        <p:txBody>
          <a:bodyPr/>
          <a:lstStyle/>
          <a:p>
            <a:fld id="{5BBEC6D3-9BD2-4DCA-B8E1-C67B662C6BD1}" type="slidenum">
              <a:rPr lang="en-GB" smtClean="0"/>
              <a:t>‹#›</a:t>
            </a:fld>
            <a:endParaRPr lang="en-GB"/>
          </a:p>
        </p:txBody>
      </p:sp>
    </p:spTree>
    <p:extLst>
      <p:ext uri="{BB962C8B-B14F-4D97-AF65-F5344CB8AC3E}">
        <p14:creationId xmlns:p14="http://schemas.microsoft.com/office/powerpoint/2010/main" val="104999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FC31E-611B-595E-408B-42963DBE7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078F1-4EA7-BF76-C6E8-7A6D738F6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86E9A8-A4EA-F365-36C0-B14FDB8FE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BE3A0-8F4B-4B79-9B7E-42307312628D}" type="datetimeFigureOut">
              <a:rPr lang="en-GB" smtClean="0"/>
              <a:t>21/12/2023</a:t>
            </a:fld>
            <a:endParaRPr lang="en-GB"/>
          </a:p>
        </p:txBody>
      </p:sp>
      <p:sp>
        <p:nvSpPr>
          <p:cNvPr id="5" name="Footer Placeholder 4">
            <a:extLst>
              <a:ext uri="{FF2B5EF4-FFF2-40B4-BE49-F238E27FC236}">
                <a16:creationId xmlns:a16="http://schemas.microsoft.com/office/drawing/2014/main" id="{32B49AC0-5C1C-E6B5-2529-2FC3A7DCB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2CDBC9-3203-ED34-D8D2-C019BEA6D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EC6D3-9BD2-4DCA-B8E1-C67B662C6BD1}" type="slidenum">
              <a:rPr lang="en-GB" smtClean="0"/>
              <a:t>‹#›</a:t>
            </a:fld>
            <a:endParaRPr lang="en-GB"/>
          </a:p>
        </p:txBody>
      </p:sp>
    </p:spTree>
    <p:extLst>
      <p:ext uri="{BB962C8B-B14F-4D97-AF65-F5344CB8AC3E}">
        <p14:creationId xmlns:p14="http://schemas.microsoft.com/office/powerpoint/2010/main" val="24115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0F_1D06314E.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2_6B6953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microsoft.com/office/2018/10/relationships/comments" Target="../comments/modernComment_102_6341D07D.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A_1EBE578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B_94B0EC7C.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1_9C138D4E.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C_BAE9839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D_8BE09DDC.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E_C8DB207A.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6D4A218-0C91-9CC3-CB04-A457A744B82E}"/>
                  </a:ext>
                </a:extLst>
              </p:cNvPr>
              <p:cNvSpPr txBox="1"/>
              <p:nvPr/>
            </p:nvSpPr>
            <p:spPr>
              <a:xfrm>
                <a:off x="722243" y="688974"/>
                <a:ext cx="9440932" cy="4410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𝐸𝑃</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oMath>
                  </m:oMathPara>
                </a14:m>
                <a:endParaRPr lang="en-GB" i="0">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e>
                            <m:sup>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𝐸𝑚</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i="1">
                                  <a:latin typeface="Cambria Math" panose="02040503050406030204" pitchFamily="18" charset="0"/>
                                </a:rPr>
                                <m:t>𝐺𝐷𝑃</m:t>
                              </m:r>
                            </m:sup>
                          </m:sSup>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e>
                      </m:d>
                      <m:r>
                        <a:rPr lang="en-GB" i="1">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solidFill>
                    <a:srgbClr val="836967"/>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solidFill>
                    <a:srgbClr val="836967"/>
                  </a:solidFill>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𝑖</m:t>
                                  </m:r>
                                </m:sub>
                                <m:sup/>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e>
                              </m:nary>
                            </m:den>
                          </m:f>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r>
                            <a:rPr lang="en-GB" i="1">
                              <a:latin typeface="Cambria Math" panose="02040503050406030204" pitchFamily="18" charset="0"/>
                            </a:rPr>
                            <m:t>𝑚𝑖𝑛</m:t>
                          </m:r>
                          <m:d>
                            <m:dPr>
                              <m:ctrlPr>
                                <a:rPr lang="en-GB" i="1">
                                  <a:solidFill>
                                    <a:srgbClr val="836967"/>
                                  </a:solidFill>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den>
                              </m:f>
                            </m:e>
                          </m:d>
                        </m:e>
                      </m:d>
                      <m:r>
                        <a:rPr lang="en-GB" i="1" smtClean="0">
                          <a:latin typeface="Cambria Math" panose="02040503050406030204" pitchFamily="18" charset="0"/>
                          <a:ea typeface="Cambria Math" panose="02040503050406030204" pitchFamily="18" charset="0"/>
                        </a:rPr>
                        <m:t>×</m:t>
                      </m:r>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i="0">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i="0">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r>
                                <a:rPr lang="en-GB" i="0">
                                  <a:latin typeface="Cambria Math" panose="02040503050406030204" pitchFamily="18" charset="0"/>
                                </a:rPr>
                                <m:t>1+</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latin typeface="Cambria Math" panose="02040503050406030204" pitchFamily="18" charset="0"/>
                </a:endParaRPr>
              </a:p>
              <a:p>
                <a:endParaRPr lang="en-GB"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𝑒</m:t>
                              </m:r>
                            </m:e>
                            <m:sup>
                              <m:r>
                                <a:rPr lang="en-GB" i="0">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e>
                              </m:d>
                            </m:sup>
                          </m:sSup>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𝑘</m:t>
                                  </m:r>
                                </m:sub>
                                <m:sup/>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den>
                                  </m:f>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e>
                              </m:nary>
                            </m:den>
                          </m:f>
                        </m:e>
                      </m:d>
                    </m:oMath>
                  </m:oMathPara>
                </a14:m>
                <a:endParaRPr lang="en-GB"/>
              </a:p>
            </p:txBody>
          </p:sp>
        </mc:Choice>
        <mc:Fallback>
          <p:sp>
            <p:nvSpPr>
              <p:cNvPr id="5" name="TextBox 4">
                <a:extLst>
                  <a:ext uri="{FF2B5EF4-FFF2-40B4-BE49-F238E27FC236}">
                    <a16:creationId xmlns:a16="http://schemas.microsoft.com/office/drawing/2014/main" id="{B6D4A218-0C91-9CC3-CB04-A457A744B82E}"/>
                  </a:ext>
                </a:extLst>
              </p:cNvPr>
              <p:cNvSpPr txBox="1">
                <a:spLocks noRot="1" noChangeAspect="1" noMove="1" noResize="1" noEditPoints="1" noAdjustHandles="1" noChangeArrowheads="1" noChangeShapeType="1" noTextEdit="1"/>
              </p:cNvSpPr>
              <p:nvPr/>
            </p:nvSpPr>
            <p:spPr>
              <a:xfrm>
                <a:off x="722243" y="688974"/>
                <a:ext cx="9440932" cy="44103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D08ED6-A915-7C9F-0DA8-DFC76B0A043D}"/>
                  </a:ext>
                </a:extLst>
              </p:cNvPr>
              <p:cNvSpPr txBox="1"/>
              <p:nvPr/>
            </p:nvSpPr>
            <p:spPr>
              <a:xfrm>
                <a:off x="0" y="6393336"/>
                <a:ext cx="11782425" cy="374846"/>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exporting country (i.e. the UK);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destination market;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commodity of interest.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6D08ED6-A915-7C9F-0DA8-DFC76B0A043D}"/>
                  </a:ext>
                </a:extLst>
              </p:cNvPr>
              <p:cNvSpPr txBox="1">
                <a:spLocks noRot="1" noChangeAspect="1" noMove="1" noResize="1" noEditPoints="1" noAdjustHandles="1" noChangeArrowheads="1" noChangeShapeType="1" noTextEdit="1"/>
              </p:cNvSpPr>
              <p:nvPr/>
            </p:nvSpPr>
            <p:spPr>
              <a:xfrm>
                <a:off x="0" y="6393336"/>
                <a:ext cx="11782425" cy="374846"/>
              </a:xfrm>
              <a:prstGeom prst="rect">
                <a:avLst/>
              </a:prstGeom>
              <a:blipFill>
                <a:blip r:embed="rId3"/>
                <a:stretch>
                  <a:fillRect l="-414"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25723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1896436" cy="461665"/>
          </a:xfrm>
          <a:prstGeom prst="rect">
            <a:avLst/>
          </a:prstGeom>
          <a:noFill/>
        </p:spPr>
        <p:txBody>
          <a:bodyPr wrap="square" rtlCol="0">
            <a:spAutoFit/>
          </a:bodyPr>
          <a:lstStyle/>
          <a:p>
            <a:r>
              <a:rPr lang="en-GB" sz="2400" b="1" u="sng"/>
              <a:t>Supply Third Term: Global tariff (dis)advantage adjustment</a:t>
            </a:r>
          </a:p>
        </p:txBody>
      </p:sp>
      <p:sp>
        <p:nvSpPr>
          <p:cNvPr id="10" name="TextBox 9">
            <a:extLst>
              <a:ext uri="{FF2B5EF4-FFF2-40B4-BE49-F238E27FC236}">
                <a16:creationId xmlns:a16="http://schemas.microsoft.com/office/drawing/2014/main" id="{F7FC9413-F155-354B-3AF9-448F74B699DC}"/>
              </a:ext>
            </a:extLst>
          </p:cNvPr>
          <p:cNvSpPr txBox="1"/>
          <p:nvPr/>
        </p:nvSpPr>
        <p:spPr>
          <a:xfrm>
            <a:off x="0" y="918358"/>
            <a:ext cx="12192000" cy="923330"/>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final term in the supply section applies an adjustment based on the extent to which country </a:t>
            </a:r>
            <a:r>
              <a:rPr lang="en-GB" err="1">
                <a:solidFill>
                  <a:schemeClr val="tx1"/>
                </a:solidFill>
              </a:rPr>
              <a:t>i</a:t>
            </a:r>
            <a:r>
              <a:rPr lang="en-GB">
                <a:solidFill>
                  <a:schemeClr val="tx1"/>
                </a:solidFill>
              </a:rPr>
              <a:t> currently has a tariff advantage or disadvantage, on the basis that this could be ‘artificially’ inflating or deflating their global market share, such that the market share in destination country j needs to be adjusted downwards or upwards. This is done in the term:</a:t>
            </a:r>
          </a:p>
        </p:txBody>
      </p:sp>
      <p:sp>
        <p:nvSpPr>
          <p:cNvPr id="2" name="TextBox 1">
            <a:extLst>
              <a:ext uri="{FF2B5EF4-FFF2-40B4-BE49-F238E27FC236}">
                <a16:creationId xmlns:a16="http://schemas.microsoft.com/office/drawing/2014/main" id="{20C958EC-FD8D-8E0C-33E7-1E2862373F5E}"/>
              </a:ext>
            </a:extLst>
          </p:cNvPr>
          <p:cNvSpPr txBox="1"/>
          <p:nvPr/>
        </p:nvSpPr>
        <p:spPr>
          <a:xfrm>
            <a:off x="0" y="3455043"/>
            <a:ext cx="12192000" cy="923330"/>
          </a:xfrm>
          <a:prstGeom prst="rect">
            <a:avLst/>
          </a:prstGeom>
          <a:noFill/>
        </p:spPr>
        <p:txBody>
          <a:bodyPr wrap="square">
            <a:spAutoFit/>
          </a:bodyPr>
          <a:lstStyle/>
          <a:p>
            <a:pPr marL="285750" indent="-285750">
              <a:buFont typeface="Arial" panose="020B0604020202020204" pitchFamily="34" charset="0"/>
              <a:buChar char="•"/>
            </a:pPr>
            <a:r>
              <a:rPr lang="en-GB"/>
              <a:t>If for commodity k, the average tariff faced by exports from </a:t>
            </a:r>
            <a:r>
              <a:rPr lang="en-GB" err="1"/>
              <a:t>i</a:t>
            </a:r>
            <a:r>
              <a:rPr lang="en-GB"/>
              <a:t> is greater than the average global tariff on k, then country </a:t>
            </a:r>
            <a:r>
              <a:rPr lang="en-GB" err="1"/>
              <a:t>i</a:t>
            </a:r>
            <a:r>
              <a:rPr lang="en-GB"/>
              <a:t> currently has a tariff disadvantage, and its market share needs to be adjusted upwards – so the value of this term is greater than 1.</a:t>
            </a:r>
            <a:endParaRPr lang="en-GB">
              <a:solidFill>
                <a:schemeClr val="tx1"/>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656D449-F480-A050-8310-692EDCAEF44E}"/>
                  </a:ext>
                </a:extLst>
              </p:cNvPr>
              <p:cNvSpPr txBox="1"/>
              <p:nvPr/>
            </p:nvSpPr>
            <p:spPr>
              <a:xfrm>
                <a:off x="0" y="2155506"/>
                <a:ext cx="12192000" cy="985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r>
                                <a:rPr lang="en-GB" i="1">
                                  <a:latin typeface="Cambria Math" panose="02040503050406030204" pitchFamily="18" charset="0"/>
                                </a:rPr>
                                <m:t>𝑎𝑣𝑒𝑟𝑎𝑔𝑒</m:t>
                              </m:r>
                              <m:r>
                                <a:rPr lang="en-GB" i="1">
                                  <a:latin typeface="Cambria Math" panose="02040503050406030204" pitchFamily="18" charset="0"/>
                                </a:rPr>
                                <m:t> </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𝑘</m:t>
                                  </m:r>
                                </m:sub>
                              </m:sSub>
                            </m:den>
                          </m:f>
                        </m:e>
                      </m:d>
                    </m:oMath>
                  </m:oMathPara>
                </a14:m>
                <a:endParaRPr lang="en-GB">
                  <a:solidFill>
                    <a:schemeClr val="tx1"/>
                  </a:solidFill>
                </a:endParaRPr>
              </a:p>
              <a:p>
                <a:endParaRPr lang="en-GB"/>
              </a:p>
            </p:txBody>
          </p:sp>
        </mc:Choice>
        <mc:Fallback>
          <p:sp>
            <p:nvSpPr>
              <p:cNvPr id="3" name="TextBox 2">
                <a:extLst>
                  <a:ext uri="{FF2B5EF4-FFF2-40B4-BE49-F238E27FC236}">
                    <a16:creationId xmlns:a16="http://schemas.microsoft.com/office/drawing/2014/main" id="{4656D449-F480-A050-8310-692EDCAEF44E}"/>
                  </a:ext>
                </a:extLst>
              </p:cNvPr>
              <p:cNvSpPr txBox="1">
                <a:spLocks noRot="1" noChangeAspect="1" noMove="1" noResize="1" noEditPoints="1" noAdjustHandles="1" noChangeArrowheads="1" noChangeShapeType="1" noTextEdit="1"/>
              </p:cNvSpPr>
              <p:nvPr/>
            </p:nvSpPr>
            <p:spPr>
              <a:xfrm>
                <a:off x="0" y="2155506"/>
                <a:ext cx="12192000" cy="985719"/>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A5A6587-B72E-C774-81CF-70CD737958DE}"/>
              </a:ext>
            </a:extLst>
          </p:cNvPr>
          <p:cNvSpPr txBox="1"/>
          <p:nvPr/>
        </p:nvSpPr>
        <p:spPr>
          <a:xfrm>
            <a:off x="0" y="4693890"/>
            <a:ext cx="12192000" cy="923330"/>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On the other hand, i</a:t>
            </a:r>
            <a:r>
              <a:rPr lang="en-GB"/>
              <a:t>f the average tariff faced by exports from </a:t>
            </a:r>
            <a:r>
              <a:rPr lang="en-GB" err="1"/>
              <a:t>i</a:t>
            </a:r>
            <a:r>
              <a:rPr lang="en-GB"/>
              <a:t> is less than the average global tariff on k, then country </a:t>
            </a:r>
            <a:r>
              <a:rPr lang="en-GB" err="1"/>
              <a:t>i</a:t>
            </a:r>
            <a:r>
              <a:rPr lang="en-GB"/>
              <a:t> currently has a tariff advantage, and its market share needs to be adjusted downwards – so the value of this term is less than 1.</a:t>
            </a:r>
            <a:endParaRPr lang="en-GB">
              <a:solidFill>
                <a:schemeClr val="tx1"/>
              </a:solidFill>
            </a:endParaRPr>
          </a:p>
        </p:txBody>
      </p:sp>
    </p:spTree>
    <p:extLst>
      <p:ext uri="{BB962C8B-B14F-4D97-AF65-F5344CB8AC3E}">
        <p14:creationId xmlns:p14="http://schemas.microsoft.com/office/powerpoint/2010/main" val="48694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6ABB1C1-A4A4-4B06-E24F-2CC8040223DF}"/>
              </a:ext>
            </a:extLst>
          </p:cNvPr>
          <p:cNvSpPr/>
          <p:nvPr/>
        </p:nvSpPr>
        <p:spPr>
          <a:xfrm>
            <a:off x="1733550" y="1095375"/>
            <a:ext cx="7486650" cy="12099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5E26DAD4-722D-5EA7-2862-B8B24B04438F}"/>
              </a:ext>
            </a:extLst>
          </p:cNvPr>
          <p:cNvSpPr/>
          <p:nvPr/>
        </p:nvSpPr>
        <p:spPr>
          <a:xfrm>
            <a:off x="1699384" y="2530475"/>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D14A607-652D-D921-0BC3-35EE7E80EA06}"/>
              </a:ext>
            </a:extLst>
          </p:cNvPr>
          <p:cNvSpPr/>
          <p:nvPr/>
        </p:nvSpPr>
        <p:spPr>
          <a:xfrm>
            <a:off x="1699384" y="4070583"/>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B1952AFF-A4C6-F041-2976-C12702415D20}"/>
              </a:ext>
            </a:extLst>
          </p:cNvPr>
          <p:cNvSpPr/>
          <p:nvPr/>
        </p:nvSpPr>
        <p:spPr>
          <a:xfrm rot="2316448">
            <a:off x="508758" y="916083"/>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824CF45-E9EC-C2A8-F492-6A358885C4F5}"/>
              </a:ext>
            </a:extLst>
          </p:cNvPr>
          <p:cNvSpPr/>
          <p:nvPr/>
        </p:nvSpPr>
        <p:spPr>
          <a:xfrm rot="10800000">
            <a:off x="9186034" y="293222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FE4F48E5-0F66-1410-2DB4-53007A1E2E32}"/>
              </a:ext>
            </a:extLst>
          </p:cNvPr>
          <p:cNvSpPr/>
          <p:nvPr/>
        </p:nvSpPr>
        <p:spPr>
          <a:xfrm rot="12810474">
            <a:off x="9082711" y="496731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1FFA988-D9A7-E7CD-64ED-6CB815C0CDA2}"/>
              </a:ext>
            </a:extLst>
          </p:cNvPr>
          <p:cNvSpPr txBox="1"/>
          <p:nvPr/>
        </p:nvSpPr>
        <p:spPr>
          <a:xfrm>
            <a:off x="10624309" y="2894129"/>
            <a:ext cx="1238250" cy="461665"/>
          </a:xfrm>
          <a:prstGeom prst="rect">
            <a:avLst/>
          </a:prstGeom>
          <a:noFill/>
        </p:spPr>
        <p:txBody>
          <a:bodyPr wrap="square" rtlCol="0">
            <a:spAutoFit/>
          </a:bodyPr>
          <a:lstStyle/>
          <a:p>
            <a:r>
              <a:rPr lang="en-GB" sz="2400"/>
              <a:t>Supply</a:t>
            </a:r>
          </a:p>
        </p:txBody>
      </p:sp>
      <p:sp>
        <p:nvSpPr>
          <p:cNvPr id="10" name="TextBox 9">
            <a:extLst>
              <a:ext uri="{FF2B5EF4-FFF2-40B4-BE49-F238E27FC236}">
                <a16:creationId xmlns:a16="http://schemas.microsoft.com/office/drawing/2014/main" id="{9BDA4FAF-799C-E069-6D92-90EE1D3422B9}"/>
              </a:ext>
            </a:extLst>
          </p:cNvPr>
          <p:cNvSpPr txBox="1"/>
          <p:nvPr/>
        </p:nvSpPr>
        <p:spPr>
          <a:xfrm>
            <a:off x="0" y="161802"/>
            <a:ext cx="1238250" cy="461665"/>
          </a:xfrm>
          <a:prstGeom prst="rect">
            <a:avLst/>
          </a:prstGeom>
          <a:noFill/>
        </p:spPr>
        <p:txBody>
          <a:bodyPr wrap="square" rtlCol="0">
            <a:spAutoFit/>
          </a:bodyPr>
          <a:lstStyle/>
          <a:p>
            <a:r>
              <a:rPr lang="en-GB" sz="2400"/>
              <a:t>Demand</a:t>
            </a:r>
          </a:p>
        </p:txBody>
      </p:sp>
      <p:sp>
        <p:nvSpPr>
          <p:cNvPr id="11" name="TextBox 10">
            <a:extLst>
              <a:ext uri="{FF2B5EF4-FFF2-40B4-BE49-F238E27FC236}">
                <a16:creationId xmlns:a16="http://schemas.microsoft.com/office/drawing/2014/main" id="{63C4782C-7499-19E3-A6B9-E3BC7B136900}"/>
              </a:ext>
            </a:extLst>
          </p:cNvPr>
          <p:cNvSpPr txBox="1"/>
          <p:nvPr/>
        </p:nvSpPr>
        <p:spPr>
          <a:xfrm>
            <a:off x="9873492" y="5626456"/>
            <a:ext cx="1238250" cy="830997"/>
          </a:xfrm>
          <a:prstGeom prst="rect">
            <a:avLst/>
          </a:prstGeom>
          <a:noFill/>
        </p:spPr>
        <p:txBody>
          <a:bodyPr wrap="square" rtlCol="0">
            <a:spAutoFit/>
          </a:bodyPr>
          <a:lstStyle/>
          <a:p>
            <a:r>
              <a:rPr lang="en-GB" sz="2400"/>
              <a:t>Ease of trade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D08ED6-A915-7C9F-0DA8-DFC76B0A043D}"/>
                  </a:ext>
                </a:extLst>
              </p:cNvPr>
              <p:cNvSpPr txBox="1"/>
              <p:nvPr/>
            </p:nvSpPr>
            <p:spPr>
              <a:xfrm>
                <a:off x="0" y="6393336"/>
                <a:ext cx="11782425" cy="374846"/>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exporting country (i.e. the UK);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destination market;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commodity of interest.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6D08ED6-A915-7C9F-0DA8-DFC76B0A043D}"/>
                  </a:ext>
                </a:extLst>
              </p:cNvPr>
              <p:cNvSpPr txBox="1">
                <a:spLocks noRot="1" noChangeAspect="1" noMove="1" noResize="1" noEditPoints="1" noAdjustHandles="1" noChangeArrowheads="1" noChangeShapeType="1" noTextEdit="1"/>
              </p:cNvSpPr>
              <p:nvPr/>
            </p:nvSpPr>
            <p:spPr>
              <a:xfrm>
                <a:off x="0" y="6393336"/>
                <a:ext cx="11782425" cy="374846"/>
              </a:xfrm>
              <a:prstGeom prst="rect">
                <a:avLst/>
              </a:prstGeom>
              <a:blipFill>
                <a:blip r:embed="rId3"/>
                <a:stretch>
                  <a:fillRect l="-414"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180206486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1896436" cy="461665"/>
          </a:xfrm>
          <a:prstGeom prst="rect">
            <a:avLst/>
          </a:prstGeom>
          <a:noFill/>
        </p:spPr>
        <p:txBody>
          <a:bodyPr wrap="square" rtlCol="0">
            <a:spAutoFit/>
          </a:bodyPr>
          <a:lstStyle/>
          <a:p>
            <a:r>
              <a:rPr lang="en-GB" sz="2400" b="1" u="sng"/>
              <a:t>Ease of trade First Term: Distance</a:t>
            </a:r>
          </a:p>
        </p:txBody>
      </p:sp>
      <p:sp>
        <p:nvSpPr>
          <p:cNvPr id="10" name="TextBox 9">
            <a:extLst>
              <a:ext uri="{FF2B5EF4-FFF2-40B4-BE49-F238E27FC236}">
                <a16:creationId xmlns:a16="http://schemas.microsoft.com/office/drawing/2014/main" id="{F7FC9413-F155-354B-3AF9-448F74B699DC}"/>
              </a:ext>
            </a:extLst>
          </p:cNvPr>
          <p:cNvSpPr txBox="1"/>
          <p:nvPr/>
        </p:nvSpPr>
        <p:spPr>
          <a:xfrm>
            <a:off x="0" y="739617"/>
            <a:ext cx="12192000" cy="92333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a:t>The first term in the ease of trade section makes a downward adjustment based on distance. The term takes a value of between 0 and 1.</a:t>
            </a:r>
          </a:p>
          <a:p>
            <a:pPr marL="285750" indent="-285750">
              <a:buFont typeface="Arial" panose="020B0604020202020204" pitchFamily="34" charset="0"/>
              <a:buChar char="•"/>
            </a:pPr>
            <a:endParaRPr lang="en-GB">
              <a:cs typeface="Calibri" panose="020F0502020204030204"/>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B611964-913A-A779-00FD-10ACFBCDD344}"/>
                  </a:ext>
                </a:extLst>
              </p:cNvPr>
              <p:cNvSpPr txBox="1"/>
              <p:nvPr/>
            </p:nvSpPr>
            <p:spPr>
              <a:xfrm>
                <a:off x="0" y="2475197"/>
                <a:ext cx="12192000" cy="504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𝑒</m:t>
                              </m:r>
                            </m:e>
                            <m:sup>
                              <m:r>
                                <a:rPr lang="en-GB">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r>
                                            <a:rPr lang="en-GB" i="1">
                                              <a:latin typeface="Cambria Math" panose="02040503050406030204" pitchFamily="18" charset="0"/>
                                            </a:rPr>
                                            <m:t>𝑑𝑖𝑠𝑡𝑎𝑛𝑐𝑒</m:t>
                                          </m:r>
                                          <m:r>
                                            <a:rPr lang="en-GB">
                                              <a:latin typeface="Cambria Math" panose="02040503050406030204" pitchFamily="18" charset="0"/>
                                            </a:rPr>
                                            <m:t> </m:t>
                                          </m:r>
                                        </m:e>
                                      </m:func>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a:latin typeface="Cambria Math" panose="02040503050406030204" pitchFamily="18" charset="0"/>
                                    </a:rPr>
                                    <m:t>−</m:t>
                                  </m:r>
                                  <m:sSub>
                                    <m:sSubPr>
                                      <m:ctrlPr>
                                        <a:rPr lang="en-GB" i="1">
                                          <a:solidFill>
                                            <a:srgbClr val="836967"/>
                                          </a:solidFill>
                                          <a:latin typeface="Cambria Math" panose="02040503050406030204" pitchFamily="18" charset="0"/>
                                        </a:rPr>
                                      </m:ctrlPr>
                                    </m:sSubPr>
                                    <m:e>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r>
                                            <a:rPr lang="en-GB" i="1">
                                              <a:latin typeface="Cambria Math" panose="02040503050406030204" pitchFamily="18" charset="0"/>
                                            </a:rPr>
                                            <m:t>𝑑𝑖𝑠𝑡𝑎𝑛𝑐𝑒</m:t>
                                          </m:r>
                                          <m:r>
                                            <a:rPr lang="en-GB">
                                              <a:latin typeface="Cambria Math" panose="02040503050406030204" pitchFamily="18" charset="0"/>
                                            </a:rPr>
                                            <m:t> </m:t>
                                          </m:r>
                                        </m:e>
                                      </m:func>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sub>
                                  </m:sSub>
                                </m:e>
                              </m:d>
                            </m:sup>
                          </m:sSup>
                        </m:e>
                      </m:d>
                    </m:oMath>
                  </m:oMathPara>
                </a14:m>
                <a:endParaRPr lang="en-GB">
                  <a:solidFill>
                    <a:schemeClr val="tx1"/>
                  </a:solidFill>
                </a:endParaRPr>
              </a:p>
            </p:txBody>
          </p:sp>
        </mc:Choice>
        <mc:Fallback>
          <p:sp>
            <p:nvSpPr>
              <p:cNvPr id="2" name="TextBox 1">
                <a:extLst>
                  <a:ext uri="{FF2B5EF4-FFF2-40B4-BE49-F238E27FC236}">
                    <a16:creationId xmlns:a16="http://schemas.microsoft.com/office/drawing/2014/main" id="{6B611964-913A-A779-00FD-10ACFBCDD344}"/>
                  </a:ext>
                </a:extLst>
              </p:cNvPr>
              <p:cNvSpPr txBox="1">
                <a:spLocks noRot="1" noChangeAspect="1" noMove="1" noResize="1" noEditPoints="1" noAdjustHandles="1" noChangeArrowheads="1" noChangeShapeType="1" noTextEdit="1"/>
              </p:cNvSpPr>
              <p:nvPr/>
            </p:nvSpPr>
            <p:spPr>
              <a:xfrm>
                <a:off x="0" y="2475197"/>
                <a:ext cx="12192000" cy="504818"/>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D1A8BC6-FCCC-BECC-25ED-23176702DCE8}"/>
              </a:ext>
            </a:extLst>
          </p:cNvPr>
          <p:cNvSpPr txBox="1"/>
          <p:nvPr/>
        </p:nvSpPr>
        <p:spPr>
          <a:xfrm>
            <a:off x="-28222" y="3466244"/>
            <a:ext cx="12192000" cy="341632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a:t>The || signs around the expression make this an absolute value, which ensures that the minus sign in front of the expression makes the exponent negative. Any base to the power of a negative number is the same as 1 / (base to the power of the absolute number). In this case, we will have 1/(e ^ a positive number).</a:t>
            </a:r>
            <a:endParaRPr lang="en-GB">
              <a:cs typeface="Calibri"/>
            </a:endParaRPr>
          </a:p>
          <a:p>
            <a:pPr marL="285750" indent="-285750">
              <a:buFont typeface="Arial" panose="020B0604020202020204" pitchFamily="34" charset="0"/>
              <a:buChar char="•"/>
            </a:pPr>
            <a:r>
              <a:rPr lang="en-GB">
                <a:cs typeface="Calibri"/>
              </a:rPr>
              <a:t>Euler's number (e) to the power of x will always have the gradient (rate of change with respect to x) of x.</a:t>
            </a:r>
          </a:p>
          <a:p>
            <a:pPr marL="285750" indent="-285750">
              <a:buFont typeface="Arial" panose="020B0604020202020204" pitchFamily="34" charset="0"/>
              <a:buChar char="•"/>
            </a:pPr>
            <a:r>
              <a:rPr lang="en-GB">
                <a:cs typeface="Calibri"/>
              </a:rPr>
              <a:t>The smallest value the exponent can take is 0; hence the smallest number the denominator can take is 1. This would give the entire expression a value of (1/1) = 1.</a:t>
            </a:r>
          </a:p>
          <a:p>
            <a:pPr marL="285750" indent="-285750">
              <a:buFont typeface="Arial" panose="020B0604020202020204" pitchFamily="34" charset="0"/>
              <a:buChar char="•"/>
            </a:pPr>
            <a:endParaRPr lang="en-GB">
              <a:cs typeface="Calibri"/>
            </a:endParaRPr>
          </a:p>
          <a:p>
            <a:pPr marL="285750" indent="-285750">
              <a:buFont typeface="Arial" panose="020B0604020202020204" pitchFamily="34" charset="0"/>
              <a:buChar char="•"/>
            </a:pPr>
            <a:r>
              <a:rPr lang="en-GB">
                <a:cs typeface="Calibri"/>
              </a:rPr>
              <a:t>Therefore, as the distance between I and j tends towards the average distance on all j’s imports of k, then this number tends towards 1, and the downward adjustment gets smaller and smaller. There can be no upward adjustment from this expression.</a:t>
            </a:r>
          </a:p>
          <a:p>
            <a:pPr marL="285750" indent="-285750">
              <a:buFont typeface="Arial" panose="020B0604020202020204" pitchFamily="34" charset="0"/>
              <a:buChar char="•"/>
            </a:pPr>
            <a:endParaRPr lang="en-GB">
              <a:cs typeface="Calibri"/>
            </a:endParaRPr>
          </a:p>
          <a:p>
            <a:pPr marL="285750" indent="-285750">
              <a:buFont typeface="Arial" panose="020B0604020202020204" pitchFamily="34" charset="0"/>
              <a:buChar char="•"/>
            </a:pPr>
            <a:r>
              <a:rPr lang="en-GB">
                <a:cs typeface="Calibri"/>
              </a:rPr>
              <a:t>The greater the difference between I and j's distance and the average distance of all of j's imports of k, the more this term shrinks the whole EPI down. </a:t>
            </a:r>
          </a:p>
        </p:txBody>
      </p:sp>
      <p:sp>
        <p:nvSpPr>
          <p:cNvPr id="5" name="TextBox 4">
            <a:extLst>
              <a:ext uri="{FF2B5EF4-FFF2-40B4-BE49-F238E27FC236}">
                <a16:creationId xmlns:a16="http://schemas.microsoft.com/office/drawing/2014/main" id="{147BC87C-3573-838C-E2F7-AEB7590EB556}"/>
              </a:ext>
            </a:extLst>
          </p:cNvPr>
          <p:cNvSpPr txBox="1"/>
          <p:nvPr/>
        </p:nvSpPr>
        <p:spPr>
          <a:xfrm>
            <a:off x="0" y="1466769"/>
            <a:ext cx="12192000" cy="92333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a:t>However, this is adjustment is not simply that the trade potential increases if countries are closer together and decreases if they are further away. Instead, the relevant factor is the distance between the countries </a:t>
            </a:r>
            <a:r>
              <a:rPr lang="en-GB" i="1"/>
              <a:t>relative to</a:t>
            </a:r>
            <a:r>
              <a:rPr lang="en-GB"/>
              <a:t> the average distance travelled by country j’s imports of k. This is done in the term:</a:t>
            </a:r>
          </a:p>
        </p:txBody>
      </p:sp>
    </p:spTree>
    <p:extLst>
      <p:ext uri="{BB962C8B-B14F-4D97-AF65-F5344CB8AC3E}">
        <p14:creationId xmlns:p14="http://schemas.microsoft.com/office/powerpoint/2010/main" val="36576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267342" y="145209"/>
            <a:ext cx="11896436" cy="738664"/>
          </a:xfrm>
          <a:prstGeom prst="rect">
            <a:avLst/>
          </a:prstGeom>
          <a:noFill/>
        </p:spPr>
        <p:txBody>
          <a:bodyPr wrap="square" rtlCol="0">
            <a:spAutoFit/>
          </a:bodyPr>
          <a:lstStyle/>
          <a:p>
            <a:r>
              <a:rPr lang="en-GB" sz="2400" b="1" u="sng"/>
              <a:t>Ease of trade Second Term: relative propensity to trade </a:t>
            </a:r>
            <a:r>
              <a:rPr lang="en-GB" i="1" u="sng"/>
              <a:t>do the countries trade goods more or less than we’d expect?</a:t>
            </a:r>
            <a:endParaRPr lang="en-GB" sz="2400" u="sng"/>
          </a:p>
        </p:txBody>
      </p:sp>
      <p:sp>
        <p:nvSpPr>
          <p:cNvPr id="10" name="TextBox 9">
            <a:extLst>
              <a:ext uri="{FF2B5EF4-FFF2-40B4-BE49-F238E27FC236}">
                <a16:creationId xmlns:a16="http://schemas.microsoft.com/office/drawing/2014/main" id="{F7FC9413-F155-354B-3AF9-448F74B699DC}"/>
              </a:ext>
            </a:extLst>
          </p:cNvPr>
          <p:cNvSpPr txBox="1"/>
          <p:nvPr/>
        </p:nvSpPr>
        <p:spPr>
          <a:xfrm>
            <a:off x="0" y="883873"/>
            <a:ext cx="12192000" cy="73866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400"/>
              <a:t>The second term in the ease of trade section accounts for whether observed exports of all commodities from origin </a:t>
            </a:r>
            <a:r>
              <a:rPr lang="en-GB" sz="1400" err="1"/>
              <a:t>i</a:t>
            </a:r>
            <a:r>
              <a:rPr lang="en-GB" sz="1400"/>
              <a:t> to destination j are higher or lower than what we’d expect to see based on the average </a:t>
            </a:r>
            <a:r>
              <a:rPr lang="en-GB" sz="1400" err="1"/>
              <a:t>i</a:t>
            </a:r>
            <a:r>
              <a:rPr lang="en-GB" sz="1400"/>
              <a:t> -&gt; </a:t>
            </a:r>
            <a:r>
              <a:rPr lang="en-GB" sz="1400" err="1"/>
              <a:t>RoW</a:t>
            </a:r>
            <a:r>
              <a:rPr lang="en-GB" sz="1400"/>
              <a:t> flows.</a:t>
            </a:r>
          </a:p>
          <a:p>
            <a:pPr marL="285750" indent="-285750">
              <a:buFont typeface="Arial" panose="020B0604020202020204" pitchFamily="34" charset="0"/>
              <a:buChar char="•"/>
            </a:pPr>
            <a:endParaRPr lang="en-GB" sz="1400">
              <a:cs typeface="Calibri" panose="020F0502020204030204"/>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B611964-913A-A779-00FD-10ACFBCDD344}"/>
                  </a:ext>
                </a:extLst>
              </p:cNvPr>
              <p:cNvSpPr txBox="1"/>
              <p:nvPr/>
            </p:nvSpPr>
            <p:spPr>
              <a:xfrm>
                <a:off x="0" y="1643024"/>
                <a:ext cx="12192000" cy="822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𝑘</m:t>
                                  </m:r>
                                </m:sub>
                                <m:sup/>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den>
                                  </m:f>
                                  <m:sSub>
                                    <m:sSubPr>
                                      <m:ctrlPr>
                                        <a:rPr lang="en-GB" i="1" smtClean="0">
                                          <a:solidFill>
                                            <a:srgbClr val="836967"/>
                                          </a:solidFill>
                                          <a:latin typeface="Cambria Math" panose="02040503050406030204" pitchFamily="18" charset="0"/>
                                        </a:rPr>
                                      </m:ctrlPr>
                                    </m:sSubPr>
                                    <m:e>
                                      <m:r>
                                        <a:rPr lang="en-GB" i="1" smtClean="0">
                                          <a:latin typeface="Cambria Math" panose="02040503050406030204" pitchFamily="18" charset="0"/>
                                        </a:rPr>
                                        <m:t>𝑣</m:t>
                                      </m:r>
                                    </m:e>
                                    <m:sub>
                                      <m:r>
                                        <a:rPr lang="en-GB" b="0" i="1" smtClean="0">
                                          <a:latin typeface="Cambria Math" panose="02040503050406030204" pitchFamily="18" charset="0"/>
                                        </a:rPr>
                                        <m:t>𝑗</m:t>
                                      </m:r>
                                      <m:r>
                                        <a:rPr lang="en-GB" i="1">
                                          <a:latin typeface="Cambria Math" panose="02040503050406030204" pitchFamily="18" charset="0"/>
                                        </a:rPr>
                                        <m:t>𝑘</m:t>
                                      </m:r>
                                    </m:sub>
                                  </m:sSub>
                                </m:e>
                              </m:nary>
                            </m:den>
                          </m:f>
                        </m:e>
                      </m:d>
                    </m:oMath>
                  </m:oMathPara>
                </a14:m>
                <a:endParaRPr lang="en-GB">
                  <a:solidFill>
                    <a:schemeClr val="tx1"/>
                  </a:solidFill>
                </a:endParaRPr>
              </a:p>
            </p:txBody>
          </p:sp>
        </mc:Choice>
        <mc:Fallback>
          <p:sp>
            <p:nvSpPr>
              <p:cNvPr id="2" name="TextBox 1">
                <a:extLst>
                  <a:ext uri="{FF2B5EF4-FFF2-40B4-BE49-F238E27FC236}">
                    <a16:creationId xmlns:a16="http://schemas.microsoft.com/office/drawing/2014/main" id="{6B611964-913A-A779-00FD-10ACFBCDD344}"/>
                  </a:ext>
                </a:extLst>
              </p:cNvPr>
              <p:cNvSpPr txBox="1">
                <a:spLocks noRot="1" noChangeAspect="1" noMove="1" noResize="1" noEditPoints="1" noAdjustHandles="1" noChangeArrowheads="1" noChangeShapeType="1" noTextEdit="1"/>
              </p:cNvSpPr>
              <p:nvPr/>
            </p:nvSpPr>
            <p:spPr>
              <a:xfrm>
                <a:off x="0" y="1643024"/>
                <a:ext cx="12192000" cy="822854"/>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D1A8BC6-FCCC-BECC-25ED-23176702DCE8}"/>
              </a:ext>
            </a:extLst>
          </p:cNvPr>
          <p:cNvSpPr txBox="1"/>
          <p:nvPr/>
        </p:nvSpPr>
        <p:spPr>
          <a:xfrm>
            <a:off x="0" y="2710249"/>
            <a:ext cx="12192000" cy="375487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400" b="1">
                <a:cs typeface="Calibri"/>
              </a:rPr>
              <a:t>Denominator: ratio:</a:t>
            </a:r>
            <a:r>
              <a:rPr lang="en-GB" sz="1400">
                <a:cs typeface="Calibri"/>
              </a:rPr>
              <a:t> the value of commodity k exported by origin country </a:t>
            </a:r>
            <a:r>
              <a:rPr lang="en-GB" sz="1400" err="1">
                <a:cs typeface="Calibri"/>
              </a:rPr>
              <a:t>i</a:t>
            </a:r>
            <a:r>
              <a:rPr lang="en-GB" sz="1400">
                <a:cs typeface="Calibri"/>
              </a:rPr>
              <a:t> as a proportion of total global commodity k exports. </a:t>
            </a:r>
            <a:r>
              <a:rPr lang="en-GB" sz="1400" i="1" err="1">
                <a:cs typeface="Calibri"/>
              </a:rPr>
              <a:t>Ie</a:t>
            </a:r>
            <a:r>
              <a:rPr lang="en-GB" sz="1400">
                <a:cs typeface="Calibri"/>
              </a:rPr>
              <a:t>., how much of total global exports of k come from origin country </a:t>
            </a:r>
            <a:r>
              <a:rPr lang="en-GB" sz="1400" err="1">
                <a:cs typeface="Calibri"/>
              </a:rPr>
              <a:t>i</a:t>
            </a:r>
            <a:r>
              <a:rPr lang="en-GB" sz="1400">
                <a:cs typeface="Calibri"/>
              </a:rPr>
              <a:t>? Maximum value of 1, minimum of 0.</a:t>
            </a:r>
            <a:endParaRPr lang="en-GB" sz="1400" b="1">
              <a:cs typeface="Calibri"/>
            </a:endParaRPr>
          </a:p>
          <a:p>
            <a:pPr marL="285750" indent="-285750">
              <a:buFont typeface="Arial" panose="020B0604020202020204" pitchFamily="34" charset="0"/>
              <a:buChar char="•"/>
            </a:pPr>
            <a:r>
              <a:rPr lang="en-GB" sz="1400" b="1">
                <a:cs typeface="Calibri"/>
              </a:rPr>
              <a:t>Denominator: multiplying this by </a:t>
            </a:r>
            <a:r>
              <a:rPr lang="en-GB" sz="1400" b="1" err="1">
                <a:cs typeface="Calibri"/>
              </a:rPr>
              <a:t>v_jk</a:t>
            </a:r>
            <a:r>
              <a:rPr lang="en-GB" sz="1400" b="1">
                <a:cs typeface="Calibri"/>
              </a:rPr>
              <a:t>: </a:t>
            </a:r>
            <a:r>
              <a:rPr lang="en-GB" sz="1400">
                <a:cs typeface="Calibri"/>
              </a:rPr>
              <a:t>the value of commodity k imported by country j (an absolute amount in $). The ratio is modifying down this import figure according to what proportion of total global trade origin country i’s exports of k represent. The assumption is that destination country j is typical of all countries w/r/t the proportion of its imports of k that come from country </a:t>
            </a:r>
            <a:r>
              <a:rPr lang="en-GB" sz="1400" err="1">
                <a:cs typeface="Calibri"/>
              </a:rPr>
              <a:t>i</a:t>
            </a:r>
            <a:r>
              <a:rPr lang="en-GB" sz="1400">
                <a:cs typeface="Calibri"/>
              </a:rPr>
              <a:t>. A value in $ absolute terms.</a:t>
            </a:r>
          </a:p>
          <a:p>
            <a:pPr marL="285750" indent="-285750">
              <a:buFont typeface="Arial" panose="020B0604020202020204" pitchFamily="34" charset="0"/>
              <a:buChar char="•"/>
            </a:pPr>
            <a:r>
              <a:rPr lang="en-GB" sz="1400" b="1">
                <a:cs typeface="Calibri"/>
              </a:rPr>
              <a:t>Denominator: summing the result over all commodities: </a:t>
            </a:r>
            <a:r>
              <a:rPr lang="en-GB" sz="1400">
                <a:cs typeface="Calibri"/>
              </a:rPr>
              <a:t>this gives a total value in $ absolute terms by adding up across all commodities. It gives the total value of what we’d assume would be imported to j from origin </a:t>
            </a:r>
            <a:r>
              <a:rPr lang="en-GB" sz="1400" err="1">
                <a:cs typeface="Calibri"/>
              </a:rPr>
              <a:t>i</a:t>
            </a:r>
            <a:r>
              <a:rPr lang="en-GB" sz="1400">
                <a:cs typeface="Calibri"/>
              </a:rPr>
              <a:t> if </a:t>
            </a:r>
            <a:r>
              <a:rPr lang="en-GB" sz="1400" err="1">
                <a:cs typeface="Calibri"/>
              </a:rPr>
              <a:t>i</a:t>
            </a:r>
            <a:r>
              <a:rPr lang="en-GB" sz="1400">
                <a:cs typeface="Calibri"/>
              </a:rPr>
              <a:t> -&gt; j trade were typical of </a:t>
            </a:r>
            <a:r>
              <a:rPr lang="en-GB" sz="1400" err="1">
                <a:cs typeface="Calibri"/>
              </a:rPr>
              <a:t>i</a:t>
            </a:r>
            <a:r>
              <a:rPr lang="en-GB" sz="1400">
                <a:cs typeface="Calibri"/>
              </a:rPr>
              <a:t> -&gt; world trade. The result is a large absolute number in $. It’s an estimate.</a:t>
            </a:r>
          </a:p>
          <a:p>
            <a:pPr marL="285750" indent="-285750">
              <a:buFont typeface="Arial" panose="020B0604020202020204" pitchFamily="34" charset="0"/>
              <a:buChar char="•"/>
            </a:pPr>
            <a:endParaRPr lang="en-GB" sz="1400">
              <a:cs typeface="Calibri"/>
            </a:endParaRPr>
          </a:p>
          <a:p>
            <a:pPr marL="285750" indent="-285750">
              <a:buFont typeface="Arial" panose="020B0604020202020204" pitchFamily="34" charset="0"/>
              <a:buChar char="•"/>
            </a:pPr>
            <a:r>
              <a:rPr lang="en-GB" sz="1400" b="1">
                <a:cs typeface="Calibri"/>
              </a:rPr>
              <a:t>Numerator: the total value of all exports from origin I to destination j (of all commodities). </a:t>
            </a:r>
            <a:r>
              <a:rPr lang="en-GB" sz="1400">
                <a:cs typeface="Calibri"/>
              </a:rPr>
              <a:t>A large absolute number in $. Empirically observed.</a:t>
            </a:r>
          </a:p>
          <a:p>
            <a:pPr marL="285750" indent="-285750">
              <a:buFont typeface="Arial" panose="020B0604020202020204" pitchFamily="34" charset="0"/>
              <a:buChar char="•"/>
            </a:pPr>
            <a:endParaRPr lang="en-GB" sz="1400">
              <a:cs typeface="Calibri"/>
            </a:endParaRPr>
          </a:p>
          <a:p>
            <a:pPr marL="285750" indent="-285750">
              <a:buFont typeface="Arial" panose="020B0604020202020204" pitchFamily="34" charset="0"/>
              <a:buChar char="•"/>
            </a:pPr>
            <a:r>
              <a:rPr lang="en-GB" sz="1400" b="1">
                <a:cs typeface="Calibri"/>
              </a:rPr>
              <a:t>Numerator / denominator: </a:t>
            </a:r>
            <a:r>
              <a:rPr lang="en-GB" sz="1400">
                <a:cs typeface="Calibri"/>
              </a:rPr>
              <a:t>the result of the expression is a $/$ ratio. It could be anything from 0 to an arbitrarily large number, but if the observed relationship reflected the estimate based on global average, it would equal 1. This ratio is saying: ‘the total </a:t>
            </a:r>
            <a:r>
              <a:rPr lang="en-GB" sz="1400" err="1">
                <a:cs typeface="Calibri"/>
              </a:rPr>
              <a:t>i</a:t>
            </a:r>
            <a:r>
              <a:rPr lang="en-GB" sz="1400">
                <a:cs typeface="Calibri"/>
              </a:rPr>
              <a:t> -&gt; j flows (of all commodities) we observe, relative to the flows we would expect to observe if j was typical’. So it’s ‘empirical / expected’. If what we observe is more than what would be expected based on the average, the number will be &gt;1 and this will multiply the EPI expression upwards. If observed commodity flows from origin I to destination j are lower than we’d expect (based on the average), this will be 0 &lt;= x &lt; 1, and this fraction will modify down the value of the EPI expression.</a:t>
            </a:r>
          </a:p>
          <a:p>
            <a:pPr marL="285750" indent="-285750">
              <a:buFont typeface="Arial" panose="020B0604020202020204" pitchFamily="34" charset="0"/>
              <a:buChar char="•"/>
            </a:pPr>
            <a:endParaRPr lang="en-GB" sz="1400">
              <a:cs typeface="Calibri"/>
            </a:endParaRPr>
          </a:p>
          <a:p>
            <a:pPr marL="285750" indent="-285750">
              <a:buFont typeface="Arial" panose="020B0604020202020204" pitchFamily="34" charset="0"/>
              <a:buChar char="•"/>
            </a:pPr>
            <a:r>
              <a:rPr lang="en-GB" sz="1400" b="1">
                <a:cs typeface="Calibri"/>
              </a:rPr>
              <a:t>This term is not specific to the choice of commodity k. It varies w/r/t </a:t>
            </a:r>
            <a:r>
              <a:rPr lang="en-GB" sz="1400" b="1" err="1">
                <a:cs typeface="Calibri"/>
              </a:rPr>
              <a:t>i</a:t>
            </a:r>
            <a:r>
              <a:rPr lang="en-GB" sz="1400" b="1">
                <a:cs typeface="Calibri"/>
              </a:rPr>
              <a:t>-j country pairs and is an </a:t>
            </a:r>
            <a:r>
              <a:rPr lang="en-GB" sz="1400" b="1" err="1">
                <a:cs typeface="Calibri"/>
              </a:rPr>
              <a:t>i</a:t>
            </a:r>
            <a:r>
              <a:rPr lang="en-GB" sz="1400" b="1">
                <a:cs typeface="Calibri"/>
              </a:rPr>
              <a:t>-j pair-specific value. It doesn’t vary w/r/t k.</a:t>
            </a:r>
          </a:p>
        </p:txBody>
      </p:sp>
    </p:spTree>
    <p:extLst>
      <p:ext uri="{BB962C8B-B14F-4D97-AF65-F5344CB8AC3E}">
        <p14:creationId xmlns:p14="http://schemas.microsoft.com/office/powerpoint/2010/main" val="34449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D78E2BE2-410A-8090-2BA3-13A7264F59FB}"/>
                  </a:ext>
                </a:extLst>
              </p:cNvPr>
              <p:cNvGraphicFramePr>
                <a:graphicFrameLocks noGrp="1"/>
              </p:cNvGraphicFramePr>
              <p:nvPr>
                <p:extLst>
                  <p:ext uri="{D42A27DB-BD31-4B8C-83A1-F6EECF244321}">
                    <p14:modId xmlns:p14="http://schemas.microsoft.com/office/powerpoint/2010/main" val="3046612270"/>
                  </p:ext>
                </p:extLst>
              </p:nvPr>
            </p:nvGraphicFramePr>
            <p:xfrm>
              <a:off x="637562" y="299031"/>
              <a:ext cx="10897299" cy="7593412"/>
            </p:xfrm>
            <a:graphic>
              <a:graphicData uri="http://schemas.openxmlformats.org/drawingml/2006/table">
                <a:tbl>
                  <a:tblPr firstRow="1" bandRow="1">
                    <a:tableStyleId>{5940675A-B579-460E-94D1-54222C63F5DA}</a:tableStyleId>
                  </a:tblPr>
                  <a:tblGrid>
                    <a:gridCol w="2809013">
                      <a:extLst>
                        <a:ext uri="{9D8B030D-6E8A-4147-A177-3AD203B41FA5}">
                          <a16:colId xmlns:a16="http://schemas.microsoft.com/office/drawing/2014/main" val="861298013"/>
                        </a:ext>
                      </a:extLst>
                    </a:gridCol>
                    <a:gridCol w="4044143">
                      <a:extLst>
                        <a:ext uri="{9D8B030D-6E8A-4147-A177-3AD203B41FA5}">
                          <a16:colId xmlns:a16="http://schemas.microsoft.com/office/drawing/2014/main" val="152437841"/>
                        </a:ext>
                      </a:extLst>
                    </a:gridCol>
                    <a:gridCol w="4044143">
                      <a:extLst>
                        <a:ext uri="{9D8B030D-6E8A-4147-A177-3AD203B41FA5}">
                          <a16:colId xmlns:a16="http://schemas.microsoft.com/office/drawing/2014/main" val="1031779562"/>
                        </a:ext>
                      </a:extLst>
                    </a:gridCol>
                  </a:tblGrid>
                  <a:tr h="590202">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𝑗</m:t>
                                        </m:r>
                                        <m:r>
                                          <a:rPr lang="en-GB" sz="1200" i="0">
                                            <a:latin typeface="Cambria Math" panose="02040503050406030204" pitchFamily="18" charset="0"/>
                                          </a:rPr>
                                          <m:t>,</m:t>
                                        </m:r>
                                        <m:r>
                                          <a:rPr lang="en-GB" sz="1200" i="1">
                                            <a:latin typeface="Cambria Math" panose="02040503050406030204" pitchFamily="18" charset="0"/>
                                          </a:rPr>
                                          <m:t>𝑘</m:t>
                                        </m:r>
                                      </m:sub>
                                    </m:sSub>
                                    <m:sSup>
                                      <m:sSupPr>
                                        <m:ctrlPr>
                                          <a:rPr lang="en-GB" sz="1200" i="1">
                                            <a:solidFill>
                                              <a:srgbClr val="836967"/>
                                            </a:solidFill>
                                            <a:latin typeface="Cambria Math" panose="02040503050406030204" pitchFamily="18" charset="0"/>
                                          </a:rPr>
                                        </m:ctrlPr>
                                      </m:sSupPr>
                                      <m:e>
                                        <m:d>
                                          <m:dPr>
                                            <m:ctrlPr>
                                              <a:rPr lang="en-GB" sz="1200" i="1">
                                                <a:solidFill>
                                                  <a:srgbClr val="836967"/>
                                                </a:solidFill>
                                                <a:latin typeface="Cambria Math" panose="02040503050406030204" pitchFamily="18" charset="0"/>
                                              </a:rPr>
                                            </m:ctrlPr>
                                          </m:dPr>
                                          <m:e>
                                            <m:f>
                                              <m:fPr>
                                                <m:ctrlPr>
                                                  <a:rPr lang="en-GB" sz="1200" i="1">
                                                    <a:solidFill>
                                                      <a:srgbClr val="836967"/>
                                                    </a:solidFill>
                                                    <a:latin typeface="Cambria Math" panose="02040503050406030204" pitchFamily="18" charset="0"/>
                                                  </a:rPr>
                                                </m:ctrlPr>
                                              </m:fPr>
                                              <m:num>
                                                <m:sSub>
                                                  <m:sSubPr>
                                                    <m:ctrlPr>
                                                      <a:rPr lang="en-GB" sz="1200" i="1">
                                                        <a:solidFill>
                                                          <a:srgbClr val="836967"/>
                                                        </a:solidFill>
                                                        <a:latin typeface="Cambria Math" panose="02040503050406030204" pitchFamily="18" charset="0"/>
                                                      </a:rPr>
                                                    </m:ctrlPr>
                                                  </m:sSubPr>
                                                  <m:e>
                                                    <m:r>
                                                      <a:rPr lang="en-GB" sz="1200" i="0">
                                                        <a:latin typeface="Cambria Math" panose="02040503050406030204" pitchFamily="18" charset="0"/>
                                                      </a:rPr>
                                                      <m:t>∆</m:t>
                                                    </m:r>
                                                    <m:r>
                                                      <a:rPr lang="en-GB" sz="1200" i="1">
                                                        <a:latin typeface="Cambria Math" panose="02040503050406030204" pitchFamily="18" charset="0"/>
                                                      </a:rPr>
                                                      <m:t>𝐺𝐷𝑃</m:t>
                                                    </m:r>
                                                  </m:e>
                                                  <m:sub>
                                                    <m:r>
                                                      <a:rPr lang="en-GB" sz="1200" i="1">
                                                        <a:latin typeface="Cambria Math" panose="02040503050406030204" pitchFamily="18" charset="0"/>
                                                      </a:rPr>
                                                      <m:t>𝑗</m:t>
                                                    </m:r>
                                                  </m:sub>
                                                </m:sSub>
                                              </m:num>
                                              <m:den>
                                                <m:sSub>
                                                  <m:sSubPr>
                                                    <m:ctrlPr>
                                                      <a:rPr lang="en-GB" sz="1200" i="1">
                                                        <a:solidFill>
                                                          <a:srgbClr val="836967"/>
                                                        </a:solidFill>
                                                        <a:latin typeface="Cambria Math" panose="02040503050406030204" pitchFamily="18" charset="0"/>
                                                      </a:rPr>
                                                    </m:ctrlPr>
                                                  </m:sSubPr>
                                                  <m:e>
                                                    <m:r>
                                                      <a:rPr lang="en-GB" sz="1200" i="0">
                                                        <a:latin typeface="Cambria Math" panose="02040503050406030204" pitchFamily="18" charset="0"/>
                                                      </a:rPr>
                                                      <m:t>∆</m:t>
                                                    </m:r>
                                                    <m:r>
                                                      <a:rPr lang="en-GB" sz="1200" i="1">
                                                        <a:latin typeface="Cambria Math" panose="02040503050406030204" pitchFamily="18" charset="0"/>
                                                      </a:rPr>
                                                      <m:t>𝑃𝑂𝑃</m:t>
                                                    </m:r>
                                                  </m:e>
                                                  <m:sub>
                                                    <m:r>
                                                      <a:rPr lang="en-GB" sz="1200" i="1">
                                                        <a:latin typeface="Cambria Math" panose="02040503050406030204" pitchFamily="18" charset="0"/>
                                                      </a:rPr>
                                                      <m:t>𝑗</m:t>
                                                    </m:r>
                                                  </m:sub>
                                                </m:sSub>
                                              </m:den>
                                            </m:f>
                                          </m:e>
                                        </m:d>
                                      </m:e>
                                      <m:sup>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𝐸𝑚</m:t>
                                            </m:r>
                                          </m:e>
                                          <m:sub>
                                            <m:r>
                                              <a:rPr lang="en-GB" sz="1200" i="1">
                                                <a:latin typeface="Cambria Math" panose="02040503050406030204" pitchFamily="18" charset="0"/>
                                              </a:rPr>
                                              <m:t>𝑗</m:t>
                                            </m:r>
                                            <m:r>
                                              <a:rPr lang="en-GB" sz="1200" i="0">
                                                <a:latin typeface="Cambria Math" panose="02040503050406030204" pitchFamily="18" charset="0"/>
                                              </a:rPr>
                                              <m:t>,</m:t>
                                            </m:r>
                                            <m:r>
                                              <a:rPr lang="en-GB" sz="1200" i="1">
                                                <a:latin typeface="Cambria Math" panose="02040503050406030204" pitchFamily="18" charset="0"/>
                                              </a:rPr>
                                              <m:t>𝑘</m:t>
                                            </m:r>
                                          </m:sub>
                                        </m:sSub>
                                        <m:r>
                                          <a:rPr lang="en-GB" sz="1200" i="1">
                                            <a:latin typeface="Cambria Math" panose="02040503050406030204" pitchFamily="18" charset="0"/>
                                          </a:rPr>
                                          <m:t>𝐺𝐷𝑃</m:t>
                                        </m:r>
                                      </m:sup>
                                    </m:sSup>
                                    <m:sSub>
                                      <m:sSubPr>
                                        <m:ctrlPr>
                                          <a:rPr lang="en-GB" sz="1200" i="1">
                                            <a:solidFill>
                                              <a:srgbClr val="836967"/>
                                            </a:solidFill>
                                            <a:latin typeface="Cambria Math" panose="02040503050406030204" pitchFamily="18" charset="0"/>
                                          </a:rPr>
                                        </m:ctrlPr>
                                      </m:sSubPr>
                                      <m:e>
                                        <m:r>
                                          <a:rPr lang="en-GB" sz="1200" i="0">
                                            <a:latin typeface="Cambria Math" panose="02040503050406030204" pitchFamily="18" charset="0"/>
                                          </a:rPr>
                                          <m:t>∆</m:t>
                                        </m:r>
                                        <m:r>
                                          <a:rPr lang="en-GB" sz="1200" i="1">
                                            <a:latin typeface="Cambria Math" panose="02040503050406030204" pitchFamily="18" charset="0"/>
                                          </a:rPr>
                                          <m:t>𝑃𝑂𝑃</m:t>
                                        </m:r>
                                      </m:e>
                                      <m:sub>
                                        <m:r>
                                          <a:rPr lang="en-GB" sz="1200" i="1">
                                            <a:latin typeface="Cambria Math" panose="02040503050406030204" pitchFamily="18" charset="0"/>
                                          </a:rPr>
                                          <m:t>𝑗</m:t>
                                        </m:r>
                                      </m:sub>
                                    </m:sSub>
                                  </m:e>
                                </m:d>
                              </m:oMath>
                            </m:oMathPara>
                          </a14:m>
                          <a:endParaRPr lang="en-GB" sz="1200"/>
                        </a:p>
                      </a:txBody>
                      <a:tcPr/>
                    </a:tc>
                    <a:tc>
                      <a:txBody>
                        <a:bodyPr/>
                        <a:lstStyle/>
                        <a:p>
                          <a:r>
                            <a:rPr lang="en-GB" sz="1200"/>
                            <a:t>Expected future imports in destination j of commodity k</a:t>
                          </a:r>
                        </a:p>
                      </a:txBody>
                      <a:tcPr/>
                    </a:tc>
                    <a:tc rowSpan="3">
                      <a:txBody>
                        <a:bodyPr/>
                        <a:lstStyle/>
                        <a:p>
                          <a:pPr algn="ctr"/>
                          <a:endParaRPr lang="en-GB" sz="1200"/>
                        </a:p>
                        <a:p>
                          <a:pPr algn="ctr"/>
                          <a:endParaRPr lang="en-GB" sz="1200"/>
                        </a:p>
                        <a:p>
                          <a:pPr algn="ctr"/>
                          <a:r>
                            <a:rPr lang="en-GB" sz="1200"/>
                            <a:t>A measure of total future demand in the destination market, adjusted for whether the UK has a tariff-based advantage or disadvantage in meeting that demand.</a:t>
                          </a:r>
                        </a:p>
                      </a:txBody>
                      <a:tcPr/>
                    </a:tc>
                    <a:extLst>
                      <a:ext uri="{0D108BD9-81ED-4DB2-BD59-A6C34878D82A}">
                        <a16:rowId xmlns:a16="http://schemas.microsoft.com/office/drawing/2014/main" val="2822724551"/>
                      </a:ext>
                    </a:extLst>
                  </a:tr>
                  <a:tr h="220631">
                    <a:tc>
                      <a:txBody>
                        <a:bodyPr/>
                        <a:lstStyle/>
                        <a:p>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a:p>
                      </a:txBody>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2089682136"/>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f>
                                      <m:fPr>
                                        <m:ctrlPr>
                                          <a:rPr lang="en-GB" sz="1200" i="1">
                                            <a:solidFill>
                                              <a:srgbClr val="836967"/>
                                            </a:solidFill>
                                            <a:latin typeface="Cambria Math" panose="02040503050406030204" pitchFamily="18" charset="0"/>
                                          </a:rPr>
                                        </m:ctrlPr>
                                      </m:fPr>
                                      <m:num>
                                        <m:r>
                                          <a:rPr lang="en-GB" sz="1200" i="0">
                                            <a:latin typeface="Cambria Math" panose="02040503050406030204" pitchFamily="18" charset="0"/>
                                          </a:rPr>
                                          <m:t>1+</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𝑎𝑣𝑒𝑟𝑎𝑔𝑒</m:t>
                                            </m:r>
                                            <m:r>
                                              <a:rPr lang="en-GB" sz="1200" i="0">
                                                <a:latin typeface="Cambria Math" panose="02040503050406030204" pitchFamily="18" charset="0"/>
                                              </a:rPr>
                                              <m:t> </m:t>
                                            </m:r>
                                            <m:r>
                                              <a:rPr lang="en-GB" sz="1200" i="1">
                                                <a:latin typeface="Cambria Math" panose="02040503050406030204" pitchFamily="18" charset="0"/>
                                              </a:rPr>
                                              <m:t>𝑡𝑎𝑟𝑖𝑓𝑓</m:t>
                                            </m:r>
                                          </m:e>
                                          <m:sub>
                                            <m:r>
                                              <a:rPr lang="en-GB" sz="1200" i="1">
                                                <a:latin typeface="Cambria Math" panose="02040503050406030204" pitchFamily="18" charset="0"/>
                                              </a:rPr>
                                              <m:t>𝑗</m:t>
                                            </m:r>
                                            <m:r>
                                              <a:rPr lang="en-GB" sz="1200" i="0">
                                                <a:latin typeface="Cambria Math" panose="02040503050406030204" pitchFamily="18" charset="0"/>
                                              </a:rPr>
                                              <m:t>,</m:t>
                                            </m:r>
                                            <m:r>
                                              <a:rPr lang="en-GB" sz="1200" i="1">
                                                <a:latin typeface="Cambria Math" panose="02040503050406030204" pitchFamily="18" charset="0"/>
                                              </a:rPr>
                                              <m:t>𝑘</m:t>
                                            </m:r>
                                          </m:sub>
                                        </m:sSub>
                                      </m:num>
                                      <m:den>
                                        <m:r>
                                          <a:rPr lang="en-GB" sz="1200" i="0">
                                            <a:latin typeface="Cambria Math" panose="02040503050406030204" pitchFamily="18" charset="0"/>
                                          </a:rPr>
                                          <m:t>1+</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𝑡𝑎𝑟𝑖𝑓𝑓</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𝑗</m:t>
                                            </m:r>
                                            <m:r>
                                              <a:rPr lang="en-GB" sz="1200" i="0">
                                                <a:latin typeface="Cambria Math" panose="02040503050406030204" pitchFamily="18" charset="0"/>
                                              </a:rPr>
                                              <m:t>,</m:t>
                                            </m:r>
                                            <m:r>
                                              <a:rPr lang="en-GB" sz="1200" i="1">
                                                <a:latin typeface="Cambria Math" panose="02040503050406030204" pitchFamily="18" charset="0"/>
                                              </a:rPr>
                                              <m:t>𝑘</m:t>
                                            </m:r>
                                          </m:sub>
                                        </m:sSub>
                                      </m:den>
                                    </m:f>
                                  </m:e>
                                </m:d>
                              </m:oMath>
                            </m:oMathPara>
                          </a14:m>
                          <a:endParaRPr lang="en-GB" sz="1200"/>
                        </a:p>
                      </a:txBody>
                      <a:tcPr/>
                    </a:tc>
                    <a:tc>
                      <a:txBody>
                        <a:bodyPr/>
                        <a:lstStyle/>
                        <a:p>
                          <a:r>
                            <a:rPr lang="en-GB" sz="1200"/>
                            <a:t>UK’s tariff advantage in destination j and commodity k</a:t>
                          </a:r>
                        </a:p>
                      </a:txBody>
                      <a:tcPr/>
                    </a:tc>
                    <a:tc vMerge="1">
                      <a:txBody>
                        <a:bodyPr/>
                        <a:lstStyle/>
                        <a:p>
                          <a:endParaRPr lang="en-GB" sz="1200"/>
                        </a:p>
                      </a:txBody>
                      <a:tcPr/>
                    </a:tc>
                    <a:extLst>
                      <a:ext uri="{0D108BD9-81ED-4DB2-BD59-A6C34878D82A}">
                        <a16:rowId xmlns:a16="http://schemas.microsoft.com/office/drawing/2014/main" val="2310164437"/>
                      </a:ext>
                    </a:extLst>
                  </a:tr>
                  <a:tr h="244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i="1">
                            <a:latin typeface="Cambria Math" panose="02040503050406030204" pitchFamily="18" charset="0"/>
                          </a:endParaRPr>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118591784"/>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f>
                                      <m:fPr>
                                        <m:ctrlPr>
                                          <a:rPr lang="en-GB" sz="1200" i="1">
                                            <a:solidFill>
                                              <a:srgbClr val="836967"/>
                                            </a:solidFill>
                                            <a:latin typeface="Cambria Math" panose="02040503050406030204" pitchFamily="18" charset="0"/>
                                          </a:rPr>
                                        </m:ctrlPr>
                                      </m:fPr>
                                      <m:num>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r>
                                          <a:rPr lang="en-GB" sz="1200" i="0">
                                            <a:latin typeface="Cambria Math" panose="02040503050406030204" pitchFamily="18" charset="0"/>
                                          </a:rPr>
                                          <m:t>×∆</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𝐺𝐷𝑃</m:t>
                                            </m:r>
                                          </m:e>
                                          <m:sub>
                                            <m:r>
                                              <a:rPr lang="en-GB" sz="1200" i="1">
                                                <a:latin typeface="Cambria Math" panose="02040503050406030204" pitchFamily="18" charset="0"/>
                                              </a:rPr>
                                              <m:t>𝑖</m:t>
                                            </m:r>
                                          </m:sub>
                                        </m:sSub>
                                      </m:num>
                                      <m:den>
                                        <m:nary>
                                          <m:naryPr>
                                            <m:chr m:val="∑"/>
                                            <m:limLoc m:val="subSup"/>
                                            <m:supHide m:val="on"/>
                                            <m:ctrlPr>
                                              <a:rPr lang="en-GB" sz="1200" i="1">
                                                <a:latin typeface="Cambria Math" panose="02040503050406030204" pitchFamily="18" charset="0"/>
                                              </a:rPr>
                                            </m:ctrlPr>
                                          </m:naryPr>
                                          <m:sub>
                                            <m:r>
                                              <a:rPr lang="en-GB" sz="1200" i="1">
                                                <a:latin typeface="Cambria Math" panose="02040503050406030204" pitchFamily="18" charset="0"/>
                                              </a:rPr>
                                              <m:t>𝑖</m:t>
                                            </m:r>
                                          </m:sub>
                                          <m:sup/>
                                          <m:e>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r>
                                              <a:rPr lang="en-GB" sz="1200" i="0">
                                                <a:latin typeface="Cambria Math" panose="02040503050406030204" pitchFamily="18" charset="0"/>
                                              </a:rPr>
                                              <m:t>×∆</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𝐺𝐷𝑃</m:t>
                                                </m:r>
                                              </m:e>
                                              <m:sub>
                                                <m:r>
                                                  <a:rPr lang="en-GB" sz="1200" i="1">
                                                    <a:latin typeface="Cambria Math" panose="02040503050406030204" pitchFamily="18" charset="0"/>
                                                  </a:rPr>
                                                  <m:t>𝑖</m:t>
                                                </m:r>
                                              </m:sub>
                                            </m:sSub>
                                          </m:e>
                                        </m:nary>
                                      </m:den>
                                    </m:f>
                                  </m:e>
                                </m:d>
                              </m:oMath>
                            </m:oMathPara>
                          </a14:m>
                          <a:endParaRPr lang="en-GB" sz="1200"/>
                        </a:p>
                      </a:txBody>
                      <a:tcPr/>
                    </a:tc>
                    <a:tc>
                      <a:txBody>
                        <a:bodyPr/>
                        <a:lstStyle/>
                        <a:p>
                          <a:r>
                            <a:rPr lang="en-GB" sz="1200"/>
                            <a:t>UK’s share in future growth of production in commodity k</a:t>
                          </a:r>
                        </a:p>
                      </a:txBody>
                      <a:tcPr/>
                    </a:tc>
                    <a:tc rowSpan="5">
                      <a:txBody>
                        <a:bodyPr/>
                        <a:lstStyle/>
                        <a:p>
                          <a:r>
                            <a:rPr lang="en-GB" sz="1200"/>
                            <a:t>A very small number, roughly denoting the UK’s share in future global production, adjusted downwards if the UK is currently a net importer. Another adjustment accounts for current tariffs on UK exports, on the basis that if they are currently lower than the global average, then the global market share has been inflated and needs to be adjusted downwards, and vice versa.</a:t>
                          </a:r>
                        </a:p>
                      </a:txBody>
                      <a:tcPr/>
                    </a:tc>
                    <a:extLst>
                      <a:ext uri="{0D108BD9-81ED-4DB2-BD59-A6C34878D82A}">
                        <a16:rowId xmlns:a16="http://schemas.microsoft.com/office/drawing/2014/main" val="1785831003"/>
                      </a:ext>
                    </a:extLst>
                  </a:tr>
                  <a:tr h="277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i="1">
                            <a:latin typeface="Cambria Math" panose="02040503050406030204" pitchFamily="18" charset="0"/>
                          </a:endParaRPr>
                        </a:p>
                      </a:txBody>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2545831288"/>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r>
                                      <a:rPr lang="en-GB" sz="1200" i="1">
                                        <a:latin typeface="Cambria Math" panose="02040503050406030204" pitchFamily="18" charset="0"/>
                                      </a:rPr>
                                      <m:t>𝑚𝑖𝑛</m:t>
                                    </m:r>
                                    <m:d>
                                      <m:dPr>
                                        <m:ctrlPr>
                                          <a:rPr lang="en-GB" sz="1200" i="1">
                                            <a:solidFill>
                                              <a:srgbClr val="836967"/>
                                            </a:solidFill>
                                            <a:latin typeface="Cambria Math" panose="02040503050406030204" pitchFamily="18" charset="0"/>
                                          </a:rPr>
                                        </m:ctrlPr>
                                      </m:dPr>
                                      <m:e>
                                        <m:r>
                                          <a:rPr lang="en-GB" sz="1200" i="0">
                                            <a:latin typeface="Cambria Math" panose="02040503050406030204" pitchFamily="18" charset="0"/>
                                          </a:rPr>
                                          <m:t>1,</m:t>
                                        </m:r>
                                        <m:f>
                                          <m:fPr>
                                            <m:ctrlPr>
                                              <a:rPr lang="en-GB" sz="1200" i="1">
                                                <a:solidFill>
                                                  <a:srgbClr val="836967"/>
                                                </a:solidFill>
                                                <a:latin typeface="Cambria Math" panose="02040503050406030204" pitchFamily="18" charset="0"/>
                                              </a:rPr>
                                            </m:ctrlPr>
                                          </m:fPr>
                                          <m:num>
                                            <m:sSub>
                                              <m:sSubPr>
                                                <m:ctrlPr>
                                                  <a:rPr lang="en-GB" sz="1200" i="1">
                                                    <a:solidFill>
                                                      <a:srgbClr val="836967"/>
                                                    </a:solidFill>
                                                    <a:latin typeface="Cambria Math" panose="02040503050406030204" pitchFamily="18" charset="0"/>
                                                  </a:rPr>
                                                </m:ctrlPr>
                                              </m:sSubPr>
                                              <m:e>
                                                <m:r>
                                                  <a:rPr lang="en-GB" sz="1200" b="0" i="1" smtClean="0">
                                                    <a:solidFill>
                                                      <a:srgbClr val="836967"/>
                                                    </a:solidFill>
                                                    <a:latin typeface="Cambria Math" panose="02040503050406030204" pitchFamily="18" charset="0"/>
                                                  </a:rPr>
                                                  <m:t>𝑣</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num>
                                          <m:den>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𝑚</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den>
                                        </m:f>
                                      </m:e>
                                    </m:d>
                                  </m:e>
                                </m:d>
                              </m:oMath>
                            </m:oMathPara>
                          </a14:m>
                          <a:endParaRPr lang="en-GB" sz="1200"/>
                        </a:p>
                      </a:txBody>
                      <a:tcPr/>
                    </a:tc>
                    <a:tc>
                      <a:txBody>
                        <a:bodyPr/>
                        <a:lstStyle/>
                        <a:p>
                          <a:r>
                            <a:rPr lang="en-GB" sz="1200"/>
                            <a:t>1 if the UK is a net exporter, less than 1 if not</a:t>
                          </a:r>
                        </a:p>
                      </a:txBody>
                      <a:tcPr/>
                    </a:tc>
                    <a:tc vMerge="1">
                      <a:txBody>
                        <a:bodyPr/>
                        <a:lstStyle/>
                        <a:p>
                          <a:endParaRPr lang="en-GB" sz="1200"/>
                        </a:p>
                      </a:txBody>
                      <a:tcPr/>
                    </a:tc>
                    <a:extLst>
                      <a:ext uri="{0D108BD9-81ED-4DB2-BD59-A6C34878D82A}">
                        <a16:rowId xmlns:a16="http://schemas.microsoft.com/office/drawing/2014/main" val="2791107459"/>
                      </a:ext>
                    </a:extLst>
                  </a:tr>
                  <a:tr h="2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i="1">
                            <a:latin typeface="Cambria Math" panose="02040503050406030204" pitchFamily="18" charset="0"/>
                          </a:endParaRPr>
                        </a:p>
                      </a:txBody>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1731575596"/>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f>
                                      <m:fPr>
                                        <m:ctrlPr>
                                          <a:rPr lang="en-GB" sz="1200" i="1">
                                            <a:solidFill>
                                              <a:srgbClr val="836967"/>
                                            </a:solidFill>
                                            <a:latin typeface="Cambria Math" panose="02040503050406030204" pitchFamily="18" charset="0"/>
                                          </a:rPr>
                                        </m:ctrlPr>
                                      </m:fPr>
                                      <m:num>
                                        <m:r>
                                          <a:rPr lang="en-GB" sz="1200" i="0">
                                            <a:latin typeface="Cambria Math" panose="02040503050406030204" pitchFamily="18" charset="0"/>
                                          </a:rPr>
                                          <m:t>1+</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𝑎𝑣𝑒𝑟𝑎𝑔𝑒</m:t>
                                            </m:r>
                                            <m:r>
                                              <a:rPr lang="en-GB" sz="1200" i="0">
                                                <a:latin typeface="Cambria Math" panose="02040503050406030204" pitchFamily="18" charset="0"/>
                                              </a:rPr>
                                              <m:t> </m:t>
                                            </m:r>
                                            <m:r>
                                              <a:rPr lang="en-GB" sz="1200" i="1">
                                                <a:latin typeface="Cambria Math" panose="02040503050406030204" pitchFamily="18" charset="0"/>
                                              </a:rPr>
                                              <m:t>𝑡𝑎𝑟𝑖𝑓𝑓</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num>
                                      <m:den>
                                        <m:r>
                                          <a:rPr lang="en-GB" sz="1200" i="0">
                                            <a:latin typeface="Cambria Math" panose="02040503050406030204" pitchFamily="18" charset="0"/>
                                          </a:rPr>
                                          <m:t>1+</m:t>
                                        </m:r>
                                        <m:r>
                                          <a:rPr lang="en-GB" sz="1200" b="0" i="1" smtClean="0">
                                            <a:latin typeface="Cambria Math" panose="02040503050406030204" pitchFamily="18" charset="0"/>
                                          </a:rPr>
                                          <m:t>𝑎𝑣𝑒𝑟𝑎𝑔𝑒</m:t>
                                        </m:r>
                                        <m:r>
                                          <a:rPr lang="en-GB" sz="1200" b="0" i="1" smtClean="0">
                                            <a:latin typeface="Cambria Math" panose="02040503050406030204" pitchFamily="18" charset="0"/>
                                          </a:rPr>
                                          <m:t> </m:t>
                                        </m:r>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𝑡𝑎𝑟𝑖𝑓𝑓</m:t>
                                            </m:r>
                                          </m:e>
                                          <m:sub>
                                            <m:r>
                                              <a:rPr lang="en-GB" sz="1200" i="1">
                                                <a:latin typeface="Cambria Math" panose="02040503050406030204" pitchFamily="18" charset="0"/>
                                              </a:rPr>
                                              <m:t>𝑘</m:t>
                                            </m:r>
                                          </m:sub>
                                        </m:sSub>
                                      </m:den>
                                    </m:f>
                                  </m:e>
                                </m:d>
                              </m:oMath>
                            </m:oMathPara>
                          </a14:m>
                          <a:endParaRPr lang="en-GB" sz="1200"/>
                        </a:p>
                      </a:txBody>
                      <a:tcPr/>
                    </a:tc>
                    <a:tc>
                      <a:txBody>
                        <a:bodyPr/>
                        <a:lstStyle/>
                        <a:p>
                          <a:r>
                            <a:rPr lang="en-GB" sz="1200"/>
                            <a:t>UK’s tariff advantage in commodity k, all destination markets. Counterintuitive though as if the UK has an advantage this is less than 1, and vice versa. [to adjust for untapped potential / remaining low hanging fruit].</a:t>
                          </a:r>
                        </a:p>
                      </a:txBody>
                      <a:tcPr/>
                    </a:tc>
                    <a:tc vMerge="1">
                      <a:txBody>
                        <a:bodyPr/>
                        <a:lstStyle/>
                        <a:p>
                          <a:endParaRPr lang="en-GB" sz="1200"/>
                        </a:p>
                      </a:txBody>
                      <a:tcPr/>
                    </a:tc>
                    <a:extLst>
                      <a:ext uri="{0D108BD9-81ED-4DB2-BD59-A6C34878D82A}">
                        <a16:rowId xmlns:a16="http://schemas.microsoft.com/office/drawing/2014/main" val="485592011"/>
                      </a:ext>
                    </a:extLst>
                  </a:tr>
                  <a:tr h="276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i="1">
                            <a:latin typeface="Cambria Math" panose="02040503050406030204" pitchFamily="18" charset="0"/>
                          </a:endParaRPr>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351540101"/>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sSup>
                                      <m:sSupPr>
                                        <m:ctrlPr>
                                          <a:rPr lang="en-GB" sz="1200" i="1">
                                            <a:solidFill>
                                              <a:srgbClr val="836967"/>
                                            </a:solidFill>
                                            <a:latin typeface="Cambria Math" panose="02040503050406030204" pitchFamily="18" charset="0"/>
                                          </a:rPr>
                                        </m:ctrlPr>
                                      </m:sSupPr>
                                      <m:e>
                                        <m:r>
                                          <a:rPr lang="en-GB" sz="1200" i="1">
                                            <a:latin typeface="Cambria Math" panose="02040503050406030204" pitchFamily="18" charset="0"/>
                                          </a:rPr>
                                          <m:t>𝑒</m:t>
                                        </m:r>
                                      </m:e>
                                      <m:sup>
                                        <m:r>
                                          <a:rPr lang="en-GB" sz="1200" i="0">
                                            <a:latin typeface="Cambria Math" panose="02040503050406030204" pitchFamily="18" charset="0"/>
                                          </a:rPr>
                                          <m:t>−</m:t>
                                        </m:r>
                                        <m:d>
                                          <m:dPr>
                                            <m:begChr m:val="|"/>
                                            <m:endChr m:val="|"/>
                                            <m:ctrlPr>
                                              <a:rPr lang="en-GB" sz="1200" i="1">
                                                <a:solidFill>
                                                  <a:srgbClr val="836967"/>
                                                </a:solidFill>
                                                <a:latin typeface="Cambria Math" panose="02040503050406030204" pitchFamily="18" charset="0"/>
                                              </a:rPr>
                                            </m:ctrlPr>
                                          </m:dPr>
                                          <m:e>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𝑎𝑣𝑒𝑟𝑎𝑔𝑒</m:t>
                                                </m:r>
                                                <m:func>
                                                  <m:funcPr>
                                                    <m:ctrlPr>
                                                      <a:rPr lang="en-GB" sz="1200" i="1">
                                                        <a:latin typeface="Cambria Math" panose="02040503050406030204" pitchFamily="18" charset="0"/>
                                                      </a:rPr>
                                                    </m:ctrlPr>
                                                  </m:funcPr>
                                                  <m:fName>
                                                    <m:r>
                                                      <m:rPr>
                                                        <m:sty m:val="p"/>
                                                      </m:rPr>
                                                      <a:rPr lang="en-GB" sz="1200" i="0">
                                                        <a:latin typeface="Cambria Math" panose="02040503050406030204" pitchFamily="18" charset="0"/>
                                                      </a:rPr>
                                                      <m:t>log</m:t>
                                                    </m:r>
                                                  </m:fName>
                                                  <m:e>
                                                    <m:r>
                                                      <a:rPr lang="en-GB" sz="1200" i="1">
                                                        <a:latin typeface="Cambria Math" panose="02040503050406030204" pitchFamily="18" charset="0"/>
                                                      </a:rPr>
                                                      <m:t>𝑑𝑖𝑠𝑡𝑎𝑛𝑐𝑒</m:t>
                                                    </m:r>
                                                    <m:r>
                                                      <a:rPr lang="en-GB" sz="1200" i="0">
                                                        <a:latin typeface="Cambria Math" panose="02040503050406030204" pitchFamily="18" charset="0"/>
                                                      </a:rPr>
                                                      <m:t> </m:t>
                                                    </m:r>
                                                  </m:e>
                                                </m:func>
                                              </m:e>
                                              <m:sub>
                                                <m:r>
                                                  <a:rPr lang="en-GB" sz="1200" i="1">
                                                    <a:latin typeface="Cambria Math" panose="02040503050406030204" pitchFamily="18" charset="0"/>
                                                  </a:rPr>
                                                  <m:t>𝑗</m:t>
                                                </m:r>
                                                <m:r>
                                                  <a:rPr lang="en-GB" sz="1200" i="0">
                                                    <a:latin typeface="Cambria Math" panose="02040503050406030204" pitchFamily="18" charset="0"/>
                                                  </a:rPr>
                                                  <m:t>,</m:t>
                                                </m:r>
                                                <m:r>
                                                  <a:rPr lang="en-GB" sz="1200" i="1">
                                                    <a:latin typeface="Cambria Math" panose="02040503050406030204" pitchFamily="18" charset="0"/>
                                                  </a:rPr>
                                                  <m:t>𝑘</m:t>
                                                </m:r>
                                              </m:sub>
                                            </m:sSub>
                                            <m:r>
                                              <a:rPr lang="en-GB" sz="1200" i="0">
                                                <a:latin typeface="Cambria Math" panose="02040503050406030204" pitchFamily="18" charset="0"/>
                                              </a:rPr>
                                              <m:t>−</m:t>
                                            </m:r>
                                            <m:sSub>
                                              <m:sSubPr>
                                                <m:ctrlPr>
                                                  <a:rPr lang="en-GB" sz="1200" i="1">
                                                    <a:solidFill>
                                                      <a:srgbClr val="836967"/>
                                                    </a:solidFill>
                                                    <a:latin typeface="Cambria Math" panose="02040503050406030204" pitchFamily="18" charset="0"/>
                                                  </a:rPr>
                                                </m:ctrlPr>
                                              </m:sSubPr>
                                              <m:e>
                                                <m:func>
                                                  <m:funcPr>
                                                    <m:ctrlPr>
                                                      <a:rPr lang="en-GB" sz="1200" i="1">
                                                        <a:latin typeface="Cambria Math" panose="02040503050406030204" pitchFamily="18" charset="0"/>
                                                      </a:rPr>
                                                    </m:ctrlPr>
                                                  </m:funcPr>
                                                  <m:fName>
                                                    <m:r>
                                                      <m:rPr>
                                                        <m:sty m:val="p"/>
                                                      </m:rPr>
                                                      <a:rPr lang="en-GB" sz="1200" i="0">
                                                        <a:latin typeface="Cambria Math" panose="02040503050406030204" pitchFamily="18" charset="0"/>
                                                      </a:rPr>
                                                      <m:t>log</m:t>
                                                    </m:r>
                                                  </m:fName>
                                                  <m:e>
                                                    <m:r>
                                                      <a:rPr lang="en-GB" sz="1200" i="1">
                                                        <a:latin typeface="Cambria Math" panose="02040503050406030204" pitchFamily="18" charset="0"/>
                                                      </a:rPr>
                                                      <m:t>𝑑𝑖𝑠𝑡𝑎𝑛𝑐𝑒</m:t>
                                                    </m:r>
                                                    <m:r>
                                                      <a:rPr lang="en-GB" sz="1200" i="0">
                                                        <a:latin typeface="Cambria Math" panose="02040503050406030204" pitchFamily="18" charset="0"/>
                                                      </a:rPr>
                                                      <m:t> </m:t>
                                                    </m:r>
                                                  </m:e>
                                                </m:func>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𝑗</m:t>
                                                </m:r>
                                              </m:sub>
                                            </m:sSub>
                                          </m:e>
                                        </m:d>
                                      </m:sup>
                                    </m:sSup>
                                  </m:e>
                                </m:d>
                              </m:oMath>
                            </m:oMathPara>
                          </a14:m>
                          <a:endParaRPr lang="en-GB" sz="1200"/>
                        </a:p>
                      </a:txBody>
                      <a:tcPr/>
                    </a:tc>
                    <a:tc>
                      <a:txBody>
                        <a:bodyPr/>
                        <a:lstStyle/>
                        <a:p>
                          <a:r>
                            <a:rPr lang="en-GB" sz="1200"/>
                            <a:t>A value between 0 and 1. Makes a downward adjustment to the EPI depending on how much the </a:t>
                          </a:r>
                          <a:r>
                            <a:rPr lang="en-GB" sz="1200" err="1"/>
                            <a:t>i</a:t>
                          </a:r>
                          <a:r>
                            <a:rPr lang="en-GB" sz="1200"/>
                            <a:t>-j distance differs from the trade-weighted average in origin-j distance (for commodity k).</a:t>
                          </a:r>
                        </a:p>
                      </a:txBody>
                      <a:tcPr/>
                    </a:tc>
                    <a:tc>
                      <a:txBody>
                        <a:bodyPr/>
                        <a:lstStyle/>
                        <a:p>
                          <a:r>
                            <a:rPr lang="en-GB" sz="1200"/>
                            <a:t>The more the </a:t>
                          </a:r>
                          <a:r>
                            <a:rPr lang="en-GB" sz="1200" err="1"/>
                            <a:t>i</a:t>
                          </a:r>
                          <a:r>
                            <a:rPr lang="en-GB" sz="1200"/>
                            <a:t>-j distance differs from the trade-weighted average origin – j distance (for commodity k), the more the EPI is modified down. This penalises deviation from existing trade patterns in k. It ‘wants’ the </a:t>
                          </a:r>
                          <a:r>
                            <a:rPr lang="en-GB" sz="1200" err="1"/>
                            <a:t>i</a:t>
                          </a:r>
                          <a:r>
                            <a:rPr lang="en-GB" sz="1200"/>
                            <a:t>-j distance to be close to ‘the done thing’. It is </a:t>
                          </a:r>
                          <a:r>
                            <a:rPr lang="en-GB" sz="1200" u="sng"/>
                            <a:t>not</a:t>
                          </a:r>
                          <a:r>
                            <a:rPr lang="en-GB" sz="1200" b="1" u="none"/>
                            <a:t> ‘</a:t>
                          </a:r>
                          <a:r>
                            <a:rPr lang="en-GB" sz="1200" b="0" u="none"/>
                            <a:t>close = good, far = bad’. The assumption is that existing trade patterns in k carry information about what is conducive to trade in k.</a:t>
                          </a:r>
                          <a:endParaRPr lang="en-GB" sz="1200"/>
                        </a:p>
                      </a:txBody>
                      <a:tcPr/>
                    </a:tc>
                    <a:extLst>
                      <a:ext uri="{0D108BD9-81ED-4DB2-BD59-A6C34878D82A}">
                        <a16:rowId xmlns:a16="http://schemas.microsoft.com/office/drawing/2014/main" val="3311498242"/>
                      </a:ext>
                    </a:extLst>
                  </a:tr>
                  <a:tr h="1910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ea typeface="Cambria Math" panose="02040503050406030204" pitchFamily="18" charset="0"/>
                                  </a:rPr>
                                  <m:t>×</m:t>
                                </m:r>
                              </m:oMath>
                            </m:oMathPara>
                          </a14:m>
                          <a:endParaRPr lang="en-GB" sz="1200" i="1">
                            <a:latin typeface="Cambria Math" panose="02040503050406030204" pitchFamily="18" charset="0"/>
                          </a:endParaRPr>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2667821270"/>
                      </a:ext>
                    </a:extLst>
                  </a:tr>
                  <a:tr h="463259">
                    <a:tc>
                      <a:txBody>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solidFill>
                                          <a:srgbClr val="836967"/>
                                        </a:solidFill>
                                        <a:latin typeface="Cambria Math" panose="02040503050406030204" pitchFamily="18" charset="0"/>
                                      </a:rPr>
                                    </m:ctrlPr>
                                  </m:dPr>
                                  <m:e>
                                    <m:f>
                                      <m:fPr>
                                        <m:ctrlPr>
                                          <a:rPr lang="en-GB" sz="1200" i="1">
                                            <a:solidFill>
                                              <a:srgbClr val="836967"/>
                                            </a:solidFill>
                                            <a:latin typeface="Cambria Math" panose="02040503050406030204" pitchFamily="18" charset="0"/>
                                          </a:rPr>
                                        </m:ctrlPr>
                                      </m:fPr>
                                      <m:num>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𝑗</m:t>
                                            </m:r>
                                          </m:sub>
                                        </m:sSub>
                                      </m:num>
                                      <m:den>
                                        <m:nary>
                                          <m:naryPr>
                                            <m:chr m:val="∑"/>
                                            <m:limLoc m:val="subSup"/>
                                            <m:supHide m:val="on"/>
                                            <m:ctrlPr>
                                              <a:rPr lang="en-GB" sz="1200" i="1">
                                                <a:latin typeface="Cambria Math" panose="02040503050406030204" pitchFamily="18" charset="0"/>
                                              </a:rPr>
                                            </m:ctrlPr>
                                          </m:naryPr>
                                          <m:sub>
                                            <m:r>
                                              <a:rPr lang="en-GB" sz="1200" i="1">
                                                <a:latin typeface="Cambria Math" panose="02040503050406030204" pitchFamily="18" charset="0"/>
                                              </a:rPr>
                                              <m:t>𝑘</m:t>
                                            </m:r>
                                          </m:sub>
                                          <m:sup/>
                                          <m:e>
                                            <m:f>
                                              <m:fPr>
                                                <m:ctrlPr>
                                                  <a:rPr lang="en-GB" sz="1200" i="1">
                                                    <a:solidFill>
                                                      <a:srgbClr val="836967"/>
                                                    </a:solidFill>
                                                    <a:latin typeface="Cambria Math" panose="02040503050406030204" pitchFamily="18" charset="0"/>
                                                  </a:rPr>
                                                </m:ctrlPr>
                                              </m:fPr>
                                              <m:num>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𝑖</m:t>
                                                    </m:r>
                                                    <m:r>
                                                      <a:rPr lang="en-GB" sz="1200" i="0">
                                                        <a:latin typeface="Cambria Math" panose="02040503050406030204" pitchFamily="18" charset="0"/>
                                                      </a:rPr>
                                                      <m:t>,</m:t>
                                                    </m:r>
                                                    <m:r>
                                                      <a:rPr lang="en-GB" sz="1200" i="1">
                                                        <a:latin typeface="Cambria Math" panose="02040503050406030204" pitchFamily="18" charset="0"/>
                                                      </a:rPr>
                                                      <m:t>𝑘</m:t>
                                                    </m:r>
                                                  </m:sub>
                                                </m:sSub>
                                              </m:num>
                                              <m:den>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𝑘</m:t>
                                                    </m:r>
                                                  </m:sub>
                                                </m:sSub>
                                              </m:den>
                                            </m:f>
                                            <m:sSub>
                                              <m:sSubPr>
                                                <m:ctrlPr>
                                                  <a:rPr lang="en-GB" sz="1200" i="1">
                                                    <a:solidFill>
                                                      <a:srgbClr val="836967"/>
                                                    </a:solidFill>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𝑘</m:t>
                                                </m:r>
                                              </m:sub>
                                            </m:sSub>
                                          </m:e>
                                        </m:nary>
                                      </m:den>
                                    </m:f>
                                  </m:e>
                                </m:d>
                              </m:oMath>
                            </m:oMathPara>
                          </a14:m>
                          <a:endParaRPr lang="en-GB" sz="1200"/>
                        </a:p>
                      </a:txBody>
                      <a:tcPr/>
                    </a:tc>
                    <a:tc>
                      <a:txBody>
                        <a:bodyPr/>
                        <a:lstStyle/>
                        <a:p>
                          <a:r>
                            <a:rPr lang="en-GB" sz="1200"/>
                            <a:t>A positive number; the result of a $/$ ratio. If empirically observed flows = expected flows , this will equal 1. If observed &lt; expected, it’ll be between 0 and 1. If observed &gt; expected, it’ll be &gt;1.</a:t>
                          </a:r>
                        </a:p>
                        <a:p>
                          <a:endParaRPr lang="en-GB" sz="1200"/>
                        </a:p>
                        <a:p>
                          <a:r>
                            <a:rPr lang="en-GB" sz="1200"/>
                            <a:t>The value is specific to </a:t>
                          </a:r>
                          <a:r>
                            <a:rPr lang="en-GB" sz="1200" err="1"/>
                            <a:t>i</a:t>
                          </a:r>
                          <a:r>
                            <a:rPr lang="en-GB" sz="1200"/>
                            <a:t>-j pairs. It varies in (</a:t>
                          </a:r>
                          <a:r>
                            <a:rPr lang="en-GB" sz="1200" err="1"/>
                            <a:t>i</a:t>
                          </a:r>
                          <a:r>
                            <a:rPr lang="en-GB" sz="1200"/>
                            <a:t>-j) but not in k.</a:t>
                          </a:r>
                        </a:p>
                      </a:txBody>
                      <a:tcPr/>
                    </a:tc>
                    <a:tc>
                      <a:txBody>
                        <a:bodyPr/>
                        <a:lstStyle/>
                        <a:p>
                          <a:r>
                            <a:rPr lang="en-GB" sz="1200"/>
                            <a:t>Relative propensity to trade in all commodities. Does j import from </a:t>
                          </a:r>
                          <a:r>
                            <a:rPr lang="en-GB" sz="1200" err="1"/>
                            <a:t>i</a:t>
                          </a:r>
                          <a:r>
                            <a:rPr lang="en-GB" sz="1200"/>
                            <a:t> more or less than we’d expect to see based on the </a:t>
                          </a:r>
                          <a:r>
                            <a:rPr lang="en-GB" sz="1200" err="1"/>
                            <a:t>i</a:t>
                          </a:r>
                          <a:r>
                            <a:rPr lang="en-GB" sz="1200"/>
                            <a:t> -&gt; </a:t>
                          </a:r>
                          <a:r>
                            <a:rPr lang="en-GB" sz="1200" err="1"/>
                            <a:t>RoW</a:t>
                          </a:r>
                          <a:r>
                            <a:rPr lang="en-GB" sz="1200"/>
                            <a:t> average? The result multiplies the EPI up or down accordingly.</a:t>
                          </a:r>
                          <a:endParaRPr lang="en-GB" sz="1200" b="1"/>
                        </a:p>
                      </a:txBody>
                      <a:tcPr/>
                    </a:tc>
                    <a:extLst>
                      <a:ext uri="{0D108BD9-81ED-4DB2-BD59-A6C34878D82A}">
                        <a16:rowId xmlns:a16="http://schemas.microsoft.com/office/drawing/2014/main" val="3858513801"/>
                      </a:ext>
                    </a:extLst>
                  </a:tr>
                  <a:tr h="463259">
                    <a:tc>
                      <a:txBody>
                        <a:bodyPr/>
                        <a:lstStyle/>
                        <a:p>
                          <a:endParaRPr lang="en-GB" sz="120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1825601039"/>
                      </a:ext>
                    </a:extLst>
                  </a:tr>
                </a:tbl>
              </a:graphicData>
            </a:graphic>
          </p:graphicFrame>
        </mc:Choice>
        <mc:Fallback>
          <p:graphicFrame>
            <p:nvGraphicFramePr>
              <p:cNvPr id="5" name="Table 5">
                <a:extLst>
                  <a:ext uri="{FF2B5EF4-FFF2-40B4-BE49-F238E27FC236}">
                    <a16:creationId xmlns:a16="http://schemas.microsoft.com/office/drawing/2014/main" id="{D78E2BE2-410A-8090-2BA3-13A7264F59FB}"/>
                  </a:ext>
                </a:extLst>
              </p:cNvPr>
              <p:cNvGraphicFramePr>
                <a:graphicFrameLocks noGrp="1"/>
              </p:cNvGraphicFramePr>
              <p:nvPr>
                <p:extLst>
                  <p:ext uri="{D42A27DB-BD31-4B8C-83A1-F6EECF244321}">
                    <p14:modId xmlns:p14="http://schemas.microsoft.com/office/powerpoint/2010/main" val="3046612270"/>
                  </p:ext>
                </p:extLst>
              </p:nvPr>
            </p:nvGraphicFramePr>
            <p:xfrm>
              <a:off x="637562" y="299031"/>
              <a:ext cx="10897299" cy="7593412"/>
            </p:xfrm>
            <a:graphic>
              <a:graphicData uri="http://schemas.openxmlformats.org/drawingml/2006/table">
                <a:tbl>
                  <a:tblPr firstRow="1" bandRow="1">
                    <a:tableStyleId>{5940675A-B579-460E-94D1-54222C63F5DA}</a:tableStyleId>
                  </a:tblPr>
                  <a:tblGrid>
                    <a:gridCol w="2809013">
                      <a:extLst>
                        <a:ext uri="{9D8B030D-6E8A-4147-A177-3AD203B41FA5}">
                          <a16:colId xmlns:a16="http://schemas.microsoft.com/office/drawing/2014/main" val="861298013"/>
                        </a:ext>
                      </a:extLst>
                    </a:gridCol>
                    <a:gridCol w="4044143">
                      <a:extLst>
                        <a:ext uri="{9D8B030D-6E8A-4147-A177-3AD203B41FA5}">
                          <a16:colId xmlns:a16="http://schemas.microsoft.com/office/drawing/2014/main" val="152437841"/>
                        </a:ext>
                      </a:extLst>
                    </a:gridCol>
                    <a:gridCol w="4044143">
                      <a:extLst>
                        <a:ext uri="{9D8B030D-6E8A-4147-A177-3AD203B41FA5}">
                          <a16:colId xmlns:a16="http://schemas.microsoft.com/office/drawing/2014/main" val="1031779562"/>
                        </a:ext>
                      </a:extLst>
                    </a:gridCol>
                  </a:tblGrid>
                  <a:tr h="590202">
                    <a:tc>
                      <a:txBody>
                        <a:bodyPr/>
                        <a:lstStyle/>
                        <a:p>
                          <a:endParaRPr lang="en-US"/>
                        </a:p>
                      </a:txBody>
                      <a:tcPr>
                        <a:blipFill>
                          <a:blip r:embed="rId2"/>
                          <a:stretch>
                            <a:fillRect l="-217" t="-1031" r="-288503" b="-1186598"/>
                          </a:stretch>
                        </a:blipFill>
                      </a:tcPr>
                    </a:tc>
                    <a:tc>
                      <a:txBody>
                        <a:bodyPr/>
                        <a:lstStyle/>
                        <a:p>
                          <a:r>
                            <a:rPr lang="en-GB" sz="1200"/>
                            <a:t>Expected future imports in destination j of commodity k</a:t>
                          </a:r>
                        </a:p>
                      </a:txBody>
                      <a:tcPr/>
                    </a:tc>
                    <a:tc rowSpan="3">
                      <a:txBody>
                        <a:bodyPr/>
                        <a:lstStyle/>
                        <a:p>
                          <a:pPr algn="ctr"/>
                          <a:endParaRPr lang="en-GB" sz="1200"/>
                        </a:p>
                        <a:p>
                          <a:pPr algn="ctr"/>
                          <a:endParaRPr lang="en-GB" sz="1200"/>
                        </a:p>
                        <a:p>
                          <a:pPr algn="ctr"/>
                          <a:r>
                            <a:rPr lang="en-GB" sz="1200"/>
                            <a:t>A measure of total future demand in the destination market, adjusted for whether the UK has a tariff-based advantage or disadvantage in meeting that demand.</a:t>
                          </a:r>
                        </a:p>
                      </a:txBody>
                      <a:tcPr/>
                    </a:tc>
                    <a:extLst>
                      <a:ext uri="{0D108BD9-81ED-4DB2-BD59-A6C34878D82A}">
                        <a16:rowId xmlns:a16="http://schemas.microsoft.com/office/drawing/2014/main" val="2822724551"/>
                      </a:ext>
                    </a:extLst>
                  </a:tr>
                  <a:tr h="274320">
                    <a:tc>
                      <a:txBody>
                        <a:bodyPr/>
                        <a:lstStyle/>
                        <a:p>
                          <a:endParaRPr lang="en-US"/>
                        </a:p>
                      </a:txBody>
                      <a:tcPr>
                        <a:blipFill>
                          <a:blip r:embed="rId2"/>
                          <a:stretch>
                            <a:fillRect l="-217" t="-217778" r="-288503" b="-2457778"/>
                          </a:stretch>
                        </a:blipFill>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2089682136"/>
                      </a:ext>
                    </a:extLst>
                  </a:tr>
                  <a:tr h="504317">
                    <a:tc>
                      <a:txBody>
                        <a:bodyPr/>
                        <a:lstStyle/>
                        <a:p>
                          <a:endParaRPr lang="en-US"/>
                        </a:p>
                      </a:txBody>
                      <a:tcPr>
                        <a:blipFill>
                          <a:blip r:embed="rId2"/>
                          <a:stretch>
                            <a:fillRect l="-217" t="-172289" r="-288503" b="-1232530"/>
                          </a:stretch>
                        </a:blipFill>
                      </a:tcPr>
                    </a:tc>
                    <a:tc>
                      <a:txBody>
                        <a:bodyPr/>
                        <a:lstStyle/>
                        <a:p>
                          <a:r>
                            <a:rPr lang="en-GB" sz="1200"/>
                            <a:t>UK’s tariff advantage in destination j and commodity k</a:t>
                          </a:r>
                        </a:p>
                      </a:txBody>
                      <a:tcPr/>
                    </a:tc>
                    <a:tc vMerge="1">
                      <a:txBody>
                        <a:bodyPr/>
                        <a:lstStyle/>
                        <a:p>
                          <a:endParaRPr lang="en-GB" sz="1200"/>
                        </a:p>
                      </a:txBody>
                      <a:tcPr/>
                    </a:tc>
                    <a:extLst>
                      <a:ext uri="{0D108BD9-81ED-4DB2-BD59-A6C34878D82A}">
                        <a16:rowId xmlns:a16="http://schemas.microsoft.com/office/drawing/2014/main" val="2310164437"/>
                      </a:ext>
                    </a:extLst>
                  </a:tr>
                  <a:tr h="274320">
                    <a:tc>
                      <a:txBody>
                        <a:bodyPr/>
                        <a:lstStyle/>
                        <a:p>
                          <a:endParaRPr lang="en-US"/>
                        </a:p>
                      </a:txBody>
                      <a:tcPr>
                        <a:blipFill>
                          <a:blip r:embed="rId2"/>
                          <a:stretch>
                            <a:fillRect l="-217" t="-502222" r="-288503" b="-2173333"/>
                          </a:stretch>
                        </a:blipFill>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118591784"/>
                      </a:ext>
                    </a:extLst>
                  </a:tr>
                  <a:tr h="498412">
                    <a:tc>
                      <a:txBody>
                        <a:bodyPr/>
                        <a:lstStyle/>
                        <a:p>
                          <a:endParaRPr lang="en-US"/>
                        </a:p>
                      </a:txBody>
                      <a:tcPr>
                        <a:blipFill>
                          <a:blip r:embed="rId2"/>
                          <a:stretch>
                            <a:fillRect l="-217" t="-334568" r="-288503" b="-1107407"/>
                          </a:stretch>
                        </a:blipFill>
                      </a:tcPr>
                    </a:tc>
                    <a:tc>
                      <a:txBody>
                        <a:bodyPr/>
                        <a:lstStyle/>
                        <a:p>
                          <a:r>
                            <a:rPr lang="en-GB" sz="1200"/>
                            <a:t>UK’s share in future growth of production in commodity k</a:t>
                          </a:r>
                        </a:p>
                      </a:txBody>
                      <a:tcPr/>
                    </a:tc>
                    <a:tc rowSpan="5">
                      <a:txBody>
                        <a:bodyPr/>
                        <a:lstStyle/>
                        <a:p>
                          <a:r>
                            <a:rPr lang="en-GB" sz="1200"/>
                            <a:t>A very small number, roughly denoting the UK’s share in future global production, adjusted downwards if the UK is currently a net importer. Another adjustment accounts for current tariffs on UK exports, on the basis that if they are currently lower than the global average, then the global market share has been inflated and needs to be adjusted downwards, and vice versa.</a:t>
                          </a:r>
                        </a:p>
                      </a:txBody>
                      <a:tcPr/>
                    </a:tc>
                    <a:extLst>
                      <a:ext uri="{0D108BD9-81ED-4DB2-BD59-A6C34878D82A}">
                        <a16:rowId xmlns:a16="http://schemas.microsoft.com/office/drawing/2014/main" val="1785831003"/>
                      </a:ext>
                    </a:extLst>
                  </a:tr>
                  <a:tr h="277431">
                    <a:tc>
                      <a:txBody>
                        <a:bodyPr/>
                        <a:lstStyle/>
                        <a:p>
                          <a:endParaRPr lang="en-US"/>
                        </a:p>
                      </a:txBody>
                      <a:tcPr>
                        <a:blipFill>
                          <a:blip r:embed="rId2"/>
                          <a:stretch>
                            <a:fillRect l="-217" t="-765217" r="-288503" b="-1850000"/>
                          </a:stretch>
                        </a:blipFill>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2545831288"/>
                      </a:ext>
                    </a:extLst>
                  </a:tr>
                  <a:tr h="502412">
                    <a:tc>
                      <a:txBody>
                        <a:bodyPr/>
                        <a:lstStyle/>
                        <a:p>
                          <a:endParaRPr lang="en-US"/>
                        </a:p>
                      </a:txBody>
                      <a:tcPr>
                        <a:blipFill>
                          <a:blip r:embed="rId2"/>
                          <a:stretch>
                            <a:fillRect l="-217" t="-485366" r="-288503" b="-937805"/>
                          </a:stretch>
                        </a:blipFill>
                      </a:tcPr>
                    </a:tc>
                    <a:tc>
                      <a:txBody>
                        <a:bodyPr/>
                        <a:lstStyle/>
                        <a:p>
                          <a:r>
                            <a:rPr lang="en-GB" sz="1200"/>
                            <a:t>1 if the UK is a net exporter, less than 1 if not</a:t>
                          </a:r>
                        </a:p>
                      </a:txBody>
                      <a:tcPr/>
                    </a:tc>
                    <a:tc vMerge="1">
                      <a:txBody>
                        <a:bodyPr/>
                        <a:lstStyle/>
                        <a:p>
                          <a:endParaRPr lang="en-GB" sz="1200"/>
                        </a:p>
                      </a:txBody>
                      <a:tcPr/>
                    </a:tc>
                    <a:extLst>
                      <a:ext uri="{0D108BD9-81ED-4DB2-BD59-A6C34878D82A}">
                        <a16:rowId xmlns:a16="http://schemas.microsoft.com/office/drawing/2014/main" val="2791107459"/>
                      </a:ext>
                    </a:extLst>
                  </a:tr>
                  <a:tr h="274320">
                    <a:tc>
                      <a:txBody>
                        <a:bodyPr/>
                        <a:lstStyle/>
                        <a:p>
                          <a:endParaRPr lang="en-US"/>
                        </a:p>
                      </a:txBody>
                      <a:tcPr>
                        <a:blipFill>
                          <a:blip r:embed="rId2"/>
                          <a:stretch>
                            <a:fillRect l="-217" t="-1066667" r="-288503" b="-1608889"/>
                          </a:stretch>
                        </a:blipFill>
                      </a:tcPr>
                    </a:tc>
                    <a:tc>
                      <a:txBody>
                        <a:bodyPr/>
                        <a:lstStyle/>
                        <a:p>
                          <a:endParaRPr lang="en-GB" sz="1200"/>
                        </a:p>
                      </a:txBody>
                      <a:tcPr/>
                    </a:tc>
                    <a:tc vMerge="1">
                      <a:txBody>
                        <a:bodyPr/>
                        <a:lstStyle/>
                        <a:p>
                          <a:endParaRPr lang="en-GB" sz="1200"/>
                        </a:p>
                      </a:txBody>
                      <a:tcPr/>
                    </a:tc>
                    <a:extLst>
                      <a:ext uri="{0D108BD9-81ED-4DB2-BD59-A6C34878D82A}">
                        <a16:rowId xmlns:a16="http://schemas.microsoft.com/office/drawing/2014/main" val="1731575596"/>
                      </a:ext>
                    </a:extLst>
                  </a:tr>
                  <a:tr h="822960">
                    <a:tc>
                      <a:txBody>
                        <a:bodyPr/>
                        <a:lstStyle/>
                        <a:p>
                          <a:endParaRPr lang="en-US"/>
                        </a:p>
                      </a:txBody>
                      <a:tcPr>
                        <a:blipFill>
                          <a:blip r:embed="rId2"/>
                          <a:stretch>
                            <a:fillRect l="-217" t="-388889" r="-288503" b="-436296"/>
                          </a:stretch>
                        </a:blipFill>
                      </a:tcPr>
                    </a:tc>
                    <a:tc>
                      <a:txBody>
                        <a:bodyPr/>
                        <a:lstStyle/>
                        <a:p>
                          <a:r>
                            <a:rPr lang="en-GB" sz="1200"/>
                            <a:t>UK’s tariff advantage in commodity k, all destination markets. Counterintuitive though as if the UK has an advantage this is less than 1, and vice versa. [to adjust for untapped potential / remaining low hanging fruit].</a:t>
                          </a:r>
                        </a:p>
                      </a:txBody>
                      <a:tcPr/>
                    </a:tc>
                    <a:tc vMerge="1">
                      <a:txBody>
                        <a:bodyPr/>
                        <a:lstStyle/>
                        <a:p>
                          <a:endParaRPr lang="en-GB" sz="1200"/>
                        </a:p>
                      </a:txBody>
                      <a:tcPr/>
                    </a:tc>
                    <a:extLst>
                      <a:ext uri="{0D108BD9-81ED-4DB2-BD59-A6C34878D82A}">
                        <a16:rowId xmlns:a16="http://schemas.microsoft.com/office/drawing/2014/main" val="485592011"/>
                      </a:ext>
                    </a:extLst>
                  </a:tr>
                  <a:tr h="276819">
                    <a:tc>
                      <a:txBody>
                        <a:bodyPr/>
                        <a:lstStyle/>
                        <a:p>
                          <a:endParaRPr lang="en-US"/>
                        </a:p>
                      </a:txBody>
                      <a:tcPr>
                        <a:blipFill>
                          <a:blip r:embed="rId2"/>
                          <a:stretch>
                            <a:fillRect l="-217" t="-1434783" r="-288503" b="-1180435"/>
                          </a:stretch>
                        </a:blipFill>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351540101"/>
                      </a:ext>
                    </a:extLst>
                  </a:tr>
                  <a:tr h="1371600">
                    <a:tc>
                      <a:txBody>
                        <a:bodyPr/>
                        <a:lstStyle/>
                        <a:p>
                          <a:endParaRPr lang="en-US"/>
                        </a:p>
                      </a:txBody>
                      <a:tcPr>
                        <a:blipFill>
                          <a:blip r:embed="rId2"/>
                          <a:stretch>
                            <a:fillRect l="-217" t="-313778" r="-288503" b="-141333"/>
                          </a:stretch>
                        </a:blipFill>
                      </a:tcPr>
                    </a:tc>
                    <a:tc>
                      <a:txBody>
                        <a:bodyPr/>
                        <a:lstStyle/>
                        <a:p>
                          <a:r>
                            <a:rPr lang="en-GB" sz="1200"/>
                            <a:t>A value between 0 and 1. Makes a downward adjustment to the EPI depending on how much the </a:t>
                          </a:r>
                          <a:r>
                            <a:rPr lang="en-GB" sz="1200" err="1"/>
                            <a:t>i</a:t>
                          </a:r>
                          <a:r>
                            <a:rPr lang="en-GB" sz="1200"/>
                            <a:t>-j distance differs from the trade-weighted average in origin-j distance (for commodity k).</a:t>
                          </a:r>
                        </a:p>
                      </a:txBody>
                      <a:tcPr/>
                    </a:tc>
                    <a:tc>
                      <a:txBody>
                        <a:bodyPr/>
                        <a:lstStyle/>
                        <a:p>
                          <a:r>
                            <a:rPr lang="en-GB" sz="1200"/>
                            <a:t>The more the </a:t>
                          </a:r>
                          <a:r>
                            <a:rPr lang="en-GB" sz="1200" err="1"/>
                            <a:t>i</a:t>
                          </a:r>
                          <a:r>
                            <a:rPr lang="en-GB" sz="1200"/>
                            <a:t>-j distance differs from the trade-weighted average origin – j distance (for commodity k), the more the EPI is modified down. This penalises deviation from existing trade patterns in k. It ‘wants’ the </a:t>
                          </a:r>
                          <a:r>
                            <a:rPr lang="en-GB" sz="1200" err="1"/>
                            <a:t>i</a:t>
                          </a:r>
                          <a:r>
                            <a:rPr lang="en-GB" sz="1200"/>
                            <a:t>-j distance to be close to ‘the done thing’. It is </a:t>
                          </a:r>
                          <a:r>
                            <a:rPr lang="en-GB" sz="1200" u="sng"/>
                            <a:t>not</a:t>
                          </a:r>
                          <a:r>
                            <a:rPr lang="en-GB" sz="1200" b="1" u="none"/>
                            <a:t> ‘</a:t>
                          </a:r>
                          <a:r>
                            <a:rPr lang="en-GB" sz="1200" b="0" u="none"/>
                            <a:t>close = good, far = bad’. The assumption is that existing trade patterns in k carry information about what is conducive to trade in k.</a:t>
                          </a:r>
                          <a:endParaRPr lang="en-GB" sz="1200"/>
                        </a:p>
                      </a:txBody>
                      <a:tcPr/>
                    </a:tc>
                    <a:extLst>
                      <a:ext uri="{0D108BD9-81ED-4DB2-BD59-A6C34878D82A}">
                        <a16:rowId xmlns:a16="http://schemas.microsoft.com/office/drawing/2014/main" val="3311498242"/>
                      </a:ext>
                    </a:extLst>
                  </a:tr>
                  <a:tr h="274320">
                    <a:tc>
                      <a:txBody>
                        <a:bodyPr/>
                        <a:lstStyle/>
                        <a:p>
                          <a:endParaRPr lang="en-US"/>
                        </a:p>
                      </a:txBody>
                      <a:tcPr>
                        <a:blipFill>
                          <a:blip r:embed="rId2"/>
                          <a:stretch>
                            <a:fillRect l="-217" t="-2068889" r="-288503" b="-606667"/>
                          </a:stretch>
                        </a:blipFill>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2667821270"/>
                      </a:ext>
                    </a:extLst>
                  </a:tr>
                  <a:tr h="1188720">
                    <a:tc>
                      <a:txBody>
                        <a:bodyPr/>
                        <a:lstStyle/>
                        <a:p>
                          <a:endParaRPr lang="en-US"/>
                        </a:p>
                      </a:txBody>
                      <a:tcPr>
                        <a:blipFill>
                          <a:blip r:embed="rId2"/>
                          <a:stretch>
                            <a:fillRect l="-217" t="-500513" r="-288503" b="-40000"/>
                          </a:stretch>
                        </a:blipFill>
                      </a:tcPr>
                    </a:tc>
                    <a:tc>
                      <a:txBody>
                        <a:bodyPr/>
                        <a:lstStyle/>
                        <a:p>
                          <a:r>
                            <a:rPr lang="en-GB" sz="1200"/>
                            <a:t>A positive number; the result of a $/$ ratio. If empirically observed flows = expected flows , this will equal 1. If observed &lt; expected, it’ll be between 0 and 1. If observed &gt; expected, it’ll be &gt;1.</a:t>
                          </a:r>
                        </a:p>
                        <a:p>
                          <a:endParaRPr lang="en-GB" sz="1200"/>
                        </a:p>
                        <a:p>
                          <a:r>
                            <a:rPr lang="en-GB" sz="1200"/>
                            <a:t>The value is specific to </a:t>
                          </a:r>
                          <a:r>
                            <a:rPr lang="en-GB" sz="1200" err="1"/>
                            <a:t>i</a:t>
                          </a:r>
                          <a:r>
                            <a:rPr lang="en-GB" sz="1200"/>
                            <a:t>-j pairs. It varies in (</a:t>
                          </a:r>
                          <a:r>
                            <a:rPr lang="en-GB" sz="1200" err="1"/>
                            <a:t>i</a:t>
                          </a:r>
                          <a:r>
                            <a:rPr lang="en-GB" sz="1200"/>
                            <a:t>-j) but not in k.</a:t>
                          </a:r>
                        </a:p>
                      </a:txBody>
                      <a:tcPr/>
                    </a:tc>
                    <a:tc>
                      <a:txBody>
                        <a:bodyPr/>
                        <a:lstStyle/>
                        <a:p>
                          <a:r>
                            <a:rPr lang="en-GB" sz="1200"/>
                            <a:t>Relative propensity to trade in all commodities. Does j import from </a:t>
                          </a:r>
                          <a:r>
                            <a:rPr lang="en-GB" sz="1200" err="1"/>
                            <a:t>i</a:t>
                          </a:r>
                          <a:r>
                            <a:rPr lang="en-GB" sz="1200"/>
                            <a:t> more or less than we’d expect to see based on the </a:t>
                          </a:r>
                          <a:r>
                            <a:rPr lang="en-GB" sz="1200" err="1"/>
                            <a:t>i</a:t>
                          </a:r>
                          <a:r>
                            <a:rPr lang="en-GB" sz="1200"/>
                            <a:t> -&gt; </a:t>
                          </a:r>
                          <a:r>
                            <a:rPr lang="en-GB" sz="1200" err="1"/>
                            <a:t>RoW</a:t>
                          </a:r>
                          <a:r>
                            <a:rPr lang="en-GB" sz="1200"/>
                            <a:t> average? The result multiplies the EPI up or down accordingly.</a:t>
                          </a:r>
                          <a:endParaRPr lang="en-GB" sz="1200" b="1"/>
                        </a:p>
                      </a:txBody>
                      <a:tcPr/>
                    </a:tc>
                    <a:extLst>
                      <a:ext uri="{0D108BD9-81ED-4DB2-BD59-A6C34878D82A}">
                        <a16:rowId xmlns:a16="http://schemas.microsoft.com/office/drawing/2014/main" val="3858513801"/>
                      </a:ext>
                    </a:extLst>
                  </a:tr>
                  <a:tr h="463259">
                    <a:tc>
                      <a:txBody>
                        <a:bodyPr/>
                        <a:lstStyle/>
                        <a:p>
                          <a:endParaRPr lang="en-GB" sz="120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1825601039"/>
                      </a:ext>
                    </a:extLst>
                  </a:tr>
                </a:tbl>
              </a:graphicData>
            </a:graphic>
          </p:graphicFrame>
        </mc:Fallback>
      </mc:AlternateContent>
    </p:spTree>
    <p:extLst>
      <p:ext uri="{BB962C8B-B14F-4D97-AF65-F5344CB8AC3E}">
        <p14:creationId xmlns:p14="http://schemas.microsoft.com/office/powerpoint/2010/main" val="328334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6181725" cy="461665"/>
          </a:xfrm>
          <a:prstGeom prst="rect">
            <a:avLst/>
          </a:prstGeom>
          <a:noFill/>
        </p:spPr>
        <p:txBody>
          <a:bodyPr wrap="square" rtlCol="0">
            <a:spAutoFit/>
          </a:bodyPr>
          <a:lstStyle/>
          <a:p>
            <a:r>
              <a:rPr lang="en-GB" sz="2400" b="1" u="sng"/>
              <a:t>Variables 1: Trade flows (current)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8E0CBAA-1C2B-43EA-E5A0-15CC85D1673A}"/>
                  </a:ext>
                </a:extLst>
              </p:cNvPr>
              <p:cNvSpPr txBox="1"/>
              <p:nvPr/>
            </p:nvSpPr>
            <p:spPr>
              <a:xfrm>
                <a:off x="661988" y="2771517"/>
                <a:ext cx="6481762" cy="381515"/>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a14:m>
                <a:r>
                  <a:rPr lang="en-GB"/>
                  <a:t> =&gt; total UK (</a:t>
                </a:r>
                <a:r>
                  <a:rPr lang="en-GB" err="1"/>
                  <a:t>i</a:t>
                </a:r>
                <a:r>
                  <a:rPr lang="en-GB"/>
                  <a:t>) exports of commodity k </a:t>
                </a:r>
              </a:p>
            </p:txBody>
          </p:sp>
        </mc:Choice>
        <mc:Fallback>
          <p:sp>
            <p:nvSpPr>
              <p:cNvPr id="8" name="TextBox 7">
                <a:extLst>
                  <a:ext uri="{FF2B5EF4-FFF2-40B4-BE49-F238E27FC236}">
                    <a16:creationId xmlns:a16="http://schemas.microsoft.com/office/drawing/2014/main" id="{88E0CBAA-1C2B-43EA-E5A0-15CC85D1673A}"/>
                  </a:ext>
                </a:extLst>
              </p:cNvPr>
              <p:cNvSpPr txBox="1">
                <a:spLocks noRot="1" noChangeAspect="1" noMove="1" noResize="1" noEditPoints="1" noAdjustHandles="1" noChangeArrowheads="1" noChangeShapeType="1" noTextEdit="1"/>
              </p:cNvSpPr>
              <p:nvPr/>
            </p:nvSpPr>
            <p:spPr>
              <a:xfrm>
                <a:off x="661988" y="2771517"/>
                <a:ext cx="6481762" cy="381515"/>
              </a:xfrm>
              <a:prstGeom prst="rect">
                <a:avLst/>
              </a:prstGeom>
              <a:blipFill>
                <a:blip r:embed="rId2"/>
                <a:stretch>
                  <a:fillRect t="-8065" b="-24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FC9413-F155-354B-3AF9-448F74B699DC}"/>
                  </a:ext>
                </a:extLst>
              </p:cNvPr>
              <p:cNvSpPr txBox="1"/>
              <p:nvPr/>
            </p:nvSpPr>
            <p:spPr>
              <a:xfrm>
                <a:off x="661987" y="3337951"/>
                <a:ext cx="6586537" cy="391646"/>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oMath>
                </a14:m>
                <a:r>
                  <a:rPr lang="en-GB"/>
                  <a:t> =&gt; total imports in destination market j of commodity k</a:t>
                </a:r>
              </a:p>
            </p:txBody>
          </p:sp>
        </mc:Choice>
        <mc:Fallback>
          <p:sp>
            <p:nvSpPr>
              <p:cNvPr id="10" name="TextBox 9">
                <a:extLst>
                  <a:ext uri="{FF2B5EF4-FFF2-40B4-BE49-F238E27FC236}">
                    <a16:creationId xmlns:a16="http://schemas.microsoft.com/office/drawing/2014/main" id="{F7FC9413-F155-354B-3AF9-448F74B699DC}"/>
                  </a:ext>
                </a:extLst>
              </p:cNvPr>
              <p:cNvSpPr txBox="1">
                <a:spLocks noRot="1" noChangeAspect="1" noMove="1" noResize="1" noEditPoints="1" noAdjustHandles="1" noChangeArrowheads="1" noChangeShapeType="1" noTextEdit="1"/>
              </p:cNvSpPr>
              <p:nvPr/>
            </p:nvSpPr>
            <p:spPr>
              <a:xfrm>
                <a:off x="661987" y="3337951"/>
                <a:ext cx="6586537" cy="391646"/>
              </a:xfrm>
              <a:prstGeom prst="rect">
                <a:avLst/>
              </a:prstGeom>
              <a:blipFill>
                <a:blip r:embed="rId3"/>
                <a:stretch>
                  <a:fillRect t="-78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04CF59-FCC3-5C9A-AE3A-DBD55BCBAC6B}"/>
                  </a:ext>
                </a:extLst>
              </p:cNvPr>
              <p:cNvSpPr txBox="1"/>
              <p:nvPr/>
            </p:nvSpPr>
            <p:spPr>
              <a:xfrm>
                <a:off x="661987" y="2194952"/>
                <a:ext cx="7653337" cy="391646"/>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oMath>
                </a14:m>
                <a:r>
                  <a:rPr lang="en-GB"/>
                  <a:t>=&gt; total UK (</a:t>
                </a:r>
                <a:r>
                  <a:rPr lang="en-GB" err="1"/>
                  <a:t>i</a:t>
                </a:r>
                <a:r>
                  <a:rPr lang="en-GB"/>
                  <a:t>) exports to destination market j </a:t>
                </a:r>
              </a:p>
            </p:txBody>
          </p:sp>
        </mc:Choice>
        <mc:Fallback>
          <p:sp>
            <p:nvSpPr>
              <p:cNvPr id="12" name="TextBox 11">
                <a:extLst>
                  <a:ext uri="{FF2B5EF4-FFF2-40B4-BE49-F238E27FC236}">
                    <a16:creationId xmlns:a16="http://schemas.microsoft.com/office/drawing/2014/main" id="{8D04CF59-FCC3-5C9A-AE3A-DBD55BCBAC6B}"/>
                  </a:ext>
                </a:extLst>
              </p:cNvPr>
              <p:cNvSpPr txBox="1">
                <a:spLocks noRot="1" noChangeAspect="1" noMove="1" noResize="1" noEditPoints="1" noAdjustHandles="1" noChangeArrowheads="1" noChangeShapeType="1" noTextEdit="1"/>
              </p:cNvSpPr>
              <p:nvPr/>
            </p:nvSpPr>
            <p:spPr>
              <a:xfrm>
                <a:off x="661987" y="2194952"/>
                <a:ext cx="7653337" cy="391646"/>
              </a:xfrm>
              <a:prstGeom prst="rect">
                <a:avLst/>
              </a:prstGeom>
              <a:blipFill>
                <a:blip r:embed="rId4"/>
                <a:stretch>
                  <a:fillRect t="-6250"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DA1537D-9BB2-126C-86AB-0B2A505E5584}"/>
                  </a:ext>
                </a:extLst>
              </p:cNvPr>
              <p:cNvSpPr txBox="1"/>
              <p:nvPr/>
            </p:nvSpPr>
            <p:spPr>
              <a:xfrm>
                <a:off x="661988" y="3914516"/>
                <a:ext cx="6672262" cy="369332"/>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oMath>
                </a14:m>
                <a:r>
                  <a:rPr lang="en-GB"/>
                  <a:t> =&gt; total global trade in commodity k</a:t>
                </a:r>
              </a:p>
            </p:txBody>
          </p:sp>
        </mc:Choice>
        <mc:Fallback>
          <p:sp>
            <p:nvSpPr>
              <p:cNvPr id="14" name="TextBox 13">
                <a:extLst>
                  <a:ext uri="{FF2B5EF4-FFF2-40B4-BE49-F238E27FC236}">
                    <a16:creationId xmlns:a16="http://schemas.microsoft.com/office/drawing/2014/main" id="{6DA1537D-9BB2-126C-86AB-0B2A505E5584}"/>
                  </a:ext>
                </a:extLst>
              </p:cNvPr>
              <p:cNvSpPr txBox="1">
                <a:spLocks noRot="1" noChangeAspect="1" noMove="1" noResize="1" noEditPoints="1" noAdjustHandles="1" noChangeArrowheads="1" noChangeShapeType="1" noTextEdit="1"/>
              </p:cNvSpPr>
              <p:nvPr/>
            </p:nvSpPr>
            <p:spPr>
              <a:xfrm>
                <a:off x="661988" y="3914516"/>
                <a:ext cx="667226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C6D63D-6D81-156B-FE4D-865F4A532686}"/>
                  </a:ext>
                </a:extLst>
              </p:cNvPr>
              <p:cNvSpPr txBox="1"/>
              <p:nvPr/>
            </p:nvSpPr>
            <p:spPr>
              <a:xfrm>
                <a:off x="661988" y="1628518"/>
                <a:ext cx="7339011" cy="381515"/>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a14:m>
                <a:r>
                  <a:rPr lang="en-GB"/>
                  <a:t>=&gt; total UK (</a:t>
                </a:r>
                <a:r>
                  <a:rPr lang="en-GB" err="1"/>
                  <a:t>i</a:t>
                </a:r>
                <a:r>
                  <a:rPr lang="en-GB"/>
                  <a:t>) imports of commodity k</a:t>
                </a:r>
              </a:p>
            </p:txBody>
          </p:sp>
        </mc:Choice>
        <mc:Fallback>
          <p:sp>
            <p:nvSpPr>
              <p:cNvPr id="16" name="TextBox 15">
                <a:extLst>
                  <a:ext uri="{FF2B5EF4-FFF2-40B4-BE49-F238E27FC236}">
                    <a16:creationId xmlns:a16="http://schemas.microsoft.com/office/drawing/2014/main" id="{0DC6D63D-6D81-156B-FE4D-865F4A532686}"/>
                  </a:ext>
                </a:extLst>
              </p:cNvPr>
              <p:cNvSpPr txBox="1">
                <a:spLocks noRot="1" noChangeAspect="1" noMove="1" noResize="1" noEditPoints="1" noAdjustHandles="1" noChangeArrowheads="1" noChangeShapeType="1" noTextEdit="1"/>
              </p:cNvSpPr>
              <p:nvPr/>
            </p:nvSpPr>
            <p:spPr>
              <a:xfrm>
                <a:off x="661988" y="1628518"/>
                <a:ext cx="7339011" cy="381515"/>
              </a:xfrm>
              <a:prstGeom prst="rect">
                <a:avLst/>
              </a:prstGeom>
              <a:blipFill>
                <a:blip r:embed="rId6"/>
                <a:stretch>
                  <a:fillRect t="-6349" b="-22222"/>
                </a:stretch>
              </a:blipFill>
            </p:spPr>
            <p:txBody>
              <a:bodyPr/>
              <a:lstStyle/>
              <a:p>
                <a:r>
                  <a:rPr lang="en-US">
                    <a:noFill/>
                  </a:rPr>
                  <a:t> </a:t>
                </a:r>
              </a:p>
            </p:txBody>
          </p:sp>
        </mc:Fallback>
      </mc:AlternateContent>
    </p:spTree>
    <p:extLst>
      <p:ext uri="{BB962C8B-B14F-4D97-AF65-F5344CB8AC3E}">
        <p14:creationId xmlns:p14="http://schemas.microsoft.com/office/powerpoint/2010/main" val="246848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6181725" cy="461665"/>
          </a:xfrm>
          <a:prstGeom prst="rect">
            <a:avLst/>
          </a:prstGeom>
          <a:noFill/>
        </p:spPr>
        <p:txBody>
          <a:bodyPr wrap="square" rtlCol="0">
            <a:spAutoFit/>
          </a:bodyPr>
          <a:lstStyle/>
          <a:p>
            <a:r>
              <a:rPr lang="en-GB" sz="2400" b="1" u="sng"/>
              <a:t>Variables 2: Tariffs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8E0CBAA-1C2B-43EA-E5A0-15CC85D1673A}"/>
                  </a:ext>
                </a:extLst>
              </p:cNvPr>
              <p:cNvSpPr txBox="1"/>
              <p:nvPr/>
            </p:nvSpPr>
            <p:spPr>
              <a:xfrm>
                <a:off x="661987" y="2771517"/>
                <a:ext cx="10186987" cy="395045"/>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𝑎𝑣𝑒𝑟𝑎𝑔𝑒</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𝑡𝑎𝑟𝑖𝑓𝑓</m:t>
                        </m:r>
                      </m:e>
                      <m:sub>
                        <m:r>
                          <m:rPr>
                            <m:sty m:val="p"/>
                          </m:rPr>
                          <a:rPr lang="en-GB" b="0" i="0" smtClean="0">
                            <a:solidFill>
                              <a:schemeClr val="tx1"/>
                            </a:solidFill>
                            <a:latin typeface="Cambria Math" panose="02040503050406030204" pitchFamily="18" charset="0"/>
                          </a:rPr>
                          <m:t>j</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solidFill>
                      <a:schemeClr val="tx1"/>
                    </a:solidFill>
                  </a:rPr>
                  <a:t> =&gt; average tariff faced by all imports of commodity k by market j </a:t>
                </a:r>
              </a:p>
            </p:txBody>
          </p:sp>
        </mc:Choice>
        <mc:Fallback>
          <p:sp>
            <p:nvSpPr>
              <p:cNvPr id="8" name="TextBox 7">
                <a:extLst>
                  <a:ext uri="{FF2B5EF4-FFF2-40B4-BE49-F238E27FC236}">
                    <a16:creationId xmlns:a16="http://schemas.microsoft.com/office/drawing/2014/main" id="{88E0CBAA-1C2B-43EA-E5A0-15CC85D1673A}"/>
                  </a:ext>
                </a:extLst>
              </p:cNvPr>
              <p:cNvSpPr txBox="1">
                <a:spLocks noRot="1" noChangeAspect="1" noMove="1" noResize="1" noEditPoints="1" noAdjustHandles="1" noChangeArrowheads="1" noChangeShapeType="1" noTextEdit="1"/>
              </p:cNvSpPr>
              <p:nvPr/>
            </p:nvSpPr>
            <p:spPr>
              <a:xfrm>
                <a:off x="661987" y="2771517"/>
                <a:ext cx="10186987" cy="395045"/>
              </a:xfrm>
              <a:prstGeom prst="rect">
                <a:avLst/>
              </a:prstGeom>
              <a:blipFill>
                <a:blip r:embed="rId2"/>
                <a:stretch>
                  <a:fillRect t="-78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FC9413-F155-354B-3AF9-448F74B699DC}"/>
                  </a:ext>
                </a:extLst>
              </p:cNvPr>
              <p:cNvSpPr txBox="1"/>
              <p:nvPr/>
            </p:nvSpPr>
            <p:spPr>
              <a:xfrm>
                <a:off x="661987" y="3313323"/>
                <a:ext cx="10063163" cy="391646"/>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𝑡𝑎𝑟𝑖𝑓𝑓</m:t>
                        </m:r>
                      </m:e>
                      <m:sub>
                        <m:r>
                          <a:rPr lang="en-GB" b="0" i="1" smtClean="0">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solidFill>
                      <a:schemeClr val="tx1"/>
                    </a:solidFill>
                  </a:rPr>
                  <a:t> =&gt; tariff faced by exports of commodity k from the UK (</a:t>
                </a:r>
                <a:r>
                  <a:rPr lang="en-GB" err="1">
                    <a:solidFill>
                      <a:schemeClr val="tx1"/>
                    </a:solidFill>
                  </a:rPr>
                  <a:t>i</a:t>
                </a:r>
                <a:r>
                  <a:rPr lang="en-GB">
                    <a:solidFill>
                      <a:schemeClr val="tx1"/>
                    </a:solidFill>
                  </a:rPr>
                  <a:t>) to destination market j</a:t>
                </a:r>
              </a:p>
            </p:txBody>
          </p:sp>
        </mc:Choice>
        <mc:Fallback>
          <p:sp>
            <p:nvSpPr>
              <p:cNvPr id="10" name="TextBox 9">
                <a:extLst>
                  <a:ext uri="{FF2B5EF4-FFF2-40B4-BE49-F238E27FC236}">
                    <a16:creationId xmlns:a16="http://schemas.microsoft.com/office/drawing/2014/main" id="{F7FC9413-F155-354B-3AF9-448F74B699DC}"/>
                  </a:ext>
                </a:extLst>
              </p:cNvPr>
              <p:cNvSpPr txBox="1">
                <a:spLocks noRot="1" noChangeAspect="1" noMove="1" noResize="1" noEditPoints="1" noAdjustHandles="1" noChangeArrowheads="1" noChangeShapeType="1" noTextEdit="1"/>
              </p:cNvSpPr>
              <p:nvPr/>
            </p:nvSpPr>
            <p:spPr>
              <a:xfrm>
                <a:off x="661987" y="3313323"/>
                <a:ext cx="10063163" cy="391646"/>
              </a:xfrm>
              <a:prstGeom prst="rect">
                <a:avLst/>
              </a:prstGeom>
              <a:blipFill>
                <a:blip r:embed="rId3"/>
                <a:stretch>
                  <a:fillRect l="-182" t="-78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04CF59-FCC3-5C9A-AE3A-DBD55BCBAC6B}"/>
                  </a:ext>
                </a:extLst>
              </p:cNvPr>
              <p:cNvSpPr txBox="1"/>
              <p:nvPr/>
            </p:nvSpPr>
            <p:spPr>
              <a:xfrm>
                <a:off x="661987" y="2194951"/>
                <a:ext cx="10901363" cy="369332"/>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𝑎𝑣𝑒𝑟𝑎𝑔𝑒</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𝑡𝑎𝑟𝑖𝑓𝑓</m:t>
                        </m:r>
                      </m:e>
                      <m:sub>
                        <m:r>
                          <a:rPr lang="en-GB" b="0" i="1" smtClean="0">
                            <a:solidFill>
                              <a:schemeClr val="tx1"/>
                            </a:solidFill>
                            <a:latin typeface="Cambria Math" panose="02040503050406030204" pitchFamily="18" charset="0"/>
                          </a:rPr>
                          <m:t>𝑘</m:t>
                        </m:r>
                      </m:sub>
                    </m:sSub>
                  </m:oMath>
                </a14:m>
                <a:r>
                  <a:rPr lang="en-GB">
                    <a:solidFill>
                      <a:schemeClr val="tx1"/>
                    </a:solidFill>
                  </a:rPr>
                  <a:t>=&gt; average tariff faced by all trade flows of commodity k </a:t>
                </a:r>
              </a:p>
            </p:txBody>
          </p:sp>
        </mc:Choice>
        <mc:Fallback>
          <p:sp>
            <p:nvSpPr>
              <p:cNvPr id="12" name="TextBox 11">
                <a:extLst>
                  <a:ext uri="{FF2B5EF4-FFF2-40B4-BE49-F238E27FC236}">
                    <a16:creationId xmlns:a16="http://schemas.microsoft.com/office/drawing/2014/main" id="{8D04CF59-FCC3-5C9A-AE3A-DBD55BCBAC6B}"/>
                  </a:ext>
                </a:extLst>
              </p:cNvPr>
              <p:cNvSpPr txBox="1">
                <a:spLocks noRot="1" noChangeAspect="1" noMove="1" noResize="1" noEditPoints="1" noAdjustHandles="1" noChangeArrowheads="1" noChangeShapeType="1" noTextEdit="1"/>
              </p:cNvSpPr>
              <p:nvPr/>
            </p:nvSpPr>
            <p:spPr>
              <a:xfrm>
                <a:off x="661987" y="2194951"/>
                <a:ext cx="10901363"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C6D63D-6D81-156B-FE4D-865F4A532686}"/>
                  </a:ext>
                </a:extLst>
              </p:cNvPr>
              <p:cNvSpPr txBox="1"/>
              <p:nvPr/>
            </p:nvSpPr>
            <p:spPr>
              <a:xfrm>
                <a:off x="661988" y="1628518"/>
                <a:ext cx="10301287" cy="381515"/>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b="0" i="1" smtClean="0">
                            <a:solidFill>
                              <a:schemeClr val="tx1"/>
                            </a:solidFill>
                            <a:latin typeface="Cambria Math" panose="02040503050406030204" pitchFamily="18" charset="0"/>
                          </a:rPr>
                          <m:t>𝑎𝑣𝑒𝑟𝑎𝑔𝑒</m:t>
                        </m:r>
                        <m:r>
                          <a:rPr lang="en-GB" b="0" i="1" smtClean="0">
                            <a:solidFill>
                              <a:srgbClr val="836967"/>
                            </a:solidFill>
                            <a:latin typeface="Cambria Math" panose="02040503050406030204" pitchFamily="18" charset="0"/>
                          </a:rPr>
                          <m:t>.</m:t>
                        </m:r>
                        <m:r>
                          <a:rPr lang="en-GB" b="0" i="1" smtClean="0">
                            <a:solidFill>
                              <a:schemeClr val="tx1"/>
                            </a:solidFill>
                            <a:latin typeface="Cambria Math" panose="02040503050406030204" pitchFamily="18" charset="0"/>
                          </a:rPr>
                          <m:t>𝑡𝑎𝑟𝑖𝑓𝑓</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a14:m>
                <a:r>
                  <a:rPr lang="en-GB"/>
                  <a:t>=&gt; average tariff faced by exports of commodity k from UK (</a:t>
                </a:r>
                <a:r>
                  <a:rPr lang="en-GB" err="1"/>
                  <a:t>i</a:t>
                </a:r>
                <a:r>
                  <a:rPr lang="en-GB"/>
                  <a:t>)</a:t>
                </a:r>
              </a:p>
            </p:txBody>
          </p:sp>
        </mc:Choice>
        <mc:Fallback>
          <p:sp>
            <p:nvSpPr>
              <p:cNvPr id="16" name="TextBox 15">
                <a:extLst>
                  <a:ext uri="{FF2B5EF4-FFF2-40B4-BE49-F238E27FC236}">
                    <a16:creationId xmlns:a16="http://schemas.microsoft.com/office/drawing/2014/main" id="{0DC6D63D-6D81-156B-FE4D-865F4A532686}"/>
                  </a:ext>
                </a:extLst>
              </p:cNvPr>
              <p:cNvSpPr txBox="1">
                <a:spLocks noRot="1" noChangeAspect="1" noMove="1" noResize="1" noEditPoints="1" noAdjustHandles="1" noChangeArrowheads="1" noChangeShapeType="1" noTextEdit="1"/>
              </p:cNvSpPr>
              <p:nvPr/>
            </p:nvSpPr>
            <p:spPr>
              <a:xfrm>
                <a:off x="661988" y="1628518"/>
                <a:ext cx="10301287" cy="381515"/>
              </a:xfrm>
              <a:prstGeom prst="rect">
                <a:avLst/>
              </a:prstGeom>
              <a:blipFill>
                <a:blip r:embed="rId5"/>
                <a:stretch>
                  <a:fillRect t="-6349" b="-22222"/>
                </a:stretch>
              </a:blipFill>
            </p:spPr>
            <p:txBody>
              <a:bodyPr/>
              <a:lstStyle/>
              <a:p>
                <a:r>
                  <a:rPr lang="en-US">
                    <a:noFill/>
                  </a:rPr>
                  <a:t> </a:t>
                </a:r>
              </a:p>
            </p:txBody>
          </p:sp>
        </mc:Fallback>
      </mc:AlternateContent>
    </p:spTree>
    <p:extLst>
      <p:ext uri="{BB962C8B-B14F-4D97-AF65-F5344CB8AC3E}">
        <p14:creationId xmlns:p14="http://schemas.microsoft.com/office/powerpoint/2010/main" val="100332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6181725" cy="461665"/>
          </a:xfrm>
          <a:prstGeom prst="rect">
            <a:avLst/>
          </a:prstGeom>
          <a:noFill/>
        </p:spPr>
        <p:txBody>
          <a:bodyPr wrap="square" rtlCol="0">
            <a:spAutoFit/>
          </a:bodyPr>
          <a:lstStyle/>
          <a:p>
            <a:r>
              <a:rPr lang="en-GB" sz="2400" b="1" u="sng"/>
              <a:t>Variables 3: Distances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04CF59-FCC3-5C9A-AE3A-DBD55BCBAC6B}"/>
                  </a:ext>
                </a:extLst>
              </p:cNvPr>
              <p:cNvSpPr txBox="1"/>
              <p:nvPr/>
            </p:nvSpPr>
            <p:spPr>
              <a:xfrm>
                <a:off x="661987" y="2194952"/>
                <a:ext cx="10606087" cy="391646"/>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func>
                          <m:funcPr>
                            <m:ctrlPr>
                              <a:rPr lang="en-GB" b="0" i="1" smtClean="0">
                                <a:solidFill>
                                  <a:schemeClr val="tx1"/>
                                </a:solidFill>
                                <a:latin typeface="Cambria Math" panose="02040503050406030204" pitchFamily="18" charset="0"/>
                              </a:rPr>
                            </m:ctrlPr>
                          </m:funcPr>
                          <m:fName>
                            <m:r>
                              <m:rPr>
                                <m:sty m:val="p"/>
                              </m:rPr>
                              <a:rPr lang="en-GB" b="0" i="0" smtClean="0">
                                <a:solidFill>
                                  <a:schemeClr val="tx1"/>
                                </a:solidFill>
                                <a:latin typeface="Cambria Math" panose="02040503050406030204" pitchFamily="18" charset="0"/>
                              </a:rPr>
                              <m:t>log</m:t>
                            </m:r>
                          </m:fName>
                          <m:e>
                            <m:r>
                              <a:rPr lang="en-GB" b="0" i="1" smtClean="0">
                                <a:solidFill>
                                  <a:schemeClr val="tx1"/>
                                </a:solidFill>
                                <a:latin typeface="Cambria Math" panose="02040503050406030204" pitchFamily="18" charset="0"/>
                              </a:rPr>
                              <m:t>𝑑𝑖𝑠𝑡𝑎𝑛𝑐𝑒</m:t>
                            </m:r>
                          </m:e>
                        </m:func>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𝑗</m:t>
                        </m:r>
                      </m:sub>
                    </m:sSub>
                  </m:oMath>
                </a14:m>
                <a:r>
                  <a:rPr lang="en-GB">
                    <a:solidFill>
                      <a:schemeClr val="tx1"/>
                    </a:solidFill>
                  </a:rPr>
                  <a:t>=&gt; distance between UK (</a:t>
                </a:r>
                <a:r>
                  <a:rPr lang="en-GB" err="1">
                    <a:solidFill>
                      <a:schemeClr val="tx1"/>
                    </a:solidFill>
                  </a:rPr>
                  <a:t>i</a:t>
                </a:r>
                <a:r>
                  <a:rPr lang="en-GB">
                    <a:solidFill>
                      <a:schemeClr val="tx1"/>
                    </a:solidFill>
                  </a:rPr>
                  <a:t>) and destination market j </a:t>
                </a:r>
              </a:p>
            </p:txBody>
          </p:sp>
        </mc:Choice>
        <mc:Fallback>
          <p:sp>
            <p:nvSpPr>
              <p:cNvPr id="12" name="TextBox 11">
                <a:extLst>
                  <a:ext uri="{FF2B5EF4-FFF2-40B4-BE49-F238E27FC236}">
                    <a16:creationId xmlns:a16="http://schemas.microsoft.com/office/drawing/2014/main" id="{8D04CF59-FCC3-5C9A-AE3A-DBD55BCBAC6B}"/>
                  </a:ext>
                </a:extLst>
              </p:cNvPr>
              <p:cNvSpPr txBox="1">
                <a:spLocks noRot="1" noChangeAspect="1" noMove="1" noResize="1" noEditPoints="1" noAdjustHandles="1" noChangeArrowheads="1" noChangeShapeType="1" noTextEdit="1"/>
              </p:cNvSpPr>
              <p:nvPr/>
            </p:nvSpPr>
            <p:spPr>
              <a:xfrm>
                <a:off x="661987" y="2194952"/>
                <a:ext cx="10606087" cy="391646"/>
              </a:xfrm>
              <a:prstGeom prst="rect">
                <a:avLst/>
              </a:prstGeom>
              <a:blipFill>
                <a:blip r:embed="rId2"/>
                <a:stretch>
                  <a:fillRect l="-173" t="-6250"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C6D63D-6D81-156B-FE4D-865F4A532686}"/>
                  </a:ext>
                </a:extLst>
              </p:cNvPr>
              <p:cNvSpPr txBox="1"/>
              <p:nvPr/>
            </p:nvSpPr>
            <p:spPr>
              <a:xfrm>
                <a:off x="661988" y="1628518"/>
                <a:ext cx="10606087" cy="395045"/>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𝑎𝑣𝑒𝑟𝑎𝑔𝑒</m:t>
                        </m:r>
                        <m:func>
                          <m:funcPr>
                            <m:ctrlPr>
                              <a:rPr lang="en-GB" b="0" i="1" smtClean="0">
                                <a:solidFill>
                                  <a:schemeClr val="tx1"/>
                                </a:solidFill>
                                <a:latin typeface="Cambria Math" panose="02040503050406030204" pitchFamily="18" charset="0"/>
                              </a:rPr>
                            </m:ctrlPr>
                          </m:funcPr>
                          <m:fName>
                            <m:r>
                              <m:rPr>
                                <m:sty m:val="p"/>
                              </m:rPr>
                              <a:rPr lang="en-GB" b="0" i="0" smtClean="0">
                                <a:solidFill>
                                  <a:schemeClr val="tx1"/>
                                </a:solidFill>
                                <a:latin typeface="Cambria Math" panose="02040503050406030204" pitchFamily="18" charset="0"/>
                              </a:rPr>
                              <m:t>log</m:t>
                            </m:r>
                          </m:fName>
                          <m:e>
                            <m:r>
                              <a:rPr lang="en-GB" b="0" i="1" smtClean="0">
                                <a:solidFill>
                                  <a:schemeClr val="tx1"/>
                                </a:solidFill>
                                <a:latin typeface="Cambria Math" panose="02040503050406030204" pitchFamily="18" charset="0"/>
                              </a:rPr>
                              <m:t>𝑑𝑖𝑠𝑡𝑎𝑛𝑐𝑒</m:t>
                            </m:r>
                          </m:e>
                        </m:func>
                      </m:e>
                      <m:sub>
                        <m:r>
                          <m:rPr>
                            <m:sty m:val="p"/>
                          </m:rPr>
                          <a:rPr lang="en-GB" b="0" i="0" smtClean="0">
                            <a:solidFill>
                              <a:schemeClr val="tx1"/>
                            </a:solidFill>
                            <a:latin typeface="Cambria Math" panose="02040503050406030204" pitchFamily="18" charset="0"/>
                          </a:rPr>
                          <m:t>j</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solidFill>
                      <a:schemeClr val="tx1"/>
                    </a:solidFill>
                  </a:rPr>
                  <a:t>=&gt; average distance of imports of commodity k by destination market j, logged</a:t>
                </a:r>
              </a:p>
            </p:txBody>
          </p:sp>
        </mc:Choice>
        <mc:Fallback>
          <p:sp>
            <p:nvSpPr>
              <p:cNvPr id="16" name="TextBox 15">
                <a:extLst>
                  <a:ext uri="{FF2B5EF4-FFF2-40B4-BE49-F238E27FC236}">
                    <a16:creationId xmlns:a16="http://schemas.microsoft.com/office/drawing/2014/main" id="{0DC6D63D-6D81-156B-FE4D-865F4A532686}"/>
                  </a:ext>
                </a:extLst>
              </p:cNvPr>
              <p:cNvSpPr txBox="1">
                <a:spLocks noRot="1" noChangeAspect="1" noMove="1" noResize="1" noEditPoints="1" noAdjustHandles="1" noChangeArrowheads="1" noChangeShapeType="1" noTextEdit="1"/>
              </p:cNvSpPr>
              <p:nvPr/>
            </p:nvSpPr>
            <p:spPr>
              <a:xfrm>
                <a:off x="661988" y="1628518"/>
                <a:ext cx="10606087" cy="395045"/>
              </a:xfrm>
              <a:prstGeom prst="rect">
                <a:avLst/>
              </a:prstGeom>
              <a:blipFill>
                <a:blip r:embed="rId3"/>
                <a:stretch>
                  <a:fillRect t="-6154" b="-18462"/>
                </a:stretch>
              </a:blipFill>
            </p:spPr>
            <p:txBody>
              <a:bodyPr/>
              <a:lstStyle/>
              <a:p>
                <a:r>
                  <a:rPr lang="en-US">
                    <a:noFill/>
                  </a:rPr>
                  <a:t> </a:t>
                </a:r>
              </a:p>
            </p:txBody>
          </p:sp>
        </mc:Fallback>
      </mc:AlternateContent>
    </p:spTree>
    <p:extLst>
      <p:ext uri="{BB962C8B-B14F-4D97-AF65-F5344CB8AC3E}">
        <p14:creationId xmlns:p14="http://schemas.microsoft.com/office/powerpoint/2010/main" val="171769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6181725" cy="461665"/>
          </a:xfrm>
          <a:prstGeom prst="rect">
            <a:avLst/>
          </a:prstGeom>
          <a:noFill/>
        </p:spPr>
        <p:txBody>
          <a:bodyPr wrap="square" rtlCol="0">
            <a:spAutoFit/>
          </a:bodyPr>
          <a:lstStyle/>
          <a:p>
            <a:r>
              <a:rPr lang="en-GB" sz="2400" b="1" u="sng"/>
              <a:t>Variables 4: Projections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8E0CBAA-1C2B-43EA-E5A0-15CC85D1673A}"/>
                  </a:ext>
                </a:extLst>
              </p:cNvPr>
              <p:cNvSpPr txBox="1"/>
              <p:nvPr/>
            </p:nvSpPr>
            <p:spPr>
              <a:xfrm>
                <a:off x="661988" y="2771517"/>
                <a:ext cx="6481762" cy="391646"/>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solidFill>
                              <a:srgbClr val="836967"/>
                            </a:solidFill>
                            <a:latin typeface="Cambria Math" panose="02040503050406030204" pitchFamily="18" charset="0"/>
                            <a:ea typeface="Cambria Math" panose="02040503050406030204" pitchFamily="18" charset="0"/>
                          </a:rPr>
                          <m:t>∆</m:t>
                        </m:r>
                        <m:r>
                          <a:rPr lang="en-GB" b="0" i="1" smtClean="0">
                            <a:solidFill>
                              <a:srgbClr val="836967"/>
                            </a:solidFill>
                            <a:latin typeface="Cambria Math" panose="02040503050406030204" pitchFamily="18" charset="0"/>
                            <a:ea typeface="Cambria Math" panose="02040503050406030204" pitchFamily="18" charset="0"/>
                          </a:rPr>
                          <m:t>𝑃𝑂𝑃</m:t>
                        </m:r>
                      </m:e>
                      <m:sub>
                        <m:r>
                          <a:rPr lang="en-GB" b="0" i="1" smtClean="0">
                            <a:solidFill>
                              <a:srgbClr val="836967"/>
                            </a:solidFill>
                            <a:latin typeface="Cambria Math" panose="02040503050406030204" pitchFamily="18" charset="0"/>
                            <a:ea typeface="Cambria Math" panose="02040503050406030204" pitchFamily="18" charset="0"/>
                          </a:rPr>
                          <m:t>𝑗</m:t>
                        </m:r>
                      </m:sub>
                    </m:sSub>
                  </m:oMath>
                </a14:m>
                <a:r>
                  <a:rPr lang="en-GB"/>
                  <a:t>=&gt; projected change in population in destination market j </a:t>
                </a:r>
              </a:p>
            </p:txBody>
          </p:sp>
        </mc:Choice>
        <mc:Fallback>
          <p:sp>
            <p:nvSpPr>
              <p:cNvPr id="8" name="TextBox 7">
                <a:extLst>
                  <a:ext uri="{FF2B5EF4-FFF2-40B4-BE49-F238E27FC236}">
                    <a16:creationId xmlns:a16="http://schemas.microsoft.com/office/drawing/2014/main" id="{88E0CBAA-1C2B-43EA-E5A0-15CC85D1673A}"/>
                  </a:ext>
                </a:extLst>
              </p:cNvPr>
              <p:cNvSpPr txBox="1">
                <a:spLocks noRot="1" noChangeAspect="1" noMove="1" noResize="1" noEditPoints="1" noAdjustHandles="1" noChangeArrowheads="1" noChangeShapeType="1" noTextEdit="1"/>
              </p:cNvSpPr>
              <p:nvPr/>
            </p:nvSpPr>
            <p:spPr>
              <a:xfrm>
                <a:off x="661988" y="2771517"/>
                <a:ext cx="6481762" cy="391646"/>
              </a:xfrm>
              <a:prstGeom prst="rect">
                <a:avLst/>
              </a:prstGeom>
              <a:blipFill>
                <a:blip r:embed="rId2"/>
                <a:stretch>
                  <a:fillRect t="-78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04CF59-FCC3-5C9A-AE3A-DBD55BCBAC6B}"/>
                  </a:ext>
                </a:extLst>
              </p:cNvPr>
              <p:cNvSpPr txBox="1"/>
              <p:nvPr/>
            </p:nvSpPr>
            <p:spPr>
              <a:xfrm>
                <a:off x="661987" y="2194952"/>
                <a:ext cx="7653337" cy="391646"/>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solidFill>
                              <a:srgbClr val="836967"/>
                            </a:solidFill>
                            <a:latin typeface="Cambria Math" panose="02040503050406030204" pitchFamily="18" charset="0"/>
                            <a:ea typeface="Cambria Math" panose="02040503050406030204" pitchFamily="18" charset="0"/>
                          </a:rPr>
                          <m:t>∆</m:t>
                        </m:r>
                        <m:r>
                          <a:rPr lang="en-GB" b="0" i="1" smtClean="0">
                            <a:solidFill>
                              <a:srgbClr val="836967"/>
                            </a:solidFill>
                            <a:latin typeface="Cambria Math" panose="02040503050406030204" pitchFamily="18" charset="0"/>
                            <a:ea typeface="Cambria Math" panose="02040503050406030204" pitchFamily="18" charset="0"/>
                          </a:rPr>
                          <m:t>𝐺𝐷𝑃</m:t>
                        </m:r>
                      </m:e>
                      <m:sub>
                        <m:r>
                          <a:rPr lang="en-GB" b="0" i="1" smtClean="0">
                            <a:solidFill>
                              <a:srgbClr val="836967"/>
                            </a:solidFill>
                            <a:latin typeface="Cambria Math" panose="02040503050406030204" pitchFamily="18" charset="0"/>
                            <a:ea typeface="Cambria Math" panose="02040503050406030204" pitchFamily="18" charset="0"/>
                          </a:rPr>
                          <m:t>𝑗</m:t>
                        </m:r>
                      </m:sub>
                    </m:sSub>
                  </m:oMath>
                </a14:m>
                <a:r>
                  <a:rPr lang="en-GB"/>
                  <a:t>=&gt; projected change in GDP destination market j </a:t>
                </a:r>
              </a:p>
            </p:txBody>
          </p:sp>
        </mc:Choice>
        <mc:Fallback>
          <p:sp>
            <p:nvSpPr>
              <p:cNvPr id="12" name="TextBox 11">
                <a:extLst>
                  <a:ext uri="{FF2B5EF4-FFF2-40B4-BE49-F238E27FC236}">
                    <a16:creationId xmlns:a16="http://schemas.microsoft.com/office/drawing/2014/main" id="{8D04CF59-FCC3-5C9A-AE3A-DBD55BCBAC6B}"/>
                  </a:ext>
                </a:extLst>
              </p:cNvPr>
              <p:cNvSpPr txBox="1">
                <a:spLocks noRot="1" noChangeAspect="1" noMove="1" noResize="1" noEditPoints="1" noAdjustHandles="1" noChangeArrowheads="1" noChangeShapeType="1" noTextEdit="1"/>
              </p:cNvSpPr>
              <p:nvPr/>
            </p:nvSpPr>
            <p:spPr>
              <a:xfrm>
                <a:off x="661987" y="2194952"/>
                <a:ext cx="7653337" cy="391646"/>
              </a:xfrm>
              <a:prstGeom prst="rect">
                <a:avLst/>
              </a:prstGeom>
              <a:blipFill>
                <a:blip r:embed="rId3"/>
                <a:stretch>
                  <a:fillRect t="-6250"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C6D63D-6D81-156B-FE4D-865F4A532686}"/>
                  </a:ext>
                </a:extLst>
              </p:cNvPr>
              <p:cNvSpPr txBox="1"/>
              <p:nvPr/>
            </p:nvSpPr>
            <p:spPr>
              <a:xfrm>
                <a:off x="661988" y="1628518"/>
                <a:ext cx="7339011" cy="381515"/>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solidFill>
                              <a:srgbClr val="836967"/>
                            </a:solidFill>
                            <a:latin typeface="Cambria Math" panose="02040503050406030204" pitchFamily="18" charset="0"/>
                            <a:ea typeface="Cambria Math" panose="02040503050406030204" pitchFamily="18" charset="0"/>
                          </a:rPr>
                          <m:t>∆</m:t>
                        </m:r>
                        <m:r>
                          <a:rPr lang="en-GB" b="0" i="1" smtClean="0">
                            <a:solidFill>
                              <a:srgbClr val="836967"/>
                            </a:solidFill>
                            <a:latin typeface="Cambria Math" panose="02040503050406030204" pitchFamily="18" charset="0"/>
                            <a:ea typeface="Cambria Math" panose="02040503050406030204" pitchFamily="18" charset="0"/>
                          </a:rPr>
                          <m:t>𝐺𝐷𝑃</m:t>
                        </m:r>
                      </m:e>
                      <m:sub>
                        <m:r>
                          <a:rPr lang="en-GB" i="1">
                            <a:latin typeface="Cambria Math" panose="02040503050406030204" pitchFamily="18" charset="0"/>
                          </a:rPr>
                          <m:t>𝑖</m:t>
                        </m:r>
                      </m:sub>
                    </m:sSub>
                  </m:oMath>
                </a14:m>
                <a:r>
                  <a:rPr lang="en-GB"/>
                  <a:t>=&gt; projected change in GDP in UK (</a:t>
                </a:r>
                <a:r>
                  <a:rPr lang="en-GB" err="1"/>
                  <a:t>i</a:t>
                </a:r>
                <a:r>
                  <a:rPr lang="en-GB"/>
                  <a:t>)</a:t>
                </a:r>
              </a:p>
            </p:txBody>
          </p:sp>
        </mc:Choice>
        <mc:Fallback>
          <p:sp>
            <p:nvSpPr>
              <p:cNvPr id="16" name="TextBox 15">
                <a:extLst>
                  <a:ext uri="{FF2B5EF4-FFF2-40B4-BE49-F238E27FC236}">
                    <a16:creationId xmlns:a16="http://schemas.microsoft.com/office/drawing/2014/main" id="{0DC6D63D-6D81-156B-FE4D-865F4A532686}"/>
                  </a:ext>
                </a:extLst>
              </p:cNvPr>
              <p:cNvSpPr txBox="1">
                <a:spLocks noRot="1" noChangeAspect="1" noMove="1" noResize="1" noEditPoints="1" noAdjustHandles="1" noChangeArrowheads="1" noChangeShapeType="1" noTextEdit="1"/>
              </p:cNvSpPr>
              <p:nvPr/>
            </p:nvSpPr>
            <p:spPr>
              <a:xfrm>
                <a:off x="661988" y="1628518"/>
                <a:ext cx="7339011" cy="381515"/>
              </a:xfrm>
              <a:prstGeom prst="rect">
                <a:avLst/>
              </a:prstGeom>
              <a:blipFill>
                <a:blip r:embed="rId4"/>
                <a:stretch>
                  <a:fillRect t="-7937" b="-20635"/>
                </a:stretch>
              </a:blipFill>
            </p:spPr>
            <p:txBody>
              <a:bodyPr/>
              <a:lstStyle/>
              <a:p>
                <a:r>
                  <a:rPr lang="en-US">
                    <a:noFill/>
                  </a:rPr>
                  <a:t> </a:t>
                </a:r>
              </a:p>
            </p:txBody>
          </p:sp>
        </mc:Fallback>
      </mc:AlternateContent>
    </p:spTree>
    <p:extLst>
      <p:ext uri="{BB962C8B-B14F-4D97-AF65-F5344CB8AC3E}">
        <p14:creationId xmlns:p14="http://schemas.microsoft.com/office/powerpoint/2010/main" val="86430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6181725" cy="461665"/>
          </a:xfrm>
          <a:prstGeom prst="rect">
            <a:avLst/>
          </a:prstGeom>
          <a:noFill/>
        </p:spPr>
        <p:txBody>
          <a:bodyPr wrap="square" rtlCol="0">
            <a:spAutoFit/>
          </a:bodyPr>
          <a:lstStyle/>
          <a:p>
            <a:r>
              <a:rPr lang="en-GB" sz="2400" b="1" u="sng"/>
              <a:t>Variables 5: Elasticities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04CF59-FCC3-5C9A-AE3A-DBD55BCBAC6B}"/>
                  </a:ext>
                </a:extLst>
              </p:cNvPr>
              <p:cNvSpPr txBox="1"/>
              <p:nvPr/>
            </p:nvSpPr>
            <p:spPr>
              <a:xfrm>
                <a:off x="661987" y="2194952"/>
                <a:ext cx="7653337" cy="369332"/>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i="1" smtClean="0">
                            <a:solidFill>
                              <a:schemeClr val="tx1"/>
                            </a:solidFill>
                            <a:latin typeface="Cambria Math" panose="02040503050406030204" pitchFamily="18" charset="0"/>
                            <a:ea typeface="Cambria Math" panose="02040503050406030204" pitchFamily="18" charset="0"/>
                          </a:rPr>
                          <m:t>𝜎</m:t>
                        </m:r>
                      </m:e>
                      <m:sub>
                        <m:r>
                          <a:rPr lang="en-GB" b="0" i="1" smtClean="0">
                            <a:solidFill>
                              <a:schemeClr val="tx1"/>
                            </a:solidFill>
                            <a:latin typeface="Cambria Math" panose="02040503050406030204" pitchFamily="18" charset="0"/>
                          </a:rPr>
                          <m:t>𝑘</m:t>
                        </m:r>
                      </m:sub>
                    </m:sSub>
                  </m:oMath>
                </a14:m>
                <a:r>
                  <a:rPr lang="en-GB">
                    <a:solidFill>
                      <a:schemeClr val="tx1"/>
                    </a:solidFill>
                  </a:rPr>
                  <a:t>=&gt; </a:t>
                </a:r>
                <a:r>
                  <a:rPr lang="en-GB" err="1">
                    <a:solidFill>
                      <a:schemeClr val="tx1"/>
                    </a:solidFill>
                  </a:rPr>
                  <a:t>Armington</a:t>
                </a:r>
                <a:r>
                  <a:rPr lang="en-GB">
                    <a:solidFill>
                      <a:schemeClr val="tx1"/>
                    </a:solidFill>
                  </a:rPr>
                  <a:t> elasticity of substitution</a:t>
                </a:r>
              </a:p>
            </p:txBody>
          </p:sp>
        </mc:Choice>
        <mc:Fallback>
          <p:sp>
            <p:nvSpPr>
              <p:cNvPr id="12" name="TextBox 11">
                <a:extLst>
                  <a:ext uri="{FF2B5EF4-FFF2-40B4-BE49-F238E27FC236}">
                    <a16:creationId xmlns:a16="http://schemas.microsoft.com/office/drawing/2014/main" id="{8D04CF59-FCC3-5C9A-AE3A-DBD55BCBAC6B}"/>
                  </a:ext>
                </a:extLst>
              </p:cNvPr>
              <p:cNvSpPr txBox="1">
                <a:spLocks noRot="1" noChangeAspect="1" noMove="1" noResize="1" noEditPoints="1" noAdjustHandles="1" noChangeArrowheads="1" noChangeShapeType="1" noTextEdit="1"/>
              </p:cNvSpPr>
              <p:nvPr/>
            </p:nvSpPr>
            <p:spPr>
              <a:xfrm>
                <a:off x="661987" y="2194952"/>
                <a:ext cx="7653337"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DC6D63D-6D81-156B-FE4D-865F4A532686}"/>
                  </a:ext>
                </a:extLst>
              </p:cNvPr>
              <p:cNvSpPr txBox="1"/>
              <p:nvPr/>
            </p:nvSpPr>
            <p:spPr>
              <a:xfrm>
                <a:off x="661988" y="1628518"/>
                <a:ext cx="11291887" cy="395045"/>
              </a:xfrm>
              <a:prstGeom prst="rect">
                <a:avLst/>
              </a:prstGeom>
              <a:noFill/>
            </p:spPr>
            <p:txBody>
              <a:bodyPr wrap="square">
                <a:spAutoFit/>
              </a:bodyPr>
              <a:lstStyle/>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𝐸𝑚</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𝐺𝐷𝑃</m:t>
                        </m:r>
                      </m:e>
                      <m:sub>
                        <m:r>
                          <m:rPr>
                            <m:sty m:val="p"/>
                          </m:rPr>
                          <a:rPr lang="en-GB" b="0" i="0" smtClean="0">
                            <a:solidFill>
                              <a:schemeClr val="tx1"/>
                            </a:solidFill>
                            <a:latin typeface="Cambria Math" panose="02040503050406030204" pitchFamily="18" charset="0"/>
                          </a:rPr>
                          <m:t>j</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solidFill>
                      <a:schemeClr val="tx1"/>
                    </a:solidFill>
                  </a:rPr>
                  <a:t>=&gt; Elasticity of imports per capita with respect to GDP per capita of commodity k in destination country j</a:t>
                </a:r>
              </a:p>
            </p:txBody>
          </p:sp>
        </mc:Choice>
        <mc:Fallback>
          <p:sp>
            <p:nvSpPr>
              <p:cNvPr id="16" name="TextBox 15">
                <a:extLst>
                  <a:ext uri="{FF2B5EF4-FFF2-40B4-BE49-F238E27FC236}">
                    <a16:creationId xmlns:a16="http://schemas.microsoft.com/office/drawing/2014/main" id="{0DC6D63D-6D81-156B-FE4D-865F4A532686}"/>
                  </a:ext>
                </a:extLst>
              </p:cNvPr>
              <p:cNvSpPr txBox="1">
                <a:spLocks noRot="1" noChangeAspect="1" noMove="1" noResize="1" noEditPoints="1" noAdjustHandles="1" noChangeArrowheads="1" noChangeShapeType="1" noTextEdit="1"/>
              </p:cNvSpPr>
              <p:nvPr/>
            </p:nvSpPr>
            <p:spPr>
              <a:xfrm>
                <a:off x="661988" y="1628518"/>
                <a:ext cx="11291887" cy="395045"/>
              </a:xfrm>
              <a:prstGeom prst="rect">
                <a:avLst/>
              </a:prstGeom>
              <a:blipFill>
                <a:blip r:embed="rId3"/>
                <a:stretch>
                  <a:fillRect t="-6154" b="-18462"/>
                </a:stretch>
              </a:blipFill>
            </p:spPr>
            <p:txBody>
              <a:bodyPr/>
              <a:lstStyle/>
              <a:p>
                <a:r>
                  <a:rPr lang="en-US">
                    <a:noFill/>
                  </a:rPr>
                  <a:t> </a:t>
                </a:r>
              </a:p>
            </p:txBody>
          </p:sp>
        </mc:Fallback>
      </mc:AlternateContent>
    </p:spTree>
    <p:extLst>
      <p:ext uri="{BB962C8B-B14F-4D97-AF65-F5344CB8AC3E}">
        <p14:creationId xmlns:p14="http://schemas.microsoft.com/office/powerpoint/2010/main" val="203526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6D4A218-0C91-9CC3-CB04-A457A744B82E}"/>
                  </a:ext>
                </a:extLst>
              </p:cNvPr>
              <p:cNvSpPr txBox="1"/>
              <p:nvPr/>
            </p:nvSpPr>
            <p:spPr>
              <a:xfrm>
                <a:off x="722243" y="688974"/>
                <a:ext cx="9440932" cy="4410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𝐸𝑃</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oMath>
                  </m:oMathPara>
                </a14:m>
                <a:endParaRPr lang="en-GB" i="0">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e>
                            <m:sup>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𝐸𝑚</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i="1">
                                  <a:latin typeface="Cambria Math" panose="02040503050406030204" pitchFamily="18" charset="0"/>
                                </a:rPr>
                                <m:t>𝐺𝐷𝑃</m:t>
                              </m:r>
                            </m:sup>
                          </m:sSup>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e>
                      </m:d>
                      <m:r>
                        <a:rPr lang="en-GB" i="1">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solidFill>
                    <a:srgbClr val="836967"/>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solidFill>
                    <a:srgbClr val="836967"/>
                  </a:solidFill>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𝑖</m:t>
                                  </m:r>
                                </m:sub>
                                <m:sup/>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e>
                              </m:nary>
                            </m:den>
                          </m:f>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r>
                            <a:rPr lang="en-GB" i="1">
                              <a:latin typeface="Cambria Math" panose="02040503050406030204" pitchFamily="18" charset="0"/>
                            </a:rPr>
                            <m:t>𝑚𝑖𝑛</m:t>
                          </m:r>
                          <m:d>
                            <m:dPr>
                              <m:ctrlPr>
                                <a:rPr lang="en-GB" i="1">
                                  <a:solidFill>
                                    <a:srgbClr val="836967"/>
                                  </a:solidFill>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den>
                              </m:f>
                            </m:e>
                          </m:d>
                        </m:e>
                      </m:d>
                      <m:r>
                        <a:rPr lang="en-GB" i="1" smtClean="0">
                          <a:latin typeface="Cambria Math" panose="02040503050406030204" pitchFamily="18" charset="0"/>
                          <a:ea typeface="Cambria Math" panose="02040503050406030204" pitchFamily="18" charset="0"/>
                        </a:rPr>
                        <m:t>×</m:t>
                      </m:r>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i="0">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i="0">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r>
                                <a:rPr lang="en-GB" i="0">
                                  <a:latin typeface="Cambria Math" panose="02040503050406030204" pitchFamily="18" charset="0"/>
                                </a:rPr>
                                <m:t>1+</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latin typeface="Cambria Math" panose="02040503050406030204" pitchFamily="18" charset="0"/>
                </a:endParaRPr>
              </a:p>
              <a:p>
                <a:endParaRPr lang="en-GB"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𝑒</m:t>
                              </m:r>
                            </m:e>
                            <m:sup>
                              <m:r>
                                <a:rPr lang="en-GB" i="0">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e>
                              </m:d>
                            </m:sup>
                          </m:sSup>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𝑘</m:t>
                                  </m:r>
                                </m:sub>
                                <m:sup/>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den>
                                  </m:f>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𝑗</m:t>
                                      </m:r>
                                      <m:r>
                                        <a:rPr lang="en-GB" i="1">
                                          <a:latin typeface="Cambria Math" panose="02040503050406030204" pitchFamily="18" charset="0"/>
                                        </a:rPr>
                                        <m:t>𝑘</m:t>
                                      </m:r>
                                    </m:sub>
                                  </m:sSub>
                                </m:e>
                              </m:nary>
                            </m:den>
                          </m:f>
                        </m:e>
                      </m:d>
                    </m:oMath>
                  </m:oMathPara>
                </a14:m>
                <a:endParaRPr lang="en-GB"/>
              </a:p>
            </p:txBody>
          </p:sp>
        </mc:Choice>
        <mc:Fallback>
          <p:sp>
            <p:nvSpPr>
              <p:cNvPr id="5" name="TextBox 4">
                <a:extLst>
                  <a:ext uri="{FF2B5EF4-FFF2-40B4-BE49-F238E27FC236}">
                    <a16:creationId xmlns:a16="http://schemas.microsoft.com/office/drawing/2014/main" id="{B6D4A218-0C91-9CC3-CB04-A457A744B82E}"/>
                  </a:ext>
                </a:extLst>
              </p:cNvPr>
              <p:cNvSpPr txBox="1">
                <a:spLocks noRot="1" noChangeAspect="1" noMove="1" noResize="1" noEditPoints="1" noAdjustHandles="1" noChangeArrowheads="1" noChangeShapeType="1" noTextEdit="1"/>
              </p:cNvSpPr>
              <p:nvPr/>
            </p:nvSpPr>
            <p:spPr>
              <a:xfrm>
                <a:off x="722243" y="688974"/>
                <a:ext cx="9440932" cy="4410310"/>
              </a:xfrm>
              <a:prstGeom prst="rect">
                <a:avLst/>
              </a:prstGeom>
              <a:blipFill>
                <a:blip r:embed="rId2"/>
                <a:stretch>
                  <a:fillRect/>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D6ABB1C1-A4A4-4B06-E24F-2CC8040223DF}"/>
              </a:ext>
            </a:extLst>
          </p:cNvPr>
          <p:cNvSpPr/>
          <p:nvPr/>
        </p:nvSpPr>
        <p:spPr>
          <a:xfrm>
            <a:off x="1733550" y="1095375"/>
            <a:ext cx="7486650" cy="12099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5E26DAD4-722D-5EA7-2862-B8B24B04438F}"/>
              </a:ext>
            </a:extLst>
          </p:cNvPr>
          <p:cNvSpPr/>
          <p:nvPr/>
        </p:nvSpPr>
        <p:spPr>
          <a:xfrm>
            <a:off x="1699384" y="2530475"/>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D14A607-652D-D921-0BC3-35EE7E80EA06}"/>
              </a:ext>
            </a:extLst>
          </p:cNvPr>
          <p:cNvSpPr/>
          <p:nvPr/>
        </p:nvSpPr>
        <p:spPr>
          <a:xfrm>
            <a:off x="1699384" y="4070583"/>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B1952AFF-A4C6-F041-2976-C12702415D20}"/>
              </a:ext>
            </a:extLst>
          </p:cNvPr>
          <p:cNvSpPr/>
          <p:nvPr/>
        </p:nvSpPr>
        <p:spPr>
          <a:xfrm rot="2316448">
            <a:off x="508758" y="916083"/>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824CF45-E9EC-C2A8-F492-6A358885C4F5}"/>
              </a:ext>
            </a:extLst>
          </p:cNvPr>
          <p:cNvSpPr/>
          <p:nvPr/>
        </p:nvSpPr>
        <p:spPr>
          <a:xfrm rot="10800000">
            <a:off x="9186034" y="293222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FE4F48E5-0F66-1410-2DB4-53007A1E2E32}"/>
              </a:ext>
            </a:extLst>
          </p:cNvPr>
          <p:cNvSpPr/>
          <p:nvPr/>
        </p:nvSpPr>
        <p:spPr>
          <a:xfrm rot="12810474">
            <a:off x="9082711" y="496731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1FFA988-D9A7-E7CD-64ED-6CB815C0CDA2}"/>
              </a:ext>
            </a:extLst>
          </p:cNvPr>
          <p:cNvSpPr txBox="1"/>
          <p:nvPr/>
        </p:nvSpPr>
        <p:spPr>
          <a:xfrm>
            <a:off x="10624309" y="2894129"/>
            <a:ext cx="1238250" cy="461665"/>
          </a:xfrm>
          <a:prstGeom prst="rect">
            <a:avLst/>
          </a:prstGeom>
          <a:noFill/>
        </p:spPr>
        <p:txBody>
          <a:bodyPr wrap="square" rtlCol="0">
            <a:spAutoFit/>
          </a:bodyPr>
          <a:lstStyle/>
          <a:p>
            <a:r>
              <a:rPr lang="en-GB" sz="2400"/>
              <a:t>Supply</a:t>
            </a:r>
          </a:p>
        </p:txBody>
      </p:sp>
      <p:sp>
        <p:nvSpPr>
          <p:cNvPr id="10" name="TextBox 9">
            <a:extLst>
              <a:ext uri="{FF2B5EF4-FFF2-40B4-BE49-F238E27FC236}">
                <a16:creationId xmlns:a16="http://schemas.microsoft.com/office/drawing/2014/main" id="{9BDA4FAF-799C-E069-6D92-90EE1D3422B9}"/>
              </a:ext>
            </a:extLst>
          </p:cNvPr>
          <p:cNvSpPr txBox="1"/>
          <p:nvPr/>
        </p:nvSpPr>
        <p:spPr>
          <a:xfrm>
            <a:off x="0" y="161802"/>
            <a:ext cx="1238250" cy="461665"/>
          </a:xfrm>
          <a:prstGeom prst="rect">
            <a:avLst/>
          </a:prstGeom>
          <a:noFill/>
        </p:spPr>
        <p:txBody>
          <a:bodyPr wrap="square" rtlCol="0">
            <a:spAutoFit/>
          </a:bodyPr>
          <a:lstStyle/>
          <a:p>
            <a:r>
              <a:rPr lang="en-GB" sz="2400"/>
              <a:t>Demand</a:t>
            </a:r>
          </a:p>
        </p:txBody>
      </p:sp>
      <p:sp>
        <p:nvSpPr>
          <p:cNvPr id="11" name="TextBox 10">
            <a:extLst>
              <a:ext uri="{FF2B5EF4-FFF2-40B4-BE49-F238E27FC236}">
                <a16:creationId xmlns:a16="http://schemas.microsoft.com/office/drawing/2014/main" id="{63C4782C-7499-19E3-A6B9-E3BC7B136900}"/>
              </a:ext>
            </a:extLst>
          </p:cNvPr>
          <p:cNvSpPr txBox="1"/>
          <p:nvPr/>
        </p:nvSpPr>
        <p:spPr>
          <a:xfrm>
            <a:off x="9873492" y="5626456"/>
            <a:ext cx="1238250" cy="830997"/>
          </a:xfrm>
          <a:prstGeom prst="rect">
            <a:avLst/>
          </a:prstGeom>
          <a:noFill/>
        </p:spPr>
        <p:txBody>
          <a:bodyPr wrap="square" rtlCol="0">
            <a:spAutoFit/>
          </a:bodyPr>
          <a:lstStyle/>
          <a:p>
            <a:r>
              <a:rPr lang="en-GB" sz="2400"/>
              <a:t>Ease of trade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D08ED6-A915-7C9F-0DA8-DFC76B0A043D}"/>
                  </a:ext>
                </a:extLst>
              </p:cNvPr>
              <p:cNvSpPr txBox="1"/>
              <p:nvPr/>
            </p:nvSpPr>
            <p:spPr>
              <a:xfrm>
                <a:off x="0" y="6393336"/>
                <a:ext cx="11782425" cy="374846"/>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exporting country (i.e. the UK);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destination market;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commodity of interest.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6D08ED6-A915-7C9F-0DA8-DFC76B0A043D}"/>
                  </a:ext>
                </a:extLst>
              </p:cNvPr>
              <p:cNvSpPr txBox="1">
                <a:spLocks noRot="1" noChangeAspect="1" noMove="1" noResize="1" noEditPoints="1" noAdjustHandles="1" noChangeArrowheads="1" noChangeShapeType="1" noTextEdit="1"/>
              </p:cNvSpPr>
              <p:nvPr/>
            </p:nvSpPr>
            <p:spPr>
              <a:xfrm>
                <a:off x="0" y="6393336"/>
                <a:ext cx="11782425" cy="374846"/>
              </a:xfrm>
              <a:prstGeom prst="rect">
                <a:avLst/>
              </a:prstGeom>
              <a:blipFill>
                <a:blip r:embed="rId3"/>
                <a:stretch>
                  <a:fillRect l="-414"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14079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9303391" cy="461665"/>
          </a:xfrm>
          <a:prstGeom prst="rect">
            <a:avLst/>
          </a:prstGeom>
          <a:noFill/>
        </p:spPr>
        <p:txBody>
          <a:bodyPr wrap="square" rtlCol="0">
            <a:spAutoFit/>
          </a:bodyPr>
          <a:lstStyle/>
          <a:p>
            <a:r>
              <a:rPr lang="en-GB" sz="2400" b="1" u="sng"/>
              <a:t>Demand First Term: Expected future imports in the destination country</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FC9413-F155-354B-3AF9-448F74B699DC}"/>
                  </a:ext>
                </a:extLst>
              </p:cNvPr>
              <p:cNvSpPr txBox="1"/>
              <p:nvPr/>
            </p:nvSpPr>
            <p:spPr>
              <a:xfrm>
                <a:off x="0" y="681678"/>
                <a:ext cx="12192000" cy="668645"/>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only substantial value in the entire set of Export Potential Indicator calculations is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solidFill>
                      <a:schemeClr val="tx1"/>
                    </a:solidFill>
                  </a:rPr>
                  <a:t> i.e. the total imports in destination market j of commodity k in $. </a:t>
                </a:r>
              </a:p>
            </p:txBody>
          </p:sp>
        </mc:Choice>
        <mc:Fallback>
          <p:sp>
            <p:nvSpPr>
              <p:cNvPr id="10" name="TextBox 9">
                <a:extLst>
                  <a:ext uri="{FF2B5EF4-FFF2-40B4-BE49-F238E27FC236}">
                    <a16:creationId xmlns:a16="http://schemas.microsoft.com/office/drawing/2014/main" id="{F7FC9413-F155-354B-3AF9-448F74B699DC}"/>
                  </a:ext>
                </a:extLst>
              </p:cNvPr>
              <p:cNvSpPr txBox="1">
                <a:spLocks noRot="1" noChangeAspect="1" noMove="1" noResize="1" noEditPoints="1" noAdjustHandles="1" noChangeArrowheads="1" noChangeShapeType="1" noTextEdit="1"/>
              </p:cNvSpPr>
              <p:nvPr/>
            </p:nvSpPr>
            <p:spPr>
              <a:xfrm>
                <a:off x="0" y="681678"/>
                <a:ext cx="12192000" cy="668645"/>
              </a:xfrm>
              <a:prstGeom prst="rect">
                <a:avLst/>
              </a:prstGeom>
              <a:blipFill>
                <a:blip r:embed="rId3"/>
                <a:stretch>
                  <a:fillRect l="-300" t="-4545"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5AF8E45-9842-5F51-ADDB-4D46C90E3203}"/>
                  </a:ext>
                </a:extLst>
              </p:cNvPr>
              <p:cNvSpPr txBox="1"/>
              <p:nvPr/>
            </p:nvSpPr>
            <p:spPr>
              <a:xfrm>
                <a:off x="76200" y="2352529"/>
                <a:ext cx="12192000" cy="8191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sSup>
                            <m:sSupPr>
                              <m:ctrlPr>
                                <a:rPr lang="en-GB" i="1">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num>
                                    <m:den>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den>
                                  </m:f>
                                </m:e>
                              </m:d>
                            </m:e>
                            <m:sup>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𝐸𝑚</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r>
                                <a:rPr lang="en-GB" i="1">
                                  <a:solidFill>
                                    <a:schemeClr val="tx1"/>
                                  </a:solidFill>
                                  <a:latin typeface="Cambria Math" panose="02040503050406030204" pitchFamily="18" charset="0"/>
                                </a:rPr>
                                <m:t>𝐺𝐷𝑃</m:t>
                              </m:r>
                            </m:sup>
                          </m:sSup>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e>
                      </m:d>
                    </m:oMath>
                  </m:oMathPara>
                </a14:m>
                <a:endParaRPr lang="en-GB">
                  <a:solidFill>
                    <a:schemeClr val="tx1"/>
                  </a:solidFill>
                </a:endParaRPr>
              </a:p>
            </p:txBody>
          </p:sp>
        </mc:Choice>
        <mc:Fallback>
          <p:sp>
            <p:nvSpPr>
              <p:cNvPr id="2" name="TextBox 1">
                <a:extLst>
                  <a:ext uri="{FF2B5EF4-FFF2-40B4-BE49-F238E27FC236}">
                    <a16:creationId xmlns:a16="http://schemas.microsoft.com/office/drawing/2014/main" id="{E5AF8E45-9842-5F51-ADDB-4D46C90E3203}"/>
                  </a:ext>
                </a:extLst>
              </p:cNvPr>
              <p:cNvSpPr txBox="1">
                <a:spLocks noRot="1" noChangeAspect="1" noMove="1" noResize="1" noEditPoints="1" noAdjustHandles="1" noChangeArrowheads="1" noChangeShapeType="1" noTextEdit="1"/>
              </p:cNvSpPr>
              <p:nvPr/>
            </p:nvSpPr>
            <p:spPr>
              <a:xfrm>
                <a:off x="76200" y="2352529"/>
                <a:ext cx="12192000" cy="8191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6ABBBF7-5ED6-8E5A-DA26-4D8FBFAF29D7}"/>
                  </a:ext>
                </a:extLst>
              </p:cNvPr>
              <p:cNvSpPr txBox="1"/>
              <p:nvPr/>
            </p:nvSpPr>
            <p:spPr>
              <a:xfrm>
                <a:off x="0" y="4402074"/>
                <a:ext cx="12192000" cy="690958"/>
              </a:xfrm>
              <a:prstGeom prst="rect">
                <a:avLst/>
              </a:prstGeom>
              <a:noFill/>
            </p:spPr>
            <p:txBody>
              <a:bodyPr wrap="square">
                <a:spAutoFit/>
              </a:bodyPr>
              <a:lstStyle/>
              <a:p>
                <a:pPr marL="285750" indent="-285750">
                  <a:buFont typeface="Arial" panose="020B0604020202020204" pitchFamily="34" charset="0"/>
                  <a:buChar char="•"/>
                </a:pPr>
                <a:r>
                  <a:rPr lang="en-GB"/>
                  <a:t>As an illustrative example, if GDP were expected to grow by 10% over the period,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oMath>
                </a14:m>
                <a:r>
                  <a:rPr lang="en-GB"/>
                  <a:t> would be equal to 1.1, and if population were expected to shrink by 5%,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oMath>
                </a14:m>
                <a:r>
                  <a:rPr lang="en-GB">
                    <a:solidFill>
                      <a:schemeClr val="tx1"/>
                    </a:solidFill>
                  </a:rPr>
                  <a:t> would be equal to 0.95.</a:t>
                </a:r>
              </a:p>
            </p:txBody>
          </p:sp>
        </mc:Choice>
        <mc:Fallback>
          <p:sp>
            <p:nvSpPr>
              <p:cNvPr id="3" name="TextBox 2">
                <a:extLst>
                  <a:ext uri="{FF2B5EF4-FFF2-40B4-BE49-F238E27FC236}">
                    <a16:creationId xmlns:a16="http://schemas.microsoft.com/office/drawing/2014/main" id="{46ABBBF7-5ED6-8E5A-DA26-4D8FBFAF29D7}"/>
                  </a:ext>
                </a:extLst>
              </p:cNvPr>
              <p:cNvSpPr txBox="1">
                <a:spLocks noRot="1" noChangeAspect="1" noMove="1" noResize="1" noEditPoints="1" noAdjustHandles="1" noChangeArrowheads="1" noChangeShapeType="1" noTextEdit="1"/>
              </p:cNvSpPr>
              <p:nvPr/>
            </p:nvSpPr>
            <p:spPr>
              <a:xfrm>
                <a:off x="0" y="4402074"/>
                <a:ext cx="12192000" cy="690958"/>
              </a:xfrm>
              <a:prstGeom prst="rect">
                <a:avLst/>
              </a:prstGeom>
              <a:blipFill>
                <a:blip r:embed="rId5"/>
                <a:stretch>
                  <a:fillRect l="-300" t="-3540" b="-1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8CC3493-AFA4-6E49-5EE1-5D8FF5F9BE3A}"/>
                  </a:ext>
                </a:extLst>
              </p:cNvPr>
              <p:cNvSpPr txBox="1"/>
              <p:nvPr/>
            </p:nvSpPr>
            <p:spPr>
              <a:xfrm>
                <a:off x="0" y="3405873"/>
                <a:ext cx="12192000" cy="878702"/>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In this term, </a:t>
                </a:r>
                <a14:m>
                  <m:oMath xmlns:m="http://schemas.openxmlformats.org/officeDocument/2006/math">
                    <m:d>
                      <m:dPr>
                        <m:ctrlPr>
                          <a:rPr lang="en-GB" i="1" smtClean="0">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num>
                          <m:den>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den>
                        </m:f>
                      </m:e>
                    </m:d>
                  </m:oMath>
                </a14:m>
                <a:r>
                  <a:rPr lang="en-GB">
                    <a:solidFill>
                      <a:schemeClr val="tx1"/>
                    </a:solidFill>
                  </a:rPr>
                  <a:t> is an estimate of the growth in GDP per capita. To do this accurately, both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oMath>
                </a14:m>
                <a:r>
                  <a:rPr lang="en-GB">
                    <a:solidFill>
                      <a:schemeClr val="tx1"/>
                    </a:solidFill>
                  </a:rPr>
                  <a:t> and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oMath>
                </a14:m>
                <a:r>
                  <a:rPr lang="en-GB">
                    <a:solidFill>
                      <a:schemeClr val="tx1"/>
                    </a:solidFill>
                  </a:rPr>
                  <a:t> should be measured in the form [1+%</a:t>
                </a:r>
                <a14:m>
                  <m:oMath xmlns:m="http://schemas.openxmlformats.org/officeDocument/2006/math">
                    <m:r>
                      <a:rPr lang="en-GB">
                        <a:latin typeface="Cambria Math" panose="02040503050406030204" pitchFamily="18" charset="0"/>
                      </a:rPr>
                      <m:t>∆</m:t>
                    </m:r>
                    <m:r>
                      <a:rPr lang="en-GB" b="0" i="0" smtClean="0">
                        <a:latin typeface="Cambria Math" panose="02040503050406030204" pitchFamily="18" charset="0"/>
                      </a:rPr>
                      <m:t>]</m:t>
                    </m:r>
                  </m:oMath>
                </a14:m>
                <a:r>
                  <a:rPr lang="en-GB"/>
                  <a:t>, where ‘%</a:t>
                </a:r>
                <a14:m>
                  <m:oMath xmlns:m="http://schemas.openxmlformats.org/officeDocument/2006/math">
                    <m:r>
                      <a:rPr lang="en-GB">
                        <a:latin typeface="Cambria Math" panose="02040503050406030204" pitchFamily="18" charset="0"/>
                      </a:rPr>
                      <m:t>∆</m:t>
                    </m:r>
                  </m:oMath>
                </a14:m>
                <a:r>
                  <a:rPr lang="en-GB">
                    <a:solidFill>
                      <a:schemeClr val="tx1"/>
                    </a:solidFill>
                  </a:rPr>
                  <a:t>’ is the expected growth rate in percentage terms. </a:t>
                </a:r>
              </a:p>
            </p:txBody>
          </p:sp>
        </mc:Choice>
        <mc:Fallback>
          <p:sp>
            <p:nvSpPr>
              <p:cNvPr id="4" name="TextBox 3">
                <a:extLst>
                  <a:ext uri="{FF2B5EF4-FFF2-40B4-BE49-F238E27FC236}">
                    <a16:creationId xmlns:a16="http://schemas.microsoft.com/office/drawing/2014/main" id="{F8CC3493-AFA4-6E49-5EE1-5D8FF5F9BE3A}"/>
                  </a:ext>
                </a:extLst>
              </p:cNvPr>
              <p:cNvSpPr txBox="1">
                <a:spLocks noRot="1" noChangeAspect="1" noMove="1" noResize="1" noEditPoints="1" noAdjustHandles="1" noChangeArrowheads="1" noChangeShapeType="1" noTextEdit="1"/>
              </p:cNvSpPr>
              <p:nvPr/>
            </p:nvSpPr>
            <p:spPr>
              <a:xfrm>
                <a:off x="0" y="3405873"/>
                <a:ext cx="12192000" cy="878702"/>
              </a:xfrm>
              <a:prstGeom prst="rect">
                <a:avLst/>
              </a:prstGeom>
              <a:blipFill>
                <a:blip r:embed="rId6"/>
                <a:stretch>
                  <a:fillRect l="-300" b="-1041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F1A6B55-71FE-A1D7-9E2F-DAC83154D006}"/>
              </a:ext>
            </a:extLst>
          </p:cNvPr>
          <p:cNvSpPr txBox="1"/>
          <p:nvPr/>
        </p:nvSpPr>
        <p:spPr>
          <a:xfrm>
            <a:off x="0" y="1471990"/>
            <a:ext cx="12192000" cy="646331"/>
          </a:xfrm>
          <a:prstGeom prst="rect">
            <a:avLst/>
          </a:prstGeom>
          <a:noFill/>
        </p:spPr>
        <p:txBody>
          <a:bodyPr wrap="square">
            <a:spAutoFit/>
          </a:bodyPr>
          <a:lstStyle/>
          <a:p>
            <a:pPr marL="285750" indent="-285750">
              <a:buFont typeface="Arial" panose="020B0604020202020204" pitchFamily="34" charset="0"/>
              <a:buChar char="•"/>
            </a:pPr>
            <a:r>
              <a:rPr lang="en-GB"/>
              <a:t>In the first demand term, this is modified to give an estimate of the total expected future imports in destination market j of commodity k, according to the following equation:</a:t>
            </a:r>
            <a:endParaRPr lang="en-GB">
              <a:solidFill>
                <a:schemeClr val="tx1"/>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FB1030A-9856-28E3-E718-03A46787B7DA}"/>
                  </a:ext>
                </a:extLst>
              </p:cNvPr>
              <p:cNvSpPr txBox="1"/>
              <p:nvPr/>
            </p:nvSpPr>
            <p:spPr>
              <a:xfrm>
                <a:off x="0" y="5386010"/>
                <a:ext cx="12192000" cy="1129348"/>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 </a:t>
                </a:r>
                <a14:m>
                  <m:oMath xmlns:m="http://schemas.openxmlformats.org/officeDocument/2006/math">
                    <m:f>
                      <m:fPr>
                        <m:ctrlPr>
                          <a:rPr lang="en-GB" i="1" smtClean="0">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num>
                      <m:den>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den>
                    </m:f>
                  </m:oMath>
                </a14:m>
                <a:r>
                  <a:rPr lang="en-GB">
                    <a:solidFill>
                      <a:schemeClr val="tx1"/>
                    </a:solidFill>
                  </a:rPr>
                  <a:t> then calculates the expected change in GDP per capita in the same units – in this illustrative example 1.158, so an increase of 15.8%. If GDP per capita is expected to increase (decrease) this component will take a value greater than (less than) 1. </a:t>
                </a:r>
              </a:p>
            </p:txBody>
          </p:sp>
        </mc:Choice>
        <mc:Fallback>
          <p:sp>
            <p:nvSpPr>
              <p:cNvPr id="7" name="TextBox 6">
                <a:extLst>
                  <a:ext uri="{FF2B5EF4-FFF2-40B4-BE49-F238E27FC236}">
                    <a16:creationId xmlns:a16="http://schemas.microsoft.com/office/drawing/2014/main" id="{1FB1030A-9856-28E3-E718-03A46787B7DA}"/>
                  </a:ext>
                </a:extLst>
              </p:cNvPr>
              <p:cNvSpPr txBox="1">
                <a:spLocks noRot="1" noChangeAspect="1" noMove="1" noResize="1" noEditPoints="1" noAdjustHandles="1" noChangeArrowheads="1" noChangeShapeType="1" noTextEdit="1"/>
              </p:cNvSpPr>
              <p:nvPr/>
            </p:nvSpPr>
            <p:spPr>
              <a:xfrm>
                <a:off x="0" y="5386010"/>
                <a:ext cx="12192000" cy="1129348"/>
              </a:xfrm>
              <a:prstGeom prst="rect">
                <a:avLst/>
              </a:prstGeom>
              <a:blipFill>
                <a:blip r:embed="rId7"/>
                <a:stretch>
                  <a:fillRect l="-300" b="-8108"/>
                </a:stretch>
              </a:blipFill>
            </p:spPr>
            <p:txBody>
              <a:bodyPr/>
              <a:lstStyle/>
              <a:p>
                <a:r>
                  <a:rPr lang="en-US">
                    <a:noFill/>
                  </a:rPr>
                  <a:t> </a:t>
                </a:r>
              </a:p>
            </p:txBody>
          </p:sp>
        </mc:Fallback>
      </mc:AlternateContent>
    </p:spTree>
    <p:extLst>
      <p:ext uri="{BB962C8B-B14F-4D97-AF65-F5344CB8AC3E}">
        <p14:creationId xmlns:p14="http://schemas.microsoft.com/office/powerpoint/2010/main" val="166525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5" grpId="0"/>
      <p:bldP spid="7" grpId="0"/>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0930855" cy="461665"/>
          </a:xfrm>
          <a:prstGeom prst="rect">
            <a:avLst/>
          </a:prstGeom>
          <a:noFill/>
        </p:spPr>
        <p:txBody>
          <a:bodyPr wrap="square" rtlCol="0">
            <a:spAutoFit/>
          </a:bodyPr>
          <a:lstStyle/>
          <a:p>
            <a:r>
              <a:rPr lang="en-GB" sz="2400" b="1" u="sng"/>
              <a:t>Demand First Term: Expected future imports in the destination country (cont.)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6EDA8CC-9EB1-C3BB-BD97-8D2A176C471C}"/>
                  </a:ext>
                </a:extLst>
              </p:cNvPr>
              <p:cNvSpPr txBox="1"/>
              <p:nvPr/>
            </p:nvSpPr>
            <p:spPr>
              <a:xfrm>
                <a:off x="242537" y="762531"/>
                <a:ext cx="6860227" cy="1155701"/>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If the equation stopped there, at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oMath>
                </a14:m>
                <a:r>
                  <a:rPr lang="en-GB"/>
                  <a:t> </a:t>
                </a:r>
                <a14:m>
                  <m:oMath xmlns:m="http://schemas.openxmlformats.org/officeDocument/2006/math">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oMath>
                </a14:m>
                <a:r>
                  <a:rPr lang="en-GB"/>
                  <a:t>, then we would have current imports by destination j of commodity k, adjusted for the expected future change in GDP per capita.</a:t>
                </a:r>
              </a:p>
            </p:txBody>
          </p:sp>
        </mc:Choice>
        <mc:Fallback>
          <p:sp>
            <p:nvSpPr>
              <p:cNvPr id="2" name="TextBox 1">
                <a:extLst>
                  <a:ext uri="{FF2B5EF4-FFF2-40B4-BE49-F238E27FC236}">
                    <a16:creationId xmlns:a16="http://schemas.microsoft.com/office/drawing/2014/main" id="{B6EDA8CC-9EB1-C3BB-BD97-8D2A176C471C}"/>
                  </a:ext>
                </a:extLst>
              </p:cNvPr>
              <p:cNvSpPr txBox="1">
                <a:spLocks noRot="1" noChangeAspect="1" noMove="1" noResize="1" noEditPoints="1" noAdjustHandles="1" noChangeArrowheads="1" noChangeShapeType="1" noTextEdit="1"/>
              </p:cNvSpPr>
              <p:nvPr/>
            </p:nvSpPr>
            <p:spPr>
              <a:xfrm>
                <a:off x="242537" y="762531"/>
                <a:ext cx="6860227" cy="1155701"/>
              </a:xfrm>
              <a:prstGeom prst="rect">
                <a:avLst/>
              </a:prstGeom>
              <a:blipFill>
                <a:blip r:embed="rId3"/>
                <a:stretch>
                  <a:fillRect l="-622" b="-7368"/>
                </a:stretch>
              </a:blipFill>
            </p:spPr>
            <p:txBody>
              <a:bodyPr/>
              <a:lstStyle/>
              <a:p>
                <a:r>
                  <a:rPr lang="en-US">
                    <a:noFill/>
                  </a:rPr>
                  <a:t> </a:t>
                </a:r>
              </a:p>
            </p:txBody>
          </p:sp>
        </mc:Fallback>
      </mc:AlternateContent>
      <p:graphicFrame>
        <p:nvGraphicFramePr>
          <p:cNvPr id="3" name="Chart 2">
            <a:extLst>
              <a:ext uri="{FF2B5EF4-FFF2-40B4-BE49-F238E27FC236}">
                <a16:creationId xmlns:a16="http://schemas.microsoft.com/office/drawing/2014/main" id="{1CCE9475-FE21-967B-8189-1EAEB3C6DB85}"/>
              </a:ext>
            </a:extLst>
          </p:cNvPr>
          <p:cNvGraphicFramePr>
            <a:graphicFrameLocks/>
          </p:cNvGraphicFramePr>
          <p:nvPr>
            <p:extLst>
              <p:ext uri="{D42A27DB-BD31-4B8C-83A1-F6EECF244321}">
                <p14:modId xmlns:p14="http://schemas.microsoft.com/office/powerpoint/2010/main" val="1389709549"/>
              </p:ext>
            </p:extLst>
          </p:nvPr>
        </p:nvGraphicFramePr>
        <p:xfrm>
          <a:off x="7102764" y="849746"/>
          <a:ext cx="4585545" cy="464589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0E297074-C116-0DCD-36A5-B32D53DB32C6}"/>
              </a:ext>
            </a:extLst>
          </p:cNvPr>
          <p:cNvSpPr txBox="1"/>
          <p:nvPr/>
        </p:nvSpPr>
        <p:spPr>
          <a:xfrm>
            <a:off x="242537" y="5772727"/>
            <a:ext cx="11445772" cy="646331"/>
          </a:xfrm>
          <a:prstGeom prst="rect">
            <a:avLst/>
          </a:prstGeom>
          <a:noFill/>
        </p:spPr>
        <p:txBody>
          <a:bodyPr wrap="square" rtlCol="0">
            <a:spAutoFit/>
          </a:bodyPr>
          <a:lstStyle/>
          <a:p>
            <a:pPr marL="285750" indent="-285750">
              <a:buFont typeface="Arial" panose="020B0604020202020204" pitchFamily="34" charset="0"/>
              <a:buChar char="•"/>
            </a:pPr>
            <a:r>
              <a:rPr lang="en-GB"/>
              <a:t>This is illustrated in the chart above, which shows the multiplicative impact (y axis) of a range of changes in GDP per capita (x axis) on expected future imports relative to current, for 3 different income elasticities (line colour).</a:t>
            </a:r>
          </a:p>
        </p:txBody>
      </p:sp>
      <p:sp>
        <p:nvSpPr>
          <p:cNvPr id="9" name="TextBox 8">
            <a:extLst>
              <a:ext uri="{FF2B5EF4-FFF2-40B4-BE49-F238E27FC236}">
                <a16:creationId xmlns:a16="http://schemas.microsoft.com/office/drawing/2014/main" id="{7F8112AF-6016-FBB5-8BE0-0E30975EAB0A}"/>
              </a:ext>
            </a:extLst>
          </p:cNvPr>
          <p:cNvSpPr txBox="1"/>
          <p:nvPr/>
        </p:nvSpPr>
        <p:spPr>
          <a:xfrm>
            <a:off x="242536" y="4259665"/>
            <a:ext cx="6860227" cy="1200329"/>
          </a:xfrm>
          <a:prstGeom prst="rect">
            <a:avLst/>
          </a:prstGeom>
          <a:noFill/>
        </p:spPr>
        <p:txBody>
          <a:bodyPr wrap="square">
            <a:spAutoFit/>
          </a:bodyPr>
          <a:lstStyle/>
          <a:p>
            <a:pPr marL="285750" indent="-285750">
              <a:buFont typeface="Arial" panose="020B0604020202020204" pitchFamily="34" charset="0"/>
              <a:buChar char="•"/>
            </a:pPr>
            <a:r>
              <a:rPr lang="en-GB"/>
              <a:t>By contrast, the higher the elasticity, the more responsive imports are to changes in income, so a given reduction or increase in GDP per capita will cause future imports to diverge more (in either direction) from current imports.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06758BE-1DC2-3F2E-461F-D6920A1BAFA9}"/>
                  </a:ext>
                </a:extLst>
              </p:cNvPr>
              <p:cNvSpPr txBox="1"/>
              <p:nvPr/>
            </p:nvSpPr>
            <p:spPr>
              <a:xfrm>
                <a:off x="318736" y="2076223"/>
                <a:ext cx="6860227" cy="2009012"/>
              </a:xfrm>
              <a:prstGeom prst="rect">
                <a:avLst/>
              </a:prstGeom>
              <a:noFill/>
            </p:spPr>
            <p:txBody>
              <a:bodyPr wrap="square">
                <a:spAutoFit/>
              </a:bodyPr>
              <a:lstStyle/>
              <a:p>
                <a:pPr marL="285750" indent="-285750">
                  <a:buFont typeface="Arial" panose="020B0604020202020204" pitchFamily="34" charset="0"/>
                  <a:buChar char="•"/>
                </a:pPr>
                <a:r>
                  <a:rPr lang="en-GB"/>
                  <a:t>However, first </a:t>
                </a:r>
                <a14:m>
                  <m:oMath xmlns:m="http://schemas.openxmlformats.org/officeDocument/2006/math">
                    <m:d>
                      <m:dPr>
                        <m:ctrlPr>
                          <a:rPr lang="en-GB" i="1" smtClean="0">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oMath>
                </a14:m>
                <a:r>
                  <a:rPr lang="en-GB"/>
                  <a:t> is adjusted by the income elasticity of demand for imports: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𝐸𝑚</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i="1">
                        <a:latin typeface="Cambria Math" panose="02040503050406030204" pitchFamily="18" charset="0"/>
                      </a:rPr>
                      <m:t>𝐺𝐷𝑃</m:t>
                    </m:r>
                  </m:oMath>
                </a14:m>
                <a:r>
                  <a:rPr lang="en-GB"/>
                  <a:t>. If this is low, the effect is to dampen the impact of expected changes to GDP per capita on expected changes to imports – i.e. the lower the elasticity, the closer future imports will be to current imports, as they are unresponsive to changes in income. </a:t>
                </a:r>
              </a:p>
            </p:txBody>
          </p:sp>
        </mc:Choice>
        <mc:Fallback>
          <p:sp>
            <p:nvSpPr>
              <p:cNvPr id="10" name="TextBox 9">
                <a:extLst>
                  <a:ext uri="{FF2B5EF4-FFF2-40B4-BE49-F238E27FC236}">
                    <a16:creationId xmlns:a16="http://schemas.microsoft.com/office/drawing/2014/main" id="{E06758BE-1DC2-3F2E-461F-D6920A1BAFA9}"/>
                  </a:ext>
                </a:extLst>
              </p:cNvPr>
              <p:cNvSpPr txBox="1">
                <a:spLocks noRot="1" noChangeAspect="1" noMove="1" noResize="1" noEditPoints="1" noAdjustHandles="1" noChangeArrowheads="1" noChangeShapeType="1" noTextEdit="1"/>
              </p:cNvSpPr>
              <p:nvPr/>
            </p:nvSpPr>
            <p:spPr>
              <a:xfrm>
                <a:off x="318736" y="2076223"/>
                <a:ext cx="6860227" cy="2009012"/>
              </a:xfrm>
              <a:prstGeom prst="rect">
                <a:avLst/>
              </a:prstGeom>
              <a:blipFill>
                <a:blip r:embed="rId5"/>
                <a:stretch>
                  <a:fillRect l="-533" r="-1155" b="-3951"/>
                </a:stretch>
              </a:blipFill>
            </p:spPr>
            <p:txBody>
              <a:bodyPr/>
              <a:lstStyle/>
              <a:p>
                <a:r>
                  <a:rPr lang="en-US">
                    <a:noFill/>
                  </a:rPr>
                  <a:t> </a:t>
                </a:r>
              </a:p>
            </p:txBody>
          </p:sp>
        </mc:Fallback>
      </mc:AlternateContent>
    </p:spTree>
    <p:extLst>
      <p:ext uri="{BB962C8B-B14F-4D97-AF65-F5344CB8AC3E}">
        <p14:creationId xmlns:p14="http://schemas.microsoft.com/office/powerpoint/2010/main" val="5157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4" grpId="0"/>
      <p:bldP spid="9" grpId="0"/>
      <p:bldP spid="10"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0930855" cy="461665"/>
          </a:xfrm>
          <a:prstGeom prst="rect">
            <a:avLst/>
          </a:prstGeom>
          <a:noFill/>
        </p:spPr>
        <p:txBody>
          <a:bodyPr wrap="square" rtlCol="0">
            <a:spAutoFit/>
          </a:bodyPr>
          <a:lstStyle/>
          <a:p>
            <a:r>
              <a:rPr lang="en-GB" sz="2400" b="1" u="sng"/>
              <a:t>Demand First Term: Expected future imports in the destination country (cont.)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6EDA8CC-9EB1-C3BB-BD97-8D2A176C471C}"/>
                  </a:ext>
                </a:extLst>
              </p:cNvPr>
              <p:cNvSpPr txBox="1"/>
              <p:nvPr/>
            </p:nvSpPr>
            <p:spPr>
              <a:xfrm>
                <a:off x="242537" y="762531"/>
                <a:ext cx="11404518" cy="935128"/>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Returning to the first term of the demand component of the EPI,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sSup>
                      <m:sSupPr>
                        <m:ctrlPr>
                          <a:rPr lang="en-GB" i="1">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num>
                              <m:den>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den>
                            </m:f>
                          </m:e>
                        </m:d>
                      </m:e>
                      <m:sup>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𝐸𝑚</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r>
                          <a:rPr lang="en-GB" i="1">
                            <a:solidFill>
                              <a:schemeClr val="tx1"/>
                            </a:solidFill>
                            <a:latin typeface="Cambria Math" panose="02040503050406030204" pitchFamily="18" charset="0"/>
                          </a:rPr>
                          <m:t>𝐺𝐷𝑃</m:t>
                        </m:r>
                      </m:sup>
                    </m:sSup>
                  </m:oMath>
                </a14:m>
                <a:r>
                  <a:rPr lang="en-GB"/>
                  <a:t> gives us current total imports in destination j of commodity k, adjust for expected future income growth per person.</a:t>
                </a:r>
              </a:p>
            </p:txBody>
          </p:sp>
        </mc:Choice>
        <mc:Fallback>
          <p:sp>
            <p:nvSpPr>
              <p:cNvPr id="2" name="TextBox 1">
                <a:extLst>
                  <a:ext uri="{FF2B5EF4-FFF2-40B4-BE49-F238E27FC236}">
                    <a16:creationId xmlns:a16="http://schemas.microsoft.com/office/drawing/2014/main" id="{B6EDA8CC-9EB1-C3BB-BD97-8D2A176C471C}"/>
                  </a:ext>
                </a:extLst>
              </p:cNvPr>
              <p:cNvSpPr txBox="1">
                <a:spLocks noRot="1" noChangeAspect="1" noMove="1" noResize="1" noEditPoints="1" noAdjustHandles="1" noChangeArrowheads="1" noChangeShapeType="1" noTextEdit="1"/>
              </p:cNvSpPr>
              <p:nvPr/>
            </p:nvSpPr>
            <p:spPr>
              <a:xfrm>
                <a:off x="242537" y="762531"/>
                <a:ext cx="11404518" cy="935128"/>
              </a:xfrm>
              <a:prstGeom prst="rect">
                <a:avLst/>
              </a:prstGeom>
              <a:blipFill>
                <a:blip r:embed="rId3"/>
                <a:stretch>
                  <a:fillRect l="-374" b="-98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B718435-DE83-E6C6-6D3C-C408A4AAB6D0}"/>
                  </a:ext>
                </a:extLst>
              </p:cNvPr>
              <p:cNvSpPr txBox="1"/>
              <p:nvPr/>
            </p:nvSpPr>
            <p:spPr>
              <a:xfrm>
                <a:off x="242537" y="1799945"/>
                <a:ext cx="11404518" cy="945643"/>
              </a:xfrm>
              <a:prstGeom prst="rect">
                <a:avLst/>
              </a:prstGeom>
              <a:noFill/>
            </p:spPr>
            <p:txBody>
              <a:bodyPr wrap="square">
                <a:spAutoFit/>
              </a:bodyPr>
              <a:lstStyle/>
              <a:p>
                <a:pPr marL="285750" indent="-285750">
                  <a:buFont typeface="Arial" panose="020B0604020202020204" pitchFamily="34" charset="0"/>
                  <a:buChar char="•"/>
                </a:pPr>
                <a:r>
                  <a:rPr lang="en-GB"/>
                  <a:t>All this is lacking then is an adjustment for the expected change in the number of people – i.e. the change in population. This is added in the last part of this term, where the expression above is multiplied by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oMath>
                </a14:m>
                <a:r>
                  <a:rPr lang="en-GB"/>
                  <a:t> - once again measured in the form [1+%</a:t>
                </a:r>
                <a14:m>
                  <m:oMath xmlns:m="http://schemas.openxmlformats.org/officeDocument/2006/math">
                    <m:r>
                      <a:rPr lang="en-GB">
                        <a:latin typeface="Cambria Math" panose="02040503050406030204" pitchFamily="18" charset="0"/>
                      </a:rPr>
                      <m:t>∆]</m:t>
                    </m:r>
                  </m:oMath>
                </a14:m>
                <a:r>
                  <a:rPr lang="en-GB"/>
                  <a:t>.</a:t>
                </a:r>
              </a:p>
            </p:txBody>
          </p:sp>
        </mc:Choice>
        <mc:Fallback>
          <p:sp>
            <p:nvSpPr>
              <p:cNvPr id="3" name="TextBox 2">
                <a:extLst>
                  <a:ext uri="{FF2B5EF4-FFF2-40B4-BE49-F238E27FC236}">
                    <a16:creationId xmlns:a16="http://schemas.microsoft.com/office/drawing/2014/main" id="{AB718435-DE83-E6C6-6D3C-C408A4AAB6D0}"/>
                  </a:ext>
                </a:extLst>
              </p:cNvPr>
              <p:cNvSpPr txBox="1">
                <a:spLocks noRot="1" noChangeAspect="1" noMove="1" noResize="1" noEditPoints="1" noAdjustHandles="1" noChangeArrowheads="1" noChangeShapeType="1" noTextEdit="1"/>
              </p:cNvSpPr>
              <p:nvPr/>
            </p:nvSpPr>
            <p:spPr>
              <a:xfrm>
                <a:off x="242537" y="1799945"/>
                <a:ext cx="11404518" cy="945643"/>
              </a:xfrm>
              <a:prstGeom prst="rect">
                <a:avLst/>
              </a:prstGeom>
              <a:blipFill>
                <a:blip r:embed="rId4"/>
                <a:stretch>
                  <a:fillRect l="-374" t="-3226" r="-641" b="-967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563530E-6ACF-350D-C2F6-4D2F663F602B}"/>
              </a:ext>
            </a:extLst>
          </p:cNvPr>
          <p:cNvSpPr txBox="1"/>
          <p:nvPr/>
        </p:nvSpPr>
        <p:spPr>
          <a:xfrm>
            <a:off x="242537" y="3649621"/>
            <a:ext cx="11404518" cy="646331"/>
          </a:xfrm>
          <a:prstGeom prst="rect">
            <a:avLst/>
          </a:prstGeom>
          <a:noFill/>
        </p:spPr>
        <p:txBody>
          <a:bodyPr wrap="square">
            <a:spAutoFit/>
          </a:bodyPr>
          <a:lstStyle/>
          <a:p>
            <a:pPr marL="285750" indent="-285750">
              <a:buFont typeface="Arial" panose="020B0604020202020204" pitchFamily="34" charset="0"/>
              <a:buChar char="•"/>
            </a:pPr>
            <a:r>
              <a:rPr lang="en-GB"/>
              <a:t>This leaves us with the first term of the demand component: expected total future imports in destination country j of commodity k, in $:</a:t>
            </a:r>
          </a:p>
        </p:txBody>
      </p:sp>
      <p:sp>
        <p:nvSpPr>
          <p:cNvPr id="5" name="TextBox 4">
            <a:extLst>
              <a:ext uri="{FF2B5EF4-FFF2-40B4-BE49-F238E27FC236}">
                <a16:creationId xmlns:a16="http://schemas.microsoft.com/office/drawing/2014/main" id="{33AEB274-94EA-5294-6E67-D05BEE8B7124}"/>
              </a:ext>
            </a:extLst>
          </p:cNvPr>
          <p:cNvSpPr txBox="1"/>
          <p:nvPr/>
        </p:nvSpPr>
        <p:spPr>
          <a:xfrm>
            <a:off x="242537" y="2846216"/>
            <a:ext cx="11404518" cy="646331"/>
          </a:xfrm>
          <a:prstGeom prst="rect">
            <a:avLst/>
          </a:prstGeom>
          <a:noFill/>
        </p:spPr>
        <p:txBody>
          <a:bodyPr wrap="square">
            <a:spAutoFit/>
          </a:bodyPr>
          <a:lstStyle/>
          <a:p>
            <a:pPr marL="285750" indent="-285750">
              <a:buFont typeface="Arial" panose="020B0604020202020204" pitchFamily="34" charset="0"/>
              <a:buChar char="•"/>
            </a:pPr>
            <a:r>
              <a:rPr lang="en-GB"/>
              <a:t>The effect of this is obviously to increase expected future imports (relative to current imports) if the population is expected to increase, and reduce them if the population is expected to decrease.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191CC80-212F-879A-4DC5-584B3C108C69}"/>
                  </a:ext>
                </a:extLst>
              </p:cNvPr>
              <p:cNvSpPr txBox="1"/>
              <p:nvPr/>
            </p:nvSpPr>
            <p:spPr>
              <a:xfrm>
                <a:off x="78220" y="4722336"/>
                <a:ext cx="11404518" cy="1373133"/>
              </a:xfrm>
              <a:prstGeom prst="rect">
                <a:avLst/>
              </a:prstGeom>
              <a:noFill/>
            </p:spPr>
            <p:txBody>
              <a:bodyPr wrap="square">
                <a:spAutoFit/>
              </a:bodyPr>
              <a:lstStyle/>
              <a:p>
                <a:endParaRPr lang="en-GB"/>
              </a:p>
              <a:p>
                <a:pPr/>
                <a14:m>
                  <m:oMathPara xmlns:m="http://schemas.openxmlformats.org/officeDocument/2006/math">
                    <m:oMathParaPr>
                      <m:jc m:val="centerGroup"/>
                    </m:oMathParaPr>
                    <m:oMath xmlns:m="http://schemas.openxmlformats.org/officeDocument/2006/math">
                      <m:d>
                        <m:dPr>
                          <m:begChr m:val="["/>
                          <m:endChr m:val="]"/>
                          <m:ctrlPr>
                            <a:rPr lang="en-GB" i="1" smtClean="0">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sSup>
                            <m:sSupPr>
                              <m:ctrlPr>
                                <a:rPr lang="en-GB" i="1">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𝐺𝐷𝑃</m:t>
                                          </m:r>
                                        </m:e>
                                        <m:sub>
                                          <m:r>
                                            <a:rPr lang="en-GB" i="1">
                                              <a:solidFill>
                                                <a:schemeClr val="tx1"/>
                                              </a:solidFill>
                                              <a:latin typeface="Cambria Math" panose="02040503050406030204" pitchFamily="18" charset="0"/>
                                            </a:rPr>
                                            <m:t>𝑗</m:t>
                                          </m:r>
                                        </m:sub>
                                      </m:sSub>
                                    </m:num>
                                    <m:den>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den>
                                  </m:f>
                                </m:e>
                              </m:d>
                            </m:e>
                            <m:sup>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𝐸𝑚</m:t>
                                  </m:r>
                                </m:e>
                                <m:sub>
                                  <m:r>
                                    <a:rPr lang="en-GB" i="1">
                                      <a:solidFill>
                                        <a:schemeClr val="tx1"/>
                                      </a:solidFill>
                                      <a:latin typeface="Cambria Math" panose="02040503050406030204" pitchFamily="18" charset="0"/>
                                    </a:rPr>
                                    <m:t>𝑗</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𝑘</m:t>
                                  </m:r>
                                </m:sub>
                              </m:sSub>
                              <m:r>
                                <a:rPr lang="en-GB" i="1">
                                  <a:solidFill>
                                    <a:schemeClr val="tx1"/>
                                  </a:solidFill>
                                  <a:latin typeface="Cambria Math" panose="02040503050406030204" pitchFamily="18" charset="0"/>
                                </a:rPr>
                                <m:t>𝐺𝐷𝑃</m:t>
                              </m:r>
                            </m:sup>
                          </m:sSup>
                          <m:sSub>
                            <m:sSubPr>
                              <m:ctrlPr>
                                <a:rPr lang="en-GB" i="1">
                                  <a:solidFill>
                                    <a:schemeClr val="tx1"/>
                                  </a:solidFill>
                                  <a:latin typeface="Cambria Math" panose="02040503050406030204" pitchFamily="18" charset="0"/>
                                </a:rPr>
                              </m:ctrlPr>
                            </m:sSubPr>
                            <m:e>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𝑃𝑂𝑃</m:t>
                              </m:r>
                            </m:e>
                            <m:sub>
                              <m:r>
                                <a:rPr lang="en-GB" i="1">
                                  <a:solidFill>
                                    <a:schemeClr val="tx1"/>
                                  </a:solidFill>
                                  <a:latin typeface="Cambria Math" panose="02040503050406030204" pitchFamily="18" charset="0"/>
                                </a:rPr>
                                <m:t>𝑗</m:t>
                              </m:r>
                            </m:sub>
                          </m:sSub>
                        </m:e>
                      </m:d>
                    </m:oMath>
                  </m:oMathPara>
                </a14:m>
                <a:endParaRPr lang="en-GB">
                  <a:solidFill>
                    <a:schemeClr val="tx1"/>
                  </a:solidFill>
                </a:endParaRPr>
              </a:p>
              <a:p>
                <a:endParaRPr lang="en-GB"/>
              </a:p>
            </p:txBody>
          </p:sp>
        </mc:Choice>
        <mc:Fallback>
          <p:sp>
            <p:nvSpPr>
              <p:cNvPr id="7" name="TextBox 6">
                <a:extLst>
                  <a:ext uri="{FF2B5EF4-FFF2-40B4-BE49-F238E27FC236}">
                    <a16:creationId xmlns:a16="http://schemas.microsoft.com/office/drawing/2014/main" id="{2191CC80-212F-879A-4DC5-584B3C108C69}"/>
                  </a:ext>
                </a:extLst>
              </p:cNvPr>
              <p:cNvSpPr txBox="1">
                <a:spLocks noRot="1" noChangeAspect="1" noMove="1" noResize="1" noEditPoints="1" noAdjustHandles="1" noChangeArrowheads="1" noChangeShapeType="1" noTextEdit="1"/>
              </p:cNvSpPr>
              <p:nvPr/>
            </p:nvSpPr>
            <p:spPr>
              <a:xfrm>
                <a:off x="78220" y="4722336"/>
                <a:ext cx="11404518" cy="13731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462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6D4A218-0C91-9CC3-CB04-A457A744B82E}"/>
                  </a:ext>
                </a:extLst>
              </p:cNvPr>
              <p:cNvSpPr txBox="1"/>
              <p:nvPr/>
            </p:nvSpPr>
            <p:spPr>
              <a:xfrm>
                <a:off x="722243" y="688974"/>
                <a:ext cx="9440932" cy="4410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𝐸𝑃</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oMath>
                  </m:oMathPara>
                </a14:m>
                <a:endParaRPr lang="en-GB" i="0">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e>
                            <m:sup>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𝐸𝑚</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i="1">
                                  <a:latin typeface="Cambria Math" panose="02040503050406030204" pitchFamily="18" charset="0"/>
                                </a:rPr>
                                <m:t>𝐺𝐷𝑃</m:t>
                              </m:r>
                            </m:sup>
                          </m:sSup>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e>
                      </m:d>
                      <m:r>
                        <a:rPr lang="en-GB" i="1">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solidFill>
                    <a:srgbClr val="836967"/>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solidFill>
                    <a:srgbClr val="836967"/>
                  </a:solidFill>
                  <a:latin typeface="Cambria Math" panose="02040503050406030204" pitchFamily="18" charset="0"/>
                </a:endParaRPr>
              </a:p>
              <a:p>
                <a:endParaRPr lang="en-GB" i="1">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𝑖</m:t>
                                  </m:r>
                                </m:sub>
                                <m:sup/>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e>
                              </m:nary>
                            </m:den>
                          </m:f>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r>
                            <a:rPr lang="en-GB" i="1">
                              <a:latin typeface="Cambria Math" panose="02040503050406030204" pitchFamily="18" charset="0"/>
                            </a:rPr>
                            <m:t>𝑚𝑖𝑛</m:t>
                          </m:r>
                          <m:d>
                            <m:dPr>
                              <m:ctrlPr>
                                <a:rPr lang="en-GB" i="1">
                                  <a:solidFill>
                                    <a:srgbClr val="836967"/>
                                  </a:solidFill>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den>
                              </m:f>
                            </m:e>
                          </m:d>
                        </m:e>
                      </m:d>
                      <m:r>
                        <a:rPr lang="en-GB" i="1" smtClean="0">
                          <a:latin typeface="Cambria Math" panose="02040503050406030204" pitchFamily="18" charset="0"/>
                          <a:ea typeface="Cambria Math" panose="02040503050406030204" pitchFamily="18" charset="0"/>
                        </a:rPr>
                        <m:t>×</m:t>
                      </m:r>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i="0">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i="0">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r>
                                <a:rPr lang="en-GB" i="0">
                                  <a:latin typeface="Cambria Math" panose="02040503050406030204" pitchFamily="18" charset="0"/>
                                </a:rPr>
                                <m:t>1+</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i="1">
                  <a:latin typeface="Cambria Math" panose="02040503050406030204" pitchFamily="18" charset="0"/>
                </a:endParaRPr>
              </a:p>
              <a:p>
                <a:endParaRPr lang="en-GB"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solidFill>
                                <a:srgbClr val="836967"/>
                              </a:solidFill>
                              <a:latin typeface="Cambria Math" panose="02040503050406030204" pitchFamily="18" charset="0"/>
                            </a:rPr>
                          </m:ctrlPr>
                        </m:dPr>
                        <m:e>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𝑒</m:t>
                              </m:r>
                            </m:e>
                            <m:sup>
                              <m:r>
                                <a:rPr lang="en-GB" i="0">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𝑗</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func>
                                        <m:funcPr>
                                          <m:ctrlPr>
                                            <a:rPr lang="en-GB" i="1">
                                              <a:latin typeface="Cambria Math" panose="02040503050406030204" pitchFamily="18" charset="0"/>
                                            </a:rPr>
                                          </m:ctrlPr>
                                        </m:funcPr>
                                        <m:fName>
                                          <m:r>
                                            <m:rPr>
                                              <m:sty m:val="p"/>
                                            </m:rPr>
                                            <a:rPr lang="en-GB" i="0">
                                              <a:latin typeface="Cambria Math" panose="02040503050406030204" pitchFamily="18" charset="0"/>
                                            </a:rPr>
                                            <m:t>log</m:t>
                                          </m:r>
                                        </m:fName>
                                        <m:e>
                                          <m:r>
                                            <a:rPr lang="en-GB" i="1">
                                              <a:latin typeface="Cambria Math" panose="02040503050406030204" pitchFamily="18" charset="0"/>
                                            </a:rPr>
                                            <m:t>𝑑𝑖𝑠𝑡𝑎𝑛𝑐𝑒</m:t>
                                          </m:r>
                                          <m:r>
                                            <a:rPr lang="en-GB" i="0">
                                              <a:latin typeface="Cambria Math" panose="02040503050406030204" pitchFamily="18" charset="0"/>
                                            </a:rPr>
                                            <m:t> </m:t>
                                          </m:r>
                                        </m:e>
                                      </m:func>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e>
                              </m:d>
                            </m:sup>
                          </m:sSup>
                        </m:e>
                      </m:d>
                      <m:r>
                        <a:rPr lang="en-GB" i="1" smtClean="0">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𝑘</m:t>
                                  </m:r>
                                </m:sub>
                                <m:sup/>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𝑘</m:t>
                                          </m:r>
                                        </m:sub>
                                      </m:sSub>
                                    </m:den>
                                  </m:f>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𝑗</m:t>
                                      </m:r>
                                      <m:r>
                                        <a:rPr lang="en-GB" i="1">
                                          <a:latin typeface="Cambria Math" panose="02040503050406030204" pitchFamily="18" charset="0"/>
                                        </a:rPr>
                                        <m:t>𝑘</m:t>
                                      </m:r>
                                    </m:sub>
                                  </m:sSub>
                                </m:e>
                              </m:nary>
                            </m:den>
                          </m:f>
                        </m:e>
                      </m:d>
                    </m:oMath>
                  </m:oMathPara>
                </a14:m>
                <a:endParaRPr lang="en-GB"/>
              </a:p>
            </p:txBody>
          </p:sp>
        </mc:Choice>
        <mc:Fallback>
          <p:sp>
            <p:nvSpPr>
              <p:cNvPr id="5" name="TextBox 4">
                <a:extLst>
                  <a:ext uri="{FF2B5EF4-FFF2-40B4-BE49-F238E27FC236}">
                    <a16:creationId xmlns:a16="http://schemas.microsoft.com/office/drawing/2014/main" id="{B6D4A218-0C91-9CC3-CB04-A457A744B82E}"/>
                  </a:ext>
                </a:extLst>
              </p:cNvPr>
              <p:cNvSpPr txBox="1">
                <a:spLocks noRot="1" noChangeAspect="1" noMove="1" noResize="1" noEditPoints="1" noAdjustHandles="1" noChangeArrowheads="1" noChangeShapeType="1" noTextEdit="1"/>
              </p:cNvSpPr>
              <p:nvPr/>
            </p:nvSpPr>
            <p:spPr>
              <a:xfrm>
                <a:off x="722243" y="688974"/>
                <a:ext cx="9440932" cy="4410310"/>
              </a:xfrm>
              <a:prstGeom prst="rect">
                <a:avLst/>
              </a:prstGeom>
              <a:blipFill>
                <a:blip r:embed="rId3"/>
                <a:stretch>
                  <a:fillRect/>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D6ABB1C1-A4A4-4B06-E24F-2CC8040223DF}"/>
              </a:ext>
            </a:extLst>
          </p:cNvPr>
          <p:cNvSpPr/>
          <p:nvPr/>
        </p:nvSpPr>
        <p:spPr>
          <a:xfrm>
            <a:off x="1733550" y="1095375"/>
            <a:ext cx="7486650" cy="12099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5E26DAD4-722D-5EA7-2862-B8B24B04438F}"/>
              </a:ext>
            </a:extLst>
          </p:cNvPr>
          <p:cNvSpPr/>
          <p:nvPr/>
        </p:nvSpPr>
        <p:spPr>
          <a:xfrm>
            <a:off x="1699384" y="2530475"/>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D14A607-652D-D921-0BC3-35EE7E80EA06}"/>
              </a:ext>
            </a:extLst>
          </p:cNvPr>
          <p:cNvSpPr/>
          <p:nvPr/>
        </p:nvSpPr>
        <p:spPr>
          <a:xfrm>
            <a:off x="1699384" y="4070583"/>
            <a:ext cx="7486650" cy="12538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B1952AFF-A4C6-F041-2976-C12702415D20}"/>
              </a:ext>
            </a:extLst>
          </p:cNvPr>
          <p:cNvSpPr/>
          <p:nvPr/>
        </p:nvSpPr>
        <p:spPr>
          <a:xfrm rot="2316448">
            <a:off x="508758" y="916083"/>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824CF45-E9EC-C2A8-F492-6A358885C4F5}"/>
              </a:ext>
            </a:extLst>
          </p:cNvPr>
          <p:cNvSpPr/>
          <p:nvPr/>
        </p:nvSpPr>
        <p:spPr>
          <a:xfrm rot="10800000">
            <a:off x="9186034" y="293222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FE4F48E5-0F66-1410-2DB4-53007A1E2E32}"/>
              </a:ext>
            </a:extLst>
          </p:cNvPr>
          <p:cNvSpPr/>
          <p:nvPr/>
        </p:nvSpPr>
        <p:spPr>
          <a:xfrm rot="12810474">
            <a:off x="9082711" y="4967319"/>
            <a:ext cx="1438275" cy="330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1FFA988-D9A7-E7CD-64ED-6CB815C0CDA2}"/>
              </a:ext>
            </a:extLst>
          </p:cNvPr>
          <p:cNvSpPr txBox="1"/>
          <p:nvPr/>
        </p:nvSpPr>
        <p:spPr>
          <a:xfrm>
            <a:off x="10624309" y="2894129"/>
            <a:ext cx="1238250" cy="461665"/>
          </a:xfrm>
          <a:prstGeom prst="rect">
            <a:avLst/>
          </a:prstGeom>
          <a:noFill/>
        </p:spPr>
        <p:txBody>
          <a:bodyPr wrap="square" rtlCol="0">
            <a:spAutoFit/>
          </a:bodyPr>
          <a:lstStyle/>
          <a:p>
            <a:r>
              <a:rPr lang="en-GB" sz="2400"/>
              <a:t>Supply</a:t>
            </a:r>
          </a:p>
        </p:txBody>
      </p:sp>
      <p:sp>
        <p:nvSpPr>
          <p:cNvPr id="10" name="TextBox 9">
            <a:extLst>
              <a:ext uri="{FF2B5EF4-FFF2-40B4-BE49-F238E27FC236}">
                <a16:creationId xmlns:a16="http://schemas.microsoft.com/office/drawing/2014/main" id="{9BDA4FAF-799C-E069-6D92-90EE1D3422B9}"/>
              </a:ext>
            </a:extLst>
          </p:cNvPr>
          <p:cNvSpPr txBox="1"/>
          <p:nvPr/>
        </p:nvSpPr>
        <p:spPr>
          <a:xfrm>
            <a:off x="0" y="161802"/>
            <a:ext cx="1238250" cy="461665"/>
          </a:xfrm>
          <a:prstGeom prst="rect">
            <a:avLst/>
          </a:prstGeom>
          <a:noFill/>
        </p:spPr>
        <p:txBody>
          <a:bodyPr wrap="square" rtlCol="0">
            <a:spAutoFit/>
          </a:bodyPr>
          <a:lstStyle/>
          <a:p>
            <a:r>
              <a:rPr lang="en-GB" sz="2400"/>
              <a:t>Demand</a:t>
            </a:r>
          </a:p>
        </p:txBody>
      </p:sp>
      <p:sp>
        <p:nvSpPr>
          <p:cNvPr id="11" name="TextBox 10">
            <a:extLst>
              <a:ext uri="{FF2B5EF4-FFF2-40B4-BE49-F238E27FC236}">
                <a16:creationId xmlns:a16="http://schemas.microsoft.com/office/drawing/2014/main" id="{63C4782C-7499-19E3-A6B9-E3BC7B136900}"/>
              </a:ext>
            </a:extLst>
          </p:cNvPr>
          <p:cNvSpPr txBox="1"/>
          <p:nvPr/>
        </p:nvSpPr>
        <p:spPr>
          <a:xfrm>
            <a:off x="9873492" y="5626456"/>
            <a:ext cx="1238250" cy="830997"/>
          </a:xfrm>
          <a:prstGeom prst="rect">
            <a:avLst/>
          </a:prstGeom>
          <a:noFill/>
        </p:spPr>
        <p:txBody>
          <a:bodyPr wrap="square" rtlCol="0">
            <a:spAutoFit/>
          </a:bodyPr>
          <a:lstStyle/>
          <a:p>
            <a:r>
              <a:rPr lang="en-GB" sz="2400"/>
              <a:t>Ease of trade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D08ED6-A915-7C9F-0DA8-DFC76B0A043D}"/>
                  </a:ext>
                </a:extLst>
              </p:cNvPr>
              <p:cNvSpPr txBox="1"/>
              <p:nvPr/>
            </p:nvSpPr>
            <p:spPr>
              <a:xfrm>
                <a:off x="0" y="6393336"/>
                <a:ext cx="11782425" cy="374846"/>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exporting country (i.e. the UK);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destination market; </a:t>
                </a:r>
                <a14:m>
                  <m:oMath xmlns:m="http://schemas.openxmlformats.org/officeDocument/2006/math">
                    <m:r>
                      <a:rPr lang="en-GB"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GB" sz="1800">
                    <a:effectLst/>
                    <a:latin typeface="Calibri" panose="020F0502020204030204" pitchFamily="34" charset="0"/>
                    <a:ea typeface="Times New Roman" panose="02020603050405020304" pitchFamily="18" charset="0"/>
                    <a:cs typeface="Times New Roman" panose="02020603050405020304" pitchFamily="18" charset="0"/>
                  </a:rPr>
                  <a:t> is the commodity of interest.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6D08ED6-A915-7C9F-0DA8-DFC76B0A043D}"/>
                  </a:ext>
                </a:extLst>
              </p:cNvPr>
              <p:cNvSpPr txBox="1">
                <a:spLocks noRot="1" noChangeAspect="1" noMove="1" noResize="1" noEditPoints="1" noAdjustHandles="1" noChangeArrowheads="1" noChangeShapeType="1" noTextEdit="1"/>
              </p:cNvSpPr>
              <p:nvPr/>
            </p:nvSpPr>
            <p:spPr>
              <a:xfrm>
                <a:off x="0" y="6393336"/>
                <a:ext cx="11782425" cy="374846"/>
              </a:xfrm>
              <a:prstGeom prst="rect">
                <a:avLst/>
              </a:prstGeom>
              <a:blipFill>
                <a:blip r:embed="rId4"/>
                <a:stretch>
                  <a:fillRect l="-414"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261852705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1896436" cy="461665"/>
          </a:xfrm>
          <a:prstGeom prst="rect">
            <a:avLst/>
          </a:prstGeom>
          <a:noFill/>
        </p:spPr>
        <p:txBody>
          <a:bodyPr wrap="square" rtlCol="0">
            <a:spAutoFit/>
          </a:bodyPr>
          <a:lstStyle/>
          <a:p>
            <a:r>
              <a:rPr lang="en-GB" sz="2400" b="1" u="sng"/>
              <a:t>Demand Second Term: Adjustment for tariff (dis)advantage</a:t>
            </a:r>
          </a:p>
        </p:txBody>
      </p:sp>
      <p:sp>
        <p:nvSpPr>
          <p:cNvPr id="10" name="TextBox 9">
            <a:extLst>
              <a:ext uri="{FF2B5EF4-FFF2-40B4-BE49-F238E27FC236}">
                <a16:creationId xmlns:a16="http://schemas.microsoft.com/office/drawing/2014/main" id="{F7FC9413-F155-354B-3AF9-448F74B699DC}"/>
              </a:ext>
            </a:extLst>
          </p:cNvPr>
          <p:cNvSpPr txBox="1"/>
          <p:nvPr/>
        </p:nvSpPr>
        <p:spPr>
          <a:xfrm>
            <a:off x="0" y="824985"/>
            <a:ext cx="12192000" cy="1200329"/>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second term of the demand section of the EPI is the first term in which any information appears which is specific to the source country </a:t>
            </a:r>
            <a:r>
              <a:rPr lang="en-GB" err="1">
                <a:solidFill>
                  <a:schemeClr val="tx1"/>
                </a:solidFill>
              </a:rPr>
              <a:t>i</a:t>
            </a:r>
            <a:r>
              <a:rPr lang="en-GB">
                <a:solidFill>
                  <a:schemeClr val="tx1"/>
                </a:solidFill>
              </a:rPr>
              <a:t>. This, and all other terms in the EPI, perform adjustments to the expected future total imports in destination country j of commodity k, in $. These adjustments make the ultimate estimated export potential (EPI – also in $) ever more specific to the characteristics of source country </a:t>
            </a:r>
            <a:r>
              <a:rPr lang="en-GB" err="1">
                <a:solidFill>
                  <a:schemeClr val="tx1"/>
                </a:solidFill>
              </a:rPr>
              <a:t>i</a:t>
            </a:r>
            <a:r>
              <a:rPr lang="en-GB">
                <a:solidFill>
                  <a:schemeClr val="tx1"/>
                </a:solidFill>
              </a:rPr>
              <a: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4E4FB13-59E4-FAD4-513B-0349BB676115}"/>
                  </a:ext>
                </a:extLst>
              </p:cNvPr>
              <p:cNvSpPr txBox="1"/>
              <p:nvPr/>
            </p:nvSpPr>
            <p:spPr>
              <a:xfrm>
                <a:off x="0" y="2245759"/>
                <a:ext cx="12192000" cy="1157240"/>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This term is </a:t>
                </a:r>
                <a14:m>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den>
                        </m:f>
                      </m:e>
                    </m:d>
                  </m:oMath>
                </a14:m>
                <a:r>
                  <a:rPr lang="en-GB">
                    <a:solidFill>
                      <a:schemeClr val="tx1"/>
                    </a:solidFill>
                  </a:rPr>
                  <a:t>, and it measures the tariff advantage or disadvantage that source country </a:t>
                </a:r>
                <a:r>
                  <a:rPr lang="en-GB" err="1">
                    <a:solidFill>
                      <a:schemeClr val="tx1"/>
                    </a:solidFill>
                  </a:rPr>
                  <a:t>i</a:t>
                </a:r>
                <a:r>
                  <a:rPr lang="en-GB">
                    <a:solidFill>
                      <a:schemeClr val="tx1"/>
                    </a:solidFill>
                  </a:rPr>
                  <a:t> has in the export to destination country j  of commodity k, relative to the weighted average tariff on country j’s imports of commodity k from all sources.</a:t>
                </a:r>
              </a:p>
            </p:txBody>
          </p:sp>
        </mc:Choice>
        <mc:Fallback>
          <p:sp>
            <p:nvSpPr>
              <p:cNvPr id="2" name="TextBox 1">
                <a:extLst>
                  <a:ext uri="{FF2B5EF4-FFF2-40B4-BE49-F238E27FC236}">
                    <a16:creationId xmlns:a16="http://schemas.microsoft.com/office/drawing/2014/main" id="{A4E4FB13-59E4-FAD4-513B-0349BB676115}"/>
                  </a:ext>
                </a:extLst>
              </p:cNvPr>
              <p:cNvSpPr txBox="1">
                <a:spLocks noRot="1" noChangeAspect="1" noMove="1" noResize="1" noEditPoints="1" noAdjustHandles="1" noChangeArrowheads="1" noChangeShapeType="1" noTextEdit="1"/>
              </p:cNvSpPr>
              <p:nvPr/>
            </p:nvSpPr>
            <p:spPr>
              <a:xfrm>
                <a:off x="0" y="2245759"/>
                <a:ext cx="12192000" cy="1157240"/>
              </a:xfrm>
              <a:prstGeom prst="rect">
                <a:avLst/>
              </a:prstGeom>
              <a:blipFill>
                <a:blip r:embed="rId3"/>
                <a:stretch>
                  <a:fillRect l="-300" r="-150" b="-736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2B37476-E2CA-6EE6-770F-0E56D299C731}"/>
              </a:ext>
            </a:extLst>
          </p:cNvPr>
          <p:cNvSpPr txBox="1"/>
          <p:nvPr/>
        </p:nvSpPr>
        <p:spPr>
          <a:xfrm>
            <a:off x="0" y="3623444"/>
            <a:ext cx="12192000" cy="646331"/>
          </a:xfrm>
          <a:prstGeom prst="rect">
            <a:avLst/>
          </a:prstGeom>
          <a:noFill/>
        </p:spPr>
        <p:txBody>
          <a:bodyPr wrap="square">
            <a:spAutoFit/>
          </a:bodyPr>
          <a:lstStyle/>
          <a:p>
            <a:pPr marL="285750" indent="-285750">
              <a:buFont typeface="Arial" panose="020B0604020202020204" pitchFamily="34" charset="0"/>
              <a:buChar char="•"/>
            </a:pPr>
            <a:r>
              <a:rPr lang="en-GB"/>
              <a:t>If the tariff on commodity k coming from source country </a:t>
            </a:r>
            <a:r>
              <a:rPr lang="en-GB" err="1"/>
              <a:t>i</a:t>
            </a:r>
            <a:r>
              <a:rPr lang="en-GB"/>
              <a:t> is lower (higher) than that average, then this term is greater (less) than 1, and its effect is to increase (reduce) potential exports. </a:t>
            </a:r>
            <a:endParaRPr lang="en-GB">
              <a:solidFill>
                <a:schemeClr val="tx1"/>
              </a:solidFill>
            </a:endParaRPr>
          </a:p>
        </p:txBody>
      </p:sp>
      <p:sp>
        <p:nvSpPr>
          <p:cNvPr id="4" name="TextBox 3">
            <a:extLst>
              <a:ext uri="{FF2B5EF4-FFF2-40B4-BE49-F238E27FC236}">
                <a16:creationId xmlns:a16="http://schemas.microsoft.com/office/drawing/2014/main" id="{EA01B3DD-9DD8-9948-D2AF-720AB386D2FC}"/>
              </a:ext>
            </a:extLst>
          </p:cNvPr>
          <p:cNvSpPr txBox="1"/>
          <p:nvPr/>
        </p:nvSpPr>
        <p:spPr>
          <a:xfrm>
            <a:off x="0" y="4516926"/>
            <a:ext cx="12192000" cy="369332"/>
          </a:xfrm>
          <a:prstGeom prst="rect">
            <a:avLst/>
          </a:prstGeom>
          <a:noFill/>
        </p:spPr>
        <p:txBody>
          <a:bodyPr wrap="square">
            <a:spAutoFit/>
          </a:bodyPr>
          <a:lstStyle/>
          <a:p>
            <a:pPr marL="285750" indent="-285750">
              <a:buFont typeface="Arial" panose="020B0604020202020204" pitchFamily="34" charset="0"/>
              <a:buChar char="•"/>
            </a:pPr>
            <a:r>
              <a:rPr lang="en-GB"/>
              <a:t>This adjustment is applied to the first term, to give the whole demand section of the EPI:</a:t>
            </a:r>
            <a:endParaRPr lang="en-GB">
              <a:solidFill>
                <a:schemeClr val="tx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645D1B-2C33-3AE9-BEBC-848F8780ADDA}"/>
                  </a:ext>
                </a:extLst>
              </p:cNvPr>
              <p:cNvSpPr txBox="1"/>
              <p:nvPr/>
            </p:nvSpPr>
            <p:spPr>
              <a:xfrm>
                <a:off x="-147782" y="5290758"/>
                <a:ext cx="12192000" cy="10961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𝐺𝐷𝑃</m:t>
                                          </m:r>
                                        </m:e>
                                        <m:sub>
                                          <m:r>
                                            <a:rPr lang="en-GB" i="1">
                                              <a:latin typeface="Cambria Math" panose="02040503050406030204" pitchFamily="18" charset="0"/>
                                            </a:rPr>
                                            <m:t>𝑗</m:t>
                                          </m:r>
                                        </m:sub>
                                      </m:sSub>
                                    </m:num>
                                    <m:den>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den>
                                  </m:f>
                                </m:e>
                              </m:d>
                            </m:e>
                            <m:sup>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𝐸𝑚</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r>
                                <a:rPr lang="en-GB" i="1">
                                  <a:latin typeface="Cambria Math" panose="02040503050406030204" pitchFamily="18" charset="0"/>
                                </a:rPr>
                                <m:t>𝐺𝐷𝑃</m:t>
                              </m:r>
                            </m:sup>
                          </m:sSup>
                          <m:sSub>
                            <m:sSubPr>
                              <m:ctrlPr>
                                <a:rPr lang="en-GB" i="1">
                                  <a:solidFill>
                                    <a:srgbClr val="836967"/>
                                  </a:solidFill>
                                  <a:latin typeface="Cambria Math" panose="02040503050406030204" pitchFamily="18" charset="0"/>
                                </a:rPr>
                              </m:ctrlPr>
                            </m:sSubPr>
                            <m:e>
                              <m:r>
                                <a:rPr lang="en-GB">
                                  <a:latin typeface="Cambria Math" panose="02040503050406030204" pitchFamily="18" charset="0"/>
                                </a:rPr>
                                <m:t>∆</m:t>
                              </m:r>
                              <m:r>
                                <a:rPr lang="en-GB" i="1">
                                  <a:latin typeface="Cambria Math" panose="02040503050406030204" pitchFamily="18" charset="0"/>
                                </a:rPr>
                                <m:t>𝑃𝑂𝑃</m:t>
                              </m:r>
                            </m:e>
                            <m:sub>
                              <m:r>
                                <a:rPr lang="en-GB" i="1">
                                  <a:latin typeface="Cambria Math" panose="02040503050406030204" pitchFamily="18" charset="0"/>
                                </a:rPr>
                                <m:t>𝑗</m:t>
                              </m:r>
                            </m:sub>
                          </m:sSub>
                        </m:e>
                      </m:d>
                      <m:r>
                        <a:rPr lang="en-GB" i="1">
                          <a:latin typeface="Cambria Math" panose="02040503050406030204" pitchFamily="18" charset="0"/>
                          <a:ea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𝑎𝑣𝑒𝑟𝑎𝑔𝑒</m:t>
                                  </m:r>
                                  <m:r>
                                    <a:rPr lang="en-GB">
                                      <a:latin typeface="Cambria Math" panose="02040503050406030204" pitchFamily="18" charset="0"/>
                                    </a:rPr>
                                    <m:t> </m:t>
                                  </m:r>
                                  <m:r>
                                    <a:rPr lang="en-GB" i="1">
                                      <a:latin typeface="Cambria Math" panose="02040503050406030204" pitchFamily="18" charset="0"/>
                                    </a:rPr>
                                    <m:t>𝑡𝑎𝑟𝑖𝑓𝑓</m:t>
                                  </m:r>
                                </m:e>
                                <m:sub>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num>
                            <m:den>
                              <m:r>
                                <a:rPr lang="en-GB">
                                  <a:latin typeface="Cambria Math" panose="02040503050406030204" pitchFamily="18" charset="0"/>
                                </a:rPr>
                                <m:t>1+</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𝑡𝑎𝑟𝑖𝑓𝑓</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𝑗</m:t>
                                  </m:r>
                                  <m:r>
                                    <a:rPr lang="en-GB">
                                      <a:latin typeface="Cambria Math" panose="02040503050406030204" pitchFamily="18" charset="0"/>
                                    </a:rPr>
                                    <m:t>,</m:t>
                                  </m:r>
                                  <m:r>
                                    <a:rPr lang="en-GB" i="1">
                                      <a:latin typeface="Cambria Math" panose="02040503050406030204" pitchFamily="18" charset="0"/>
                                    </a:rPr>
                                    <m:t>𝑘</m:t>
                                  </m:r>
                                </m:sub>
                              </m:sSub>
                            </m:den>
                          </m:f>
                        </m:e>
                      </m:d>
                    </m:oMath>
                  </m:oMathPara>
                </a14:m>
                <a:endParaRPr lang="en-GB" i="1">
                  <a:latin typeface="Cambria Math" panose="02040503050406030204" pitchFamily="18" charset="0"/>
                </a:endParaRPr>
              </a:p>
              <a:p>
                <a:endParaRPr lang="en-GB">
                  <a:solidFill>
                    <a:schemeClr val="tx1"/>
                  </a:solidFill>
                </a:endParaRPr>
              </a:p>
            </p:txBody>
          </p:sp>
        </mc:Choice>
        <mc:Fallback>
          <p:sp>
            <p:nvSpPr>
              <p:cNvPr id="5" name="TextBox 4">
                <a:extLst>
                  <a:ext uri="{FF2B5EF4-FFF2-40B4-BE49-F238E27FC236}">
                    <a16:creationId xmlns:a16="http://schemas.microsoft.com/office/drawing/2014/main" id="{7B645D1B-2C33-3AE9-BEBC-848F8780ADDA}"/>
                  </a:ext>
                </a:extLst>
              </p:cNvPr>
              <p:cNvSpPr txBox="1">
                <a:spLocks noRot="1" noChangeAspect="1" noMove="1" noResize="1" noEditPoints="1" noAdjustHandles="1" noChangeArrowheads="1" noChangeShapeType="1" noTextEdit="1"/>
              </p:cNvSpPr>
              <p:nvPr/>
            </p:nvSpPr>
            <p:spPr>
              <a:xfrm>
                <a:off x="-147782" y="5290758"/>
                <a:ext cx="12192000" cy="109613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586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5" grpId="0"/>
    </p:bldLst>
  </p:timing>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1896436" cy="461665"/>
          </a:xfrm>
          <a:prstGeom prst="rect">
            <a:avLst/>
          </a:prstGeom>
          <a:noFill/>
        </p:spPr>
        <p:txBody>
          <a:bodyPr wrap="square" rtlCol="0">
            <a:spAutoFit/>
          </a:bodyPr>
          <a:lstStyle/>
          <a:p>
            <a:r>
              <a:rPr lang="en-GB" sz="2400" b="1" u="sng"/>
              <a:t>Supply First Term: Expected future market share</a:t>
            </a:r>
          </a:p>
        </p:txBody>
      </p:sp>
      <p:sp>
        <p:nvSpPr>
          <p:cNvPr id="10" name="TextBox 9">
            <a:extLst>
              <a:ext uri="{FF2B5EF4-FFF2-40B4-BE49-F238E27FC236}">
                <a16:creationId xmlns:a16="http://schemas.microsoft.com/office/drawing/2014/main" id="{F7FC9413-F155-354B-3AF9-448F74B699DC}"/>
              </a:ext>
            </a:extLst>
          </p:cNvPr>
          <p:cNvSpPr txBox="1"/>
          <p:nvPr/>
        </p:nvSpPr>
        <p:spPr>
          <a:xfrm>
            <a:off x="0" y="813583"/>
            <a:ext cx="12192000" cy="923330"/>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first term in the supply section of the EPI applies a major adjustment to the value generated above, by estimating source country i’s projected market share of global exports in commodity k, and then applying this to the project imports in destination country j, which was estimated in the demand section. This is done in the term:</a:t>
            </a:r>
          </a:p>
        </p:txBody>
      </p:sp>
      <p:sp>
        <p:nvSpPr>
          <p:cNvPr id="2" name="TextBox 1">
            <a:extLst>
              <a:ext uri="{FF2B5EF4-FFF2-40B4-BE49-F238E27FC236}">
                <a16:creationId xmlns:a16="http://schemas.microsoft.com/office/drawing/2014/main" id="{DAB1CE8D-E76D-4EE4-E8CE-7C163E90CB93}"/>
              </a:ext>
            </a:extLst>
          </p:cNvPr>
          <p:cNvSpPr txBox="1"/>
          <p:nvPr/>
        </p:nvSpPr>
        <p:spPr>
          <a:xfrm>
            <a:off x="0" y="4652695"/>
            <a:ext cx="12192000" cy="646331"/>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denominator then does this same for all countries – i.e. multiplies current exports by future GDP growth – and sums them to get an estimate of the future global value of all exports of commodity k.</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6D5FC65-E705-D611-F442-9EAE8767D13F}"/>
                  </a:ext>
                </a:extLst>
              </p:cNvPr>
              <p:cNvSpPr txBox="1"/>
              <p:nvPr/>
            </p:nvSpPr>
            <p:spPr>
              <a:xfrm>
                <a:off x="0" y="5527626"/>
                <a:ext cx="12192000" cy="781817"/>
              </a:xfrm>
              <a:prstGeom prst="rect">
                <a:avLst/>
              </a:prstGeom>
              <a:noFill/>
            </p:spPr>
            <p:txBody>
              <a:bodyPr wrap="square">
                <a:spAutoFit/>
              </a:bodyPr>
              <a:lstStyle/>
              <a:p>
                <a:pPr marL="285750" indent="-285750">
                  <a:buFont typeface="Arial" panose="020B0604020202020204" pitchFamily="34" charset="0"/>
                  <a:buChar char="•"/>
                </a:pPr>
                <a:r>
                  <a:rPr lang="en-GB"/>
                  <a:t>Dividing the numerator by the denominator then gives an estimate of the future market share for source country </a:t>
                </a:r>
                <a:r>
                  <a:rPr lang="en-GB" err="1"/>
                  <a:t>i</a:t>
                </a:r>
                <a:r>
                  <a:rPr lang="en-GB"/>
                  <a:t> in commodity k (note that </a:t>
                </a:r>
                <a14:m>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type m:val="skw"/>
                            <m:ctrlPr>
                              <a:rPr lang="en-GB" i="1" smtClean="0">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nary>
                              <m:naryPr>
                                <m:chr m:val="∑"/>
                                <m:limLoc m:val="subSup"/>
                                <m:supHide m:val="on"/>
                                <m:ctrlPr>
                                  <a:rPr lang="en-GB" i="1">
                                    <a:solidFill>
                                      <a:srgbClr val="836967"/>
                                    </a:solidFill>
                                    <a:latin typeface="Cambria Math" panose="02040503050406030204" pitchFamily="18" charset="0"/>
                                  </a:rPr>
                                </m:ctrlPr>
                              </m:naryPr>
                              <m:sub>
                                <m:r>
                                  <a:rPr lang="en-GB" i="1">
                                    <a:latin typeface="Cambria Math" panose="02040503050406030204" pitchFamily="18" charset="0"/>
                                  </a:rPr>
                                  <m:t>𝑖</m:t>
                                </m:r>
                              </m:sub>
                              <m:sup/>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e>
                            </m:nary>
                          </m:den>
                        </m:f>
                      </m:e>
                    </m:d>
                  </m:oMath>
                </a14:m>
                <a:r>
                  <a:rPr lang="en-GB">
                    <a:solidFill>
                      <a:schemeClr val="tx1"/>
                    </a:solidFill>
                  </a:rPr>
                  <a:t> gives the current market share, which is also useful information). </a:t>
                </a:r>
              </a:p>
            </p:txBody>
          </p:sp>
        </mc:Choice>
        <mc:Fallback>
          <p:sp>
            <p:nvSpPr>
              <p:cNvPr id="3" name="TextBox 2">
                <a:extLst>
                  <a:ext uri="{FF2B5EF4-FFF2-40B4-BE49-F238E27FC236}">
                    <a16:creationId xmlns:a16="http://schemas.microsoft.com/office/drawing/2014/main" id="{D6D5FC65-E705-D611-F442-9EAE8767D13F}"/>
                  </a:ext>
                </a:extLst>
              </p:cNvPr>
              <p:cNvSpPr txBox="1">
                <a:spLocks noRot="1" noChangeAspect="1" noMove="1" noResize="1" noEditPoints="1" noAdjustHandles="1" noChangeArrowheads="1" noChangeShapeType="1" noTextEdit="1"/>
              </p:cNvSpPr>
              <p:nvPr/>
            </p:nvSpPr>
            <p:spPr>
              <a:xfrm>
                <a:off x="0" y="5527626"/>
                <a:ext cx="12192000" cy="781817"/>
              </a:xfrm>
              <a:prstGeom prst="rect">
                <a:avLst/>
              </a:prstGeom>
              <a:blipFill>
                <a:blip r:embed="rId3"/>
                <a:stretch>
                  <a:fillRect l="-300" t="-29688" b="-10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B2F6E55-0A95-C013-001E-8996C172DC5D}"/>
                  </a:ext>
                </a:extLst>
              </p:cNvPr>
              <p:cNvSpPr txBox="1"/>
              <p:nvPr/>
            </p:nvSpPr>
            <p:spPr>
              <a:xfrm>
                <a:off x="0" y="3777764"/>
                <a:ext cx="12192000" cy="646331"/>
              </a:xfrm>
              <a:prstGeom prst="rect">
                <a:avLst/>
              </a:prstGeom>
              <a:noFill/>
            </p:spPr>
            <p:txBody>
              <a:bodyPr wrap="square">
                <a:spAutoFit/>
              </a:bodyPr>
              <a:lstStyle/>
              <a:p>
                <a:pPr marL="285750" indent="-285750">
                  <a:buFont typeface="Arial" panose="020B0604020202020204" pitchFamily="34" charset="0"/>
                  <a:buChar char="•"/>
                </a:pPr>
                <a:r>
                  <a:rPr lang="en-GB"/>
                  <a:t>As above, the appropriate units for </a:t>
                </a:r>
                <a14:m>
                  <m:oMath xmlns:m="http://schemas.openxmlformats.org/officeDocument/2006/math">
                    <m:r>
                      <a:rPr lang="en-GB" i="0" smtClean="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oMath>
                </a14:m>
                <a:r>
                  <a:rPr lang="en-GB">
                    <a:solidFill>
                      <a:schemeClr val="tx1"/>
                    </a:solidFill>
                  </a:rPr>
                  <a:t> is [1+%</a:t>
                </a:r>
                <a:r>
                  <a:rPr lang="en-GB"/>
                  <a:t> </a:t>
                </a:r>
                <a14:m>
                  <m:oMath xmlns:m="http://schemas.openxmlformats.org/officeDocument/2006/math">
                    <m:r>
                      <a:rPr lang="en-GB">
                        <a:latin typeface="Cambria Math" panose="02040503050406030204" pitchFamily="18" charset="0"/>
                      </a:rPr>
                      <m:t>∆</m:t>
                    </m:r>
                  </m:oMath>
                </a14:m>
                <a:r>
                  <a:rPr lang="en-GB">
                    <a:solidFill>
                      <a:schemeClr val="tx1"/>
                    </a:solidFill>
                  </a:rPr>
                  <a:t>], so the numerator will be larger than current exports if the source country economy is expected to grow, and smaller if the economy is expected to shrink.</a:t>
                </a:r>
              </a:p>
            </p:txBody>
          </p:sp>
        </mc:Choice>
        <mc:Fallback>
          <p:sp>
            <p:nvSpPr>
              <p:cNvPr id="4" name="TextBox 3">
                <a:extLst>
                  <a:ext uri="{FF2B5EF4-FFF2-40B4-BE49-F238E27FC236}">
                    <a16:creationId xmlns:a16="http://schemas.microsoft.com/office/drawing/2014/main" id="{2B2F6E55-0A95-C013-001E-8996C172DC5D}"/>
                  </a:ext>
                </a:extLst>
              </p:cNvPr>
              <p:cNvSpPr txBox="1">
                <a:spLocks noRot="1" noChangeAspect="1" noMove="1" noResize="1" noEditPoints="1" noAdjustHandles="1" noChangeArrowheads="1" noChangeShapeType="1" noTextEdit="1"/>
              </p:cNvSpPr>
              <p:nvPr/>
            </p:nvSpPr>
            <p:spPr>
              <a:xfrm>
                <a:off x="0" y="3777764"/>
                <a:ext cx="12192000" cy="646331"/>
              </a:xfrm>
              <a:prstGeom prst="rect">
                <a:avLst/>
              </a:prstGeom>
              <a:blipFill>
                <a:blip r:embed="rId4"/>
                <a:stretch>
                  <a:fillRect l="-300" t="-5660" b="-1415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DCB5035-1FD9-2858-7051-36A816998B02}"/>
              </a:ext>
            </a:extLst>
          </p:cNvPr>
          <p:cNvSpPr txBox="1"/>
          <p:nvPr/>
        </p:nvSpPr>
        <p:spPr>
          <a:xfrm>
            <a:off x="0" y="2902833"/>
            <a:ext cx="12192000" cy="646331"/>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numerator in the above term takes current exports from source country </a:t>
            </a:r>
            <a:r>
              <a:rPr lang="en-GB" err="1">
                <a:solidFill>
                  <a:schemeClr val="tx1"/>
                </a:solidFill>
              </a:rPr>
              <a:t>i</a:t>
            </a:r>
            <a:r>
              <a:rPr lang="en-GB">
                <a:solidFill>
                  <a:schemeClr val="tx1"/>
                </a:solidFill>
              </a:rPr>
              <a:t> of commodity k, and multiplies them by the projected expansion of the economy in that country, to estimate the future value of exports.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D55E6D-BF84-7591-1BC8-2A48E126E8CA}"/>
                  </a:ext>
                </a:extLst>
              </p:cNvPr>
              <p:cNvSpPr txBox="1"/>
              <p:nvPr/>
            </p:nvSpPr>
            <p:spPr>
              <a:xfrm>
                <a:off x="0" y="1965513"/>
                <a:ext cx="12192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num>
                            <m:den>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𝑖</m:t>
                                  </m:r>
                                </m:sub>
                                <m:sup/>
                                <m:e>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𝐺𝐷𝑃</m:t>
                                      </m:r>
                                    </m:e>
                                    <m:sub>
                                      <m:r>
                                        <a:rPr lang="en-GB" i="1">
                                          <a:latin typeface="Cambria Math" panose="02040503050406030204" pitchFamily="18" charset="0"/>
                                        </a:rPr>
                                        <m:t>𝑖</m:t>
                                      </m:r>
                                    </m:sub>
                                  </m:sSub>
                                </m:e>
                              </m:nary>
                            </m:den>
                          </m:f>
                        </m:e>
                      </m:d>
                    </m:oMath>
                  </m:oMathPara>
                </a14:m>
                <a:endParaRPr lang="en-GB"/>
              </a:p>
            </p:txBody>
          </p:sp>
        </mc:Choice>
        <mc:Fallback>
          <p:sp>
            <p:nvSpPr>
              <p:cNvPr id="7" name="TextBox 6">
                <a:extLst>
                  <a:ext uri="{FF2B5EF4-FFF2-40B4-BE49-F238E27FC236}">
                    <a16:creationId xmlns:a16="http://schemas.microsoft.com/office/drawing/2014/main" id="{A8D55E6D-BF84-7591-1BC8-2A48E126E8CA}"/>
                  </a:ext>
                </a:extLst>
              </p:cNvPr>
              <p:cNvSpPr txBox="1">
                <a:spLocks noRot="1" noChangeAspect="1" noMove="1" noResize="1" noEditPoints="1" noAdjustHandles="1" noChangeArrowheads="1" noChangeShapeType="1" noTextEdit="1"/>
              </p:cNvSpPr>
              <p:nvPr/>
            </p:nvSpPr>
            <p:spPr>
              <a:xfrm>
                <a:off x="0" y="1965513"/>
                <a:ext cx="12192000" cy="7087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675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5" grpId="0"/>
      <p:bldP spid="7" grpId="0"/>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01CB0F-B0C0-1EB1-07E3-2A7FFB38FA0A}"/>
              </a:ext>
            </a:extLst>
          </p:cNvPr>
          <p:cNvSpPr txBox="1"/>
          <p:nvPr/>
        </p:nvSpPr>
        <p:spPr>
          <a:xfrm>
            <a:off x="0" y="142875"/>
            <a:ext cx="11896436" cy="461665"/>
          </a:xfrm>
          <a:prstGeom prst="rect">
            <a:avLst/>
          </a:prstGeom>
          <a:noFill/>
        </p:spPr>
        <p:txBody>
          <a:bodyPr wrap="square" rtlCol="0">
            <a:spAutoFit/>
          </a:bodyPr>
          <a:lstStyle/>
          <a:p>
            <a:r>
              <a:rPr lang="en-GB" sz="2400" b="1" u="sng"/>
              <a:t>Supply Second Term: Net importer adjustment</a:t>
            </a:r>
          </a:p>
        </p:txBody>
      </p:sp>
      <p:sp>
        <p:nvSpPr>
          <p:cNvPr id="10" name="TextBox 9">
            <a:extLst>
              <a:ext uri="{FF2B5EF4-FFF2-40B4-BE49-F238E27FC236}">
                <a16:creationId xmlns:a16="http://schemas.microsoft.com/office/drawing/2014/main" id="{F7FC9413-F155-354B-3AF9-448F74B699DC}"/>
              </a:ext>
            </a:extLst>
          </p:cNvPr>
          <p:cNvSpPr txBox="1"/>
          <p:nvPr/>
        </p:nvSpPr>
        <p:spPr>
          <a:xfrm>
            <a:off x="0" y="771958"/>
            <a:ext cx="12192000" cy="646331"/>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The second term in the supply section applies a downward adjustment if source country </a:t>
            </a:r>
            <a:r>
              <a:rPr lang="en-GB" err="1">
                <a:solidFill>
                  <a:schemeClr val="tx1"/>
                </a:solidFill>
              </a:rPr>
              <a:t>i</a:t>
            </a:r>
            <a:r>
              <a:rPr lang="en-GB">
                <a:solidFill>
                  <a:schemeClr val="tx1"/>
                </a:solidFill>
              </a:rPr>
              <a:t> is a net importer of commodity k. This is done in the term:</a:t>
            </a:r>
          </a:p>
        </p:txBody>
      </p:sp>
      <p:sp>
        <p:nvSpPr>
          <p:cNvPr id="2" name="TextBox 1">
            <a:extLst>
              <a:ext uri="{FF2B5EF4-FFF2-40B4-BE49-F238E27FC236}">
                <a16:creationId xmlns:a16="http://schemas.microsoft.com/office/drawing/2014/main" id="{84674E8F-CD69-C3F4-7EB3-57F5D8DA4389}"/>
              </a:ext>
            </a:extLst>
          </p:cNvPr>
          <p:cNvSpPr txBox="1"/>
          <p:nvPr/>
        </p:nvSpPr>
        <p:spPr>
          <a:xfrm>
            <a:off x="0" y="5317921"/>
            <a:ext cx="12192000" cy="646331"/>
          </a:xfrm>
          <a:prstGeom prst="rect">
            <a:avLst/>
          </a:prstGeom>
          <a:noFill/>
        </p:spPr>
        <p:txBody>
          <a:bodyPr wrap="square">
            <a:spAutoFit/>
          </a:bodyPr>
          <a:lstStyle/>
          <a:p>
            <a:pPr marL="285750" indent="-285750">
              <a:buFont typeface="Arial" panose="020B0604020202020204" pitchFamily="34" charset="0"/>
              <a:buChar char="•"/>
            </a:pPr>
            <a:r>
              <a:rPr lang="en-GB"/>
              <a:t>The size of the downward adjustment will depend on the extent to which </a:t>
            </a:r>
            <a:r>
              <a:rPr lang="en-GB" err="1"/>
              <a:t>i</a:t>
            </a:r>
            <a:r>
              <a:rPr lang="en-GB"/>
              <a:t> is a net importer. For example, if the value of imports were twice the value of exports, this would yield a value of 0.5, and thus halve the export potential estimate.</a:t>
            </a:r>
            <a:endParaRPr lang="en-GB">
              <a:solidFill>
                <a:schemeClr val="tx1"/>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D66E4C-3067-DF5D-34A3-20C1AC87168D}"/>
                  </a:ext>
                </a:extLst>
              </p:cNvPr>
              <p:cNvSpPr txBox="1"/>
              <p:nvPr/>
            </p:nvSpPr>
            <p:spPr>
              <a:xfrm>
                <a:off x="0" y="3137465"/>
                <a:ext cx="12192000" cy="801566"/>
              </a:xfrm>
              <a:prstGeom prst="rect">
                <a:avLst/>
              </a:prstGeom>
              <a:noFill/>
            </p:spPr>
            <p:txBody>
              <a:bodyPr wrap="square">
                <a:spAutoFit/>
              </a:bodyPr>
              <a:lstStyle/>
              <a:p>
                <a:pPr marL="285750" indent="-285750">
                  <a:buFont typeface="Arial" panose="020B0604020202020204" pitchFamily="34" charset="0"/>
                  <a:buChar char="•"/>
                </a:pPr>
                <a:r>
                  <a:rPr lang="en-GB"/>
                  <a:t>If exports are greater than imports – i.e. the country is a net exporter – then the expression </a:t>
                </a:r>
                <a14:m>
                  <m:oMath xmlns:m="http://schemas.openxmlformats.org/officeDocument/2006/math">
                    <m:f>
                      <m:fPr>
                        <m:ctrlPr>
                          <a:rPr lang="en-GB" i="1" smtClean="0">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den>
                    </m:f>
                  </m:oMath>
                </a14:m>
                <a:r>
                  <a:rPr lang="en-GB">
                    <a:solidFill>
                      <a:schemeClr val="tx1"/>
                    </a:solidFill>
                  </a:rPr>
                  <a:t> will yield a value greater than 1, so the minimum of this value and 1 will be 1, and there will be no adjustment to the export potential value.</a:t>
                </a:r>
              </a:p>
            </p:txBody>
          </p:sp>
        </mc:Choice>
        <mc:Fallback>
          <p:sp>
            <p:nvSpPr>
              <p:cNvPr id="3" name="TextBox 2">
                <a:extLst>
                  <a:ext uri="{FF2B5EF4-FFF2-40B4-BE49-F238E27FC236}">
                    <a16:creationId xmlns:a16="http://schemas.microsoft.com/office/drawing/2014/main" id="{A9D66E4C-3067-DF5D-34A3-20C1AC87168D}"/>
                  </a:ext>
                </a:extLst>
              </p:cNvPr>
              <p:cNvSpPr txBox="1">
                <a:spLocks noRot="1" noChangeAspect="1" noMove="1" noResize="1" noEditPoints="1" noAdjustHandles="1" noChangeArrowheads="1" noChangeShapeType="1" noTextEdit="1"/>
              </p:cNvSpPr>
              <p:nvPr/>
            </p:nvSpPr>
            <p:spPr>
              <a:xfrm>
                <a:off x="0" y="3137465"/>
                <a:ext cx="12192000" cy="801566"/>
              </a:xfrm>
              <a:prstGeom prst="rect">
                <a:avLst/>
              </a:prstGeom>
              <a:blipFill>
                <a:blip r:embed="rId3"/>
                <a:stretch>
                  <a:fillRect l="-300" r="-50" b="-114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E6819B-1942-5C7E-093F-5361A036C6B6}"/>
                  </a:ext>
                </a:extLst>
              </p:cNvPr>
              <p:cNvSpPr txBox="1"/>
              <p:nvPr/>
            </p:nvSpPr>
            <p:spPr>
              <a:xfrm>
                <a:off x="0" y="2528170"/>
                <a:ext cx="12192000" cy="381515"/>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Here, </a:t>
                </a:r>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oMath>
                </a14:m>
                <a:r>
                  <a:rPr lang="en-GB">
                    <a:solidFill>
                      <a:schemeClr val="tx1"/>
                    </a:solidFill>
                  </a:rPr>
                  <a:t> represents the value of exports from source country </a:t>
                </a:r>
                <a:r>
                  <a:rPr lang="en-GB" err="1">
                    <a:solidFill>
                      <a:schemeClr val="tx1"/>
                    </a:solidFill>
                  </a:rPr>
                  <a:t>i</a:t>
                </a:r>
                <a:r>
                  <a:rPr lang="en-GB">
                    <a:solidFill>
                      <a:schemeClr val="tx1"/>
                    </a:solidFill>
                  </a:rPr>
                  <a:t> of commodity k, while </a:t>
                </a:r>
                <a14:m>
                  <m:oMath xmlns:m="http://schemas.openxmlformats.org/officeDocument/2006/math">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a:latin typeface="Cambria Math" panose="02040503050406030204" pitchFamily="18" charset="0"/>
                          </a:rPr>
                          <m:t>,</m:t>
                        </m:r>
                        <m:r>
                          <a:rPr lang="en-GB" i="1">
                            <a:latin typeface="Cambria Math" panose="02040503050406030204" pitchFamily="18" charset="0"/>
                          </a:rPr>
                          <m:t>𝑘</m:t>
                        </m:r>
                      </m:sub>
                    </m:sSub>
                  </m:oMath>
                </a14:m>
                <a:r>
                  <a:rPr lang="en-GB">
                    <a:solidFill>
                      <a:schemeClr val="tx1"/>
                    </a:solidFill>
                  </a:rPr>
                  <a:t> represents imports of the same. </a:t>
                </a:r>
              </a:p>
            </p:txBody>
          </p:sp>
        </mc:Choice>
        <mc:Fallback>
          <p:sp>
            <p:nvSpPr>
              <p:cNvPr id="4" name="TextBox 3">
                <a:extLst>
                  <a:ext uri="{FF2B5EF4-FFF2-40B4-BE49-F238E27FC236}">
                    <a16:creationId xmlns:a16="http://schemas.microsoft.com/office/drawing/2014/main" id="{8EE6819B-1942-5C7E-093F-5361A036C6B6}"/>
                  </a:ext>
                </a:extLst>
              </p:cNvPr>
              <p:cNvSpPr txBox="1">
                <a:spLocks noRot="1" noChangeAspect="1" noMove="1" noResize="1" noEditPoints="1" noAdjustHandles="1" noChangeArrowheads="1" noChangeShapeType="1" noTextEdit="1"/>
              </p:cNvSpPr>
              <p:nvPr/>
            </p:nvSpPr>
            <p:spPr>
              <a:xfrm>
                <a:off x="0" y="2528170"/>
                <a:ext cx="12192000" cy="381515"/>
              </a:xfrm>
              <a:prstGeom prst="rect">
                <a:avLst/>
              </a:prstGeom>
              <a:blipFill>
                <a:blip r:embed="rId4"/>
                <a:stretch>
                  <a:fillRect l="-300" t="-8065" b="-24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82DE9D-1F41-393B-5FBD-955252698B1C}"/>
                  </a:ext>
                </a:extLst>
              </p:cNvPr>
              <p:cNvSpPr txBox="1"/>
              <p:nvPr/>
            </p:nvSpPr>
            <p:spPr>
              <a:xfrm>
                <a:off x="0" y="1585707"/>
                <a:ext cx="12192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rgbClr val="836967"/>
                              </a:solidFill>
                              <a:latin typeface="Cambria Math" panose="02040503050406030204" pitchFamily="18" charset="0"/>
                            </a:rPr>
                          </m:ctrlPr>
                        </m:dPr>
                        <m:e>
                          <m:r>
                            <a:rPr lang="en-GB" i="1">
                              <a:latin typeface="Cambria Math" panose="02040503050406030204" pitchFamily="18" charset="0"/>
                            </a:rPr>
                            <m:t>𝑚𝑖𝑛</m:t>
                          </m:r>
                          <m:d>
                            <m:dPr>
                              <m:ctrlPr>
                                <a:rPr lang="en-GB" i="1">
                                  <a:solidFill>
                                    <a:srgbClr val="836967"/>
                                  </a:solidFill>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num>
                                <m:den>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𝑘</m:t>
                                      </m:r>
                                    </m:sub>
                                  </m:sSub>
                                </m:den>
                              </m:f>
                            </m:e>
                          </m:d>
                        </m:e>
                      </m:d>
                    </m:oMath>
                  </m:oMathPara>
                </a14:m>
                <a:endParaRPr lang="en-GB">
                  <a:solidFill>
                    <a:schemeClr val="tx1"/>
                  </a:solidFill>
                </a:endParaRPr>
              </a:p>
            </p:txBody>
          </p:sp>
        </mc:Choice>
        <mc:Fallback>
          <p:sp>
            <p:nvSpPr>
              <p:cNvPr id="5" name="TextBox 4">
                <a:extLst>
                  <a:ext uri="{FF2B5EF4-FFF2-40B4-BE49-F238E27FC236}">
                    <a16:creationId xmlns:a16="http://schemas.microsoft.com/office/drawing/2014/main" id="{4C82DE9D-1F41-393B-5FBD-955252698B1C}"/>
                  </a:ext>
                </a:extLst>
              </p:cNvPr>
              <p:cNvSpPr txBox="1">
                <a:spLocks noRot="1" noChangeAspect="1" noMove="1" noResize="1" noEditPoints="1" noAdjustHandles="1" noChangeArrowheads="1" noChangeShapeType="1" noTextEdit="1"/>
              </p:cNvSpPr>
              <p:nvPr/>
            </p:nvSpPr>
            <p:spPr>
              <a:xfrm>
                <a:off x="0" y="1585707"/>
                <a:ext cx="12192000" cy="714683"/>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9B3E819-452E-30C5-7ACA-AF0D71DBCAB7}"/>
              </a:ext>
            </a:extLst>
          </p:cNvPr>
          <p:cNvSpPr txBox="1"/>
          <p:nvPr/>
        </p:nvSpPr>
        <p:spPr>
          <a:xfrm>
            <a:off x="0" y="4166811"/>
            <a:ext cx="12192000" cy="923330"/>
          </a:xfrm>
          <a:prstGeom prst="rect">
            <a:avLst/>
          </a:prstGeom>
          <a:noFill/>
        </p:spPr>
        <p:txBody>
          <a:bodyPr wrap="square">
            <a:spAutoFit/>
          </a:bodyPr>
          <a:lstStyle/>
          <a:p>
            <a:pPr marL="285750" indent="-285750">
              <a:buFont typeface="Arial" panose="020B0604020202020204" pitchFamily="34" charset="0"/>
              <a:buChar char="•"/>
            </a:pPr>
            <a:r>
              <a:rPr lang="en-GB">
                <a:solidFill>
                  <a:schemeClr val="tx1"/>
                </a:solidFill>
              </a:rPr>
              <a:t>On the other hand if imports are greater than exports – i.e. the country is a net importer – then the expression will yield a value less than 1, so the minimum of this value and 1 will be the value, and the export potential value will be adjusted downwards.</a:t>
            </a:r>
          </a:p>
        </p:txBody>
      </p:sp>
    </p:spTree>
    <p:extLst>
      <p:ext uri="{BB962C8B-B14F-4D97-AF65-F5344CB8AC3E}">
        <p14:creationId xmlns:p14="http://schemas.microsoft.com/office/powerpoint/2010/main" val="33698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5" grpId="0"/>
      <p:bldP spid="7" grpId="0"/>
    </p:bldLst>
  </p:timing>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e2bfa7b6474897ab4a53f76ea236c7 xmlns="662745e8-e224-48e8-a2e3-254862b8c2f5">
      <Terms xmlns="http://schemas.microsoft.com/office/infopath/2007/PartnerControls">
        <TermInfo xmlns="http://schemas.microsoft.com/office/infopath/2007/PartnerControls">
          <TermName xmlns="http://schemas.microsoft.com/office/infopath/2007/PartnerControls">Official</TermName>
          <TermId xmlns="http://schemas.microsoft.com/office/infopath/2007/PartnerControls">14c80daa-741b-422c-9722-f71693c9ede4</TermId>
        </TermInfo>
      </Terms>
    </lae2bfa7b6474897ab4a53f76ea236c7>
    <fe59e9859d6a491389c5b03567f5dda5 xmlns="662745e8-e224-48e8-a2e3-254862b8c2f5">
      <Terms xmlns="http://schemas.microsoft.com/office/infopath/2007/PartnerControls">
        <TermInfo xmlns="http://schemas.microsoft.com/office/infopath/2007/PartnerControls">
          <TermName xmlns="http://schemas.microsoft.com/office/infopath/2007/PartnerControls">Core Defra</TermName>
          <TermId xmlns="http://schemas.microsoft.com/office/infopath/2007/PartnerControls">026223dd-2e56-4615-868d-7c5bfd566810</TermId>
        </TermInfo>
      </Terms>
    </fe59e9859d6a491389c5b03567f5dda5>
    <k85d23755b3a46b5a51451cf336b2e9b xmlns="662745e8-e224-48e8-a2e3-254862b8c2f5">
      <Terms xmlns="http://schemas.microsoft.com/office/infopath/2007/PartnerControls"/>
    </k85d23755b3a46b5a51451cf336b2e9b>
    <Topic xmlns="662745e8-e224-48e8-a2e3-254862b8c2f5">Modelling</Topic>
    <bcb1675984d34ae3a1ed6b6e433c98de xmlns="8815f886-2b6b-41fb-82a2-cff1c061b5b9">
      <Terms xmlns="http://schemas.microsoft.com/office/infopath/2007/PartnerControls"/>
    </bcb1675984d34ae3a1ed6b6e433c98de>
    <dlc_EmailReceivedUTC xmlns="8815f886-2b6b-41fb-82a2-cff1c061b5b9" xsi:nil="true"/>
    <cf401361b24e474cb011be6eb76c0e76 xmlns="662745e8-e224-48e8-a2e3-254862b8c2f5">
      <Terms xmlns="http://schemas.microsoft.com/office/infopath/2007/PartnerControls">
        <TermInfo xmlns="http://schemas.microsoft.com/office/infopath/2007/PartnerControls">
          <TermName xmlns="http://schemas.microsoft.com/office/infopath/2007/PartnerControls">Crown</TermName>
          <TermId xmlns="http://schemas.microsoft.com/office/infopath/2007/PartnerControls">69589897-2828-4761-976e-717fd8e631c9</TermId>
        </TermInfo>
      </Terms>
    </cf401361b24e474cb011be6eb76c0e76>
    <HOMigrated xmlns="662745e8-e224-48e8-a2e3-254862b8c2f5">false</HOMigrated>
    <n7493b4506bf40e28c373b1e51a33445 xmlns="662745e8-e224-48e8-a2e3-254862b8c2f5">
      <Terms xmlns="http://schemas.microsoft.com/office/infopath/2007/PartnerControls">
        <TermInfo xmlns="http://schemas.microsoft.com/office/infopath/2007/PartnerControls">
          <TermName xmlns="http://schemas.microsoft.com/office/infopath/2007/PartnerControls">Team</TermName>
          <TermId xmlns="http://schemas.microsoft.com/office/infopath/2007/PartnerControls">ff0485df-0575-416f-802f-e999165821b7</TermId>
        </TermInfo>
      </Terms>
    </n7493b4506bf40e28c373b1e51a33445>
    <dlc_EmailFrom xmlns="8815f886-2b6b-41fb-82a2-cff1c061b5b9" xsi:nil="true"/>
    <peb8f3fab875401ca34a9f28cac46400 xmlns="8815f886-2b6b-41fb-82a2-cff1c061b5b9">
      <Terms xmlns="http://schemas.microsoft.com/office/infopath/2007/PartnerControls"/>
    </peb8f3fab875401ca34a9f28cac46400>
    <TaxCatchAllLabel xmlns="662745e8-e224-48e8-a2e3-254862b8c2f5" xsi:nil="true"/>
    <dlc_EmailCC xmlns="8815f886-2b6b-41fb-82a2-cff1c061b5b9" xsi:nil="true"/>
    <dlc_EmailSubject xmlns="8815f886-2b6b-41fb-82a2-cff1c061b5b9" xsi:nil="true"/>
    <dlc_EmailTo xmlns="8815f886-2b6b-41fb-82a2-cff1c061b5b9" xsi:nil="true"/>
    <TaxCatchAll xmlns="662745e8-e224-48e8-a2e3-254862b8c2f5">
      <Value>6</Value>
      <Value>10</Value>
      <Value>9</Value>
      <Value>8</Value>
      <Value>7</Value>
    </TaxCatchAll>
    <Team xmlns="662745e8-e224-48e8-a2e3-254862b8c2f5">EU and Trade Analysis</Team>
    <dlc_EmailSentUTC xmlns="8815f886-2b6b-41fb-82a2-cff1c061b5b9" xsi:nil="true"/>
    <ddeb1fd0a9ad4436a96525d34737dc44 xmlns="662745e8-e224-48e8-a2e3-254862b8c2f5">
      <Terms xmlns="http://schemas.microsoft.com/office/infopath/2007/PartnerControls">
        <TermInfo xmlns="http://schemas.microsoft.com/office/infopath/2007/PartnerControls">
          <TermName xmlns="http://schemas.microsoft.com/office/infopath/2007/PartnerControls">Internal Defra Group</TermName>
          <TermId xmlns="http://schemas.microsoft.com/office/infopath/2007/PartnerControls">0867f7b3-e76e-40ca-bb1f-5ba341a49230</TermId>
        </TermInfo>
      </Terms>
    </ddeb1fd0a9ad4436a96525d34737dc44>
  </documentManagement>
</p:properties>
</file>

<file path=customXml/item3.xml><?xml version="1.0" encoding="utf-8"?>
<?mso-contentType ?>
<SharedContentType xmlns="Microsoft.SharePoint.Taxonomy.ContentTypeSync" SourceId="d1117845-93f6-4da3-abaa-fcb4fa669c78" ContentTypeId="0x010100A5BF1C78D9F64B679A5EBDE1C6598EBC01" PreviousValue="false"/>
</file>

<file path=customXml/item4.xml><?xml version="1.0" encoding="utf-8"?>
<ct:contentTypeSchema xmlns:ct="http://schemas.microsoft.com/office/2006/metadata/contentType" xmlns:ma="http://schemas.microsoft.com/office/2006/metadata/properties/metaAttributes" ct:_="" ma:_="" ma:contentTypeName="Defra document" ma:contentTypeID="0x010100A5BF1C78D9F64B679A5EBDE1C6598EBC0100C7DCB1061A67864E9AB9C73809C1F984" ma:contentTypeVersion="60" ma:contentTypeDescription="new Document or upload" ma:contentTypeScope="" ma:versionID="63b01e9df75f862b069450842e5f12a5">
  <xsd:schema xmlns:xsd="http://www.w3.org/2001/XMLSchema" xmlns:xs="http://www.w3.org/2001/XMLSchema" xmlns:p="http://schemas.microsoft.com/office/2006/metadata/properties" xmlns:ns2="8815f886-2b6b-41fb-82a2-cff1c061b5b9" xmlns:ns3="662745e8-e224-48e8-a2e3-254862b8c2f5" xmlns:ns4="f251f55e-4ba7-4ea3-bef3-0ddff851eed9" targetNamespace="http://schemas.microsoft.com/office/2006/metadata/properties" ma:root="true" ma:fieldsID="159837fdfb992843f746f48a73255dda" ns2:_="" ns3:_="" ns4:_="">
    <xsd:import namespace="8815f886-2b6b-41fb-82a2-cff1c061b5b9"/>
    <xsd:import namespace="662745e8-e224-48e8-a2e3-254862b8c2f5"/>
    <xsd:import namespace="f251f55e-4ba7-4ea3-bef3-0ddff851eed9"/>
    <xsd:element name="properties">
      <xsd:complexType>
        <xsd:sequence>
          <xsd:element name="documentManagement">
            <xsd:complexType>
              <xsd:all>
                <xsd:element ref="ns2:dlc_EmailSubject" minOccurs="0"/>
                <xsd:element ref="ns2:dlc_EmailTo" minOccurs="0"/>
                <xsd:element ref="ns2:dlc_EmailFrom" minOccurs="0"/>
                <xsd:element ref="ns2:dlc_EmailCC" minOccurs="0"/>
                <xsd:element ref="ns2:dlc_EmailSentUTC" minOccurs="0"/>
                <xsd:element ref="ns2:dlc_EmailReceivedUTC" minOccurs="0"/>
                <xsd:element ref="ns3:HOMigrated" minOccurs="0"/>
                <xsd:element ref="ns3:Team" minOccurs="0"/>
                <xsd:element ref="ns3:Topic" minOccurs="0"/>
                <xsd:element ref="ns3:ddeb1fd0a9ad4436a96525d34737dc44" minOccurs="0"/>
                <xsd:element ref="ns3:k85d23755b3a46b5a51451cf336b2e9b" minOccurs="0"/>
                <xsd:element ref="ns3:fe59e9859d6a491389c5b03567f5dda5" minOccurs="0"/>
                <xsd:element ref="ns3:n7493b4506bf40e28c373b1e51a33445" minOccurs="0"/>
                <xsd:element ref="ns3:TaxCatchAllLabel" minOccurs="0"/>
                <xsd:element ref="ns3:cf401361b24e474cb011be6eb76c0e76" minOccurs="0"/>
                <xsd:element ref="ns2:bcb1675984d34ae3a1ed6b6e433c98de" minOccurs="0"/>
                <xsd:element ref="ns3:lae2bfa7b6474897ab4a53f76ea236c7" minOccurs="0"/>
                <xsd:element ref="ns2:peb8f3fab875401ca34a9f28cac46400" minOccurs="0"/>
                <xsd:element ref="ns3:TaxCatchAll"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15f886-2b6b-41fb-82a2-cff1c061b5b9" elementFormDefault="qualified">
    <xsd:import namespace="http://schemas.microsoft.com/office/2006/documentManagement/types"/>
    <xsd:import namespace="http://schemas.microsoft.com/office/infopath/2007/PartnerControls"/>
    <xsd:element name="dlc_EmailSubject" ma:index="4" nillable="true" ma:displayName="Subject" ma:internalName="dlc_EmailSubject" ma:readOnly="false">
      <xsd:simpleType>
        <xsd:restriction base="dms:Note"/>
      </xsd:simpleType>
    </xsd:element>
    <xsd:element name="dlc_EmailTo" ma:index="5" nillable="true" ma:displayName="To" ma:internalName="dlc_EmailTo" ma:readOnly="false">
      <xsd:simpleType>
        <xsd:restriction base="dms:Note"/>
      </xsd:simpleType>
    </xsd:element>
    <xsd:element name="dlc_EmailFrom" ma:index="6" nillable="true" ma:displayName="From" ma:internalName="dlc_EmailFrom" ma:readOnly="false">
      <xsd:simpleType>
        <xsd:restriction base="dms:Text">
          <xsd:maxLength value="255"/>
        </xsd:restriction>
      </xsd:simpleType>
    </xsd:element>
    <xsd:element name="dlc_EmailCC" ma:index="7" nillable="true" ma:displayName="CC" ma:internalName="dlc_EmailCC" ma:readOnly="false">
      <xsd:simpleType>
        <xsd:restriction base="dms:Note">
          <xsd:maxLength value="255"/>
        </xsd:restriction>
      </xsd:simpleType>
    </xsd:element>
    <xsd:element name="dlc_EmailSentUTC" ma:index="8" nillable="true" ma:displayName="Date Sent" ma:format="DateTime" ma:internalName="dlc_EmailSentUTC" ma:readOnly="false">
      <xsd:simpleType>
        <xsd:restriction base="dms:DateTime"/>
      </xsd:simpleType>
    </xsd:element>
    <xsd:element name="dlc_EmailReceivedUTC" ma:index="9" nillable="true" ma:displayName="Date Received" ma:format="DateTime" ma:internalName="dlc_EmailReceivedUTC" ma:readOnly="false">
      <xsd:simpleType>
        <xsd:restriction base="dms:DateTime"/>
      </xsd:simpleType>
    </xsd:element>
    <xsd:element name="bcb1675984d34ae3a1ed6b6e433c98de" ma:index="31" nillable="true" ma:taxonomy="true" ma:internalName="bcb1675984d34ae3a1ed6b6e433c98de" ma:taxonomyFieldName="Directorate" ma:displayName="Directorate" ma:readOnly="false" ma:fieldId="{bcb16759-84d3-4ae3-a1ed-6b6e433c98de}" ma:sspId="d1117845-93f6-4da3-abaa-fcb4fa669c78" ma:termSetId="a3042207-bc74-4e42-93b3-dbb4e6115b83" ma:anchorId="00000000-0000-0000-0000-000000000000" ma:open="false" ma:isKeyword="false">
      <xsd:complexType>
        <xsd:sequence>
          <xsd:element ref="pc:Terms" minOccurs="0" maxOccurs="1"/>
        </xsd:sequence>
      </xsd:complexType>
    </xsd:element>
    <xsd:element name="peb8f3fab875401ca34a9f28cac46400" ma:index="33" nillable="true" ma:taxonomy="true" ma:internalName="peb8f3fab875401ca34a9f28cac46400" ma:taxonomyFieldName="SecurityClassification" ma:displayName="SecurityClassification" ma:readOnly="false" ma:fieldId="{9eb8f3fa-b875-401c-a34a-9f28cac46400}" ma:sspId="d1117845-93f6-4da3-abaa-fcb4fa669c78" ma:termSetId="cb8bbbf2-2a11-43af-a18e-40ed7c8e4b1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62745e8-e224-48e8-a2e3-254862b8c2f5" elementFormDefault="qualified">
    <xsd:import namespace="http://schemas.microsoft.com/office/2006/documentManagement/types"/>
    <xsd:import namespace="http://schemas.microsoft.com/office/infopath/2007/PartnerControls"/>
    <xsd:element name="HOMigrated" ma:index="15" nillable="true" ma:displayName="Migrated" ma:default="0" ma:internalName="HOMigrated">
      <xsd:simpleType>
        <xsd:restriction base="dms:Boolean"/>
      </xsd:simpleType>
    </xsd:element>
    <xsd:element name="Team" ma:index="17" nillable="true" ma:displayName="Team" ma:default="EU and Trade Analysis" ma:internalName="Team">
      <xsd:simpleType>
        <xsd:restriction base="dms:Text"/>
      </xsd:simpleType>
    </xsd:element>
    <xsd:element name="Topic" ma:index="18" nillable="true" ma:displayName="Topic" ma:default="Modelling" ma:internalName="Topic">
      <xsd:simpleType>
        <xsd:restriction base="dms:Text"/>
      </xsd:simpleType>
    </xsd:element>
    <xsd:element name="ddeb1fd0a9ad4436a96525d34737dc44" ma:index="21" nillable="true" ma:taxonomy="true" ma:internalName="ddeb1fd0a9ad4436a96525d34737dc44" ma:taxonomyFieldName="Distribution" ma:displayName="Distribution" ma:readOnly="false" ma:default="9;#Internal Defra Group|0867f7b3-e76e-40ca-bb1f-5ba341a49230" ma:fieldId="{ddeb1fd0-a9ad-4436-a965-25d34737dc44}" ma:sspId="d1117845-93f6-4da3-abaa-fcb4fa669c78" ma:termSetId="9c8b5dbf-8bad-46e4-8055-6e01c16178d6" ma:anchorId="00000000-0000-0000-0000-000000000000" ma:open="false" ma:isKeyword="false">
      <xsd:complexType>
        <xsd:sequence>
          <xsd:element ref="pc:Terms" minOccurs="0" maxOccurs="1"/>
        </xsd:sequence>
      </xsd:complexType>
    </xsd:element>
    <xsd:element name="k85d23755b3a46b5a51451cf336b2e9b" ma:index="22" nillable="true" ma:taxonomy="true" ma:internalName="k85d23755b3a46b5a51451cf336b2e9b" ma:taxonomyFieldName="InformationType" ma:displayName="Information Type" ma:readOnly="false" ma:fieldId="{485d2375-5b3a-46b5-a514-51cf336b2e9b}" ma:sspId="d1117845-93f6-4da3-abaa-fcb4fa669c78" ma:termSetId="75cb3767-2327-4339-b999-281b3f58ac0a" ma:anchorId="00000000-0000-0000-0000-000000000000" ma:open="false" ma:isKeyword="false">
      <xsd:complexType>
        <xsd:sequence>
          <xsd:element ref="pc:Terms" minOccurs="0" maxOccurs="1"/>
        </xsd:sequence>
      </xsd:complexType>
    </xsd:element>
    <xsd:element name="fe59e9859d6a491389c5b03567f5dda5" ma:index="23" nillable="true" ma:taxonomy="true" ma:internalName="fe59e9859d6a491389c5b03567f5dda5" ma:taxonomyFieldName="OrganisationalUnit" ma:displayName="Organisational Unit" ma:readOnly="false" ma:default="8;#Core Defra|026223dd-2e56-4615-868d-7c5bfd566810" ma:fieldId="{fe59e985-9d6a-4913-89c5-b03567f5dda5}" ma:sspId="d1117845-93f6-4da3-abaa-fcb4fa669c78" ma:termSetId="55eb802e-fbca-455b-a7d2-d5919d4ea3d2" ma:anchorId="00000000-0000-0000-0000-000000000000" ma:open="false" ma:isKeyword="false">
      <xsd:complexType>
        <xsd:sequence>
          <xsd:element ref="pc:Terms" minOccurs="0" maxOccurs="1"/>
        </xsd:sequence>
      </xsd:complexType>
    </xsd:element>
    <xsd:element name="n7493b4506bf40e28c373b1e51a33445" ma:index="24" nillable="true" ma:taxonomy="true" ma:internalName="n7493b4506bf40e28c373b1e51a33445" ma:taxonomyFieldName="HOSiteType" ma:displayName="Site type" ma:readOnly="false" ma:default="10;#Team|ff0485df-0575-416f-802f-e999165821b7" ma:fieldId="{77493b45-06bf-40e2-8c37-3b1e51a33445}" ma:sspId="d1117845-93f6-4da3-abaa-fcb4fa669c78" ma:termSetId="4518b03a-1a05-49af-8bf2-e5548589f21b" ma:anchorId="00000000-0000-0000-0000-000000000000" ma:open="false" ma:isKeyword="false">
      <xsd:complexType>
        <xsd:sequence>
          <xsd:element ref="pc:Terms" minOccurs="0" maxOccurs="1"/>
        </xsd:sequence>
      </xsd:complexType>
    </xsd:element>
    <xsd:element name="TaxCatchAllLabel" ma:index="26" nillable="true" ma:displayName="Taxonomy Catch All Column1" ma:hidden="true" ma:list="{0869b111-cc4b-4aad-9fd8-3aaf896b5d61}" ma:internalName="TaxCatchAllLabel" ma:readOnly="false" ma:showField="CatchAllDataLabel" ma:web="8815f886-2b6b-41fb-82a2-cff1c061b5b9">
      <xsd:complexType>
        <xsd:complexContent>
          <xsd:extension base="dms:MultiChoiceLookup">
            <xsd:sequence>
              <xsd:element name="Value" type="dms:Lookup" maxOccurs="unbounded" minOccurs="0" nillable="true"/>
            </xsd:sequence>
          </xsd:extension>
        </xsd:complexContent>
      </xsd:complexType>
    </xsd:element>
    <xsd:element name="cf401361b24e474cb011be6eb76c0e76" ma:index="28" ma:taxonomy="true" ma:internalName="cf401361b24e474cb011be6eb76c0e76" ma:taxonomyFieldName="HOCopyrightLevel" ma:displayName="Copyright level" ma:readOnly="false" ma:default="7;#Crown|69589897-2828-4761-976e-717fd8e631c9" ma:fieldId="{cf401361-b24e-474c-b011-be6eb76c0e76}" ma:sspId="d1117845-93f6-4da3-abaa-fcb4fa669c78" ma:termSetId="bdd694c6-7266-48f2-93d6-d15992cd203e" ma:anchorId="00000000-0000-0000-0000-000000000000" ma:open="false" ma:isKeyword="false">
      <xsd:complexType>
        <xsd:sequence>
          <xsd:element ref="pc:Terms" minOccurs="0" maxOccurs="1"/>
        </xsd:sequence>
      </xsd:complexType>
    </xsd:element>
    <xsd:element name="lae2bfa7b6474897ab4a53f76ea236c7" ma:index="32" ma:taxonomy="true" ma:internalName="lae2bfa7b6474897ab4a53f76ea236c7" ma:taxonomyFieldName="HOGovernmentSecurityClassification" ma:displayName="Government Security Classification" ma:readOnly="false" ma:default="6;#Official|14c80daa-741b-422c-9722-f71693c9ede4" ma:fieldId="{5ae2bfa7-b647-4897-ab4a-53f76ea236c7}" ma:sspId="d1117845-93f6-4da3-abaa-fcb4fa669c78" ma:termSetId="56209604-fc17-4ace-9b7b-f45f0f17d50b" ma:anchorId="00000000-0000-0000-0000-000000000000" ma:open="false" ma:isKeyword="false">
      <xsd:complexType>
        <xsd:sequence>
          <xsd:element ref="pc:Terms" minOccurs="0" maxOccurs="1"/>
        </xsd:sequence>
      </xsd:complexType>
    </xsd:element>
    <xsd:element name="TaxCatchAll" ma:index="34" nillable="true" ma:displayName="Taxonomy Catch All Column" ma:hidden="true" ma:list="{0869b111-cc4b-4aad-9fd8-3aaf896b5d61}" ma:internalName="TaxCatchAll" ma:readOnly="false" ma:showField="CatchAllData" ma:web="8815f886-2b6b-41fb-82a2-cff1c061b5b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51f55e-4ba7-4ea3-bef3-0ddff851eed9" elementFormDefault="qualified">
    <xsd:import namespace="http://schemas.microsoft.com/office/2006/documentManagement/types"/>
    <xsd:import namespace="http://schemas.microsoft.com/office/infopath/2007/PartnerControls"/>
    <xsd:element name="MediaServiceMetadata" ma:index="35" nillable="true" ma:displayName="MediaServiceMetadata" ma:hidden="true" ma:internalName="MediaServiceMetadata" ma:readOnly="true">
      <xsd:simpleType>
        <xsd:restriction base="dms:Note"/>
      </xsd:simpleType>
    </xsd:element>
    <xsd:element name="MediaServiceFastMetadata" ma:index="36" nillable="true" ma:displayName="MediaServiceFastMetadata" ma:hidden="true" ma:internalName="MediaServiceFastMetadata" ma:readOnly="true">
      <xsd:simpleType>
        <xsd:restriction base="dms:Note"/>
      </xsd:simpleType>
    </xsd:element>
    <xsd:element name="MediaServiceAutoKeyPoints" ma:index="37" nillable="true" ma:displayName="MediaServiceAutoKeyPoints" ma:hidden="true" ma:internalName="MediaServiceAutoKeyPoints" ma:readOnly="true">
      <xsd:simpleType>
        <xsd:restriction base="dms:Note"/>
      </xsd:simpleType>
    </xsd:element>
    <xsd:element name="MediaServiceKeyPoints" ma:index="3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1704F9-9029-49F2-AE5F-5DFC7B937417}">
  <ds:schemaRefs>
    <ds:schemaRef ds:uri="http://schemas.microsoft.com/sharepoint/v3/contenttype/forms"/>
  </ds:schemaRefs>
</ds:datastoreItem>
</file>

<file path=customXml/itemProps2.xml><?xml version="1.0" encoding="utf-8"?>
<ds:datastoreItem xmlns:ds="http://schemas.openxmlformats.org/officeDocument/2006/customXml" ds:itemID="{64324B6D-2107-4DB3-95B7-B51A4F6D5ED5}">
  <ds:schemaRefs>
    <ds:schemaRef ds:uri="662745e8-e224-48e8-a2e3-254862b8c2f5"/>
    <ds:schemaRef ds:uri="8815f886-2b6b-41fb-82a2-cff1c061b5b9"/>
    <ds:schemaRef ds:uri="f251f55e-4ba7-4ea3-bef3-0ddff851ee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6DDCED-62A4-4201-BF35-D9AD493C810E}">
  <ds:schemaRefs>
    <ds:schemaRef ds:uri="Microsoft.SharePoint.Taxonomy.ContentTypeSync"/>
  </ds:schemaRefs>
</ds:datastoreItem>
</file>

<file path=customXml/itemProps4.xml><?xml version="1.0" encoding="utf-8"?>
<ds:datastoreItem xmlns:ds="http://schemas.openxmlformats.org/officeDocument/2006/customXml" ds:itemID="{E53B8C4F-C867-4FC8-85C3-28F1AFD50B02}">
  <ds:schemaRefs>
    <ds:schemaRef ds:uri="662745e8-e224-48e8-a2e3-254862b8c2f5"/>
    <ds:schemaRef ds:uri="8815f886-2b6b-41fb-82a2-cff1c061b5b9"/>
    <ds:schemaRef ds:uri="f251f55e-4ba7-4ea3-bef3-0ddff851ee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Bourne, Michael</dc:creator>
  <cp:revision>1</cp:revision>
  <dcterms:created xsi:type="dcterms:W3CDTF">2023-05-11T14:40:07Z</dcterms:created>
  <dcterms:modified xsi:type="dcterms:W3CDTF">2023-12-21T13:45:31Z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rmationType">
    <vt:lpwstr/>
  </property>
  <property fmtid="{D5CDD505-2E9C-101B-9397-08002B2CF9AE}" pid="3" name="Distribution">
    <vt:lpwstr>9;#Internal Defra Group|0867f7b3-e76e-40ca-bb1f-5ba341a49230</vt:lpwstr>
  </property>
  <property fmtid="{D5CDD505-2E9C-101B-9397-08002B2CF9AE}" pid="4" name="MediaServiceImageTags">
    <vt:lpwstr/>
  </property>
  <property fmtid="{D5CDD505-2E9C-101B-9397-08002B2CF9AE}" pid="5" name="ContentTypeId">
    <vt:lpwstr>0x010100A5BF1C78D9F64B679A5EBDE1C6598EBC0100C7DCB1061A67864E9AB9C73809C1F984</vt:lpwstr>
  </property>
  <property fmtid="{D5CDD505-2E9C-101B-9397-08002B2CF9AE}" pid="6" name="SecurityClassification">
    <vt:lpwstr/>
  </property>
  <property fmtid="{D5CDD505-2E9C-101B-9397-08002B2CF9AE}" pid="7" name="HOCopyrightLevel">
    <vt:lpwstr>7;#Crown|69589897-2828-4761-976e-717fd8e631c9</vt:lpwstr>
  </property>
  <property fmtid="{D5CDD505-2E9C-101B-9397-08002B2CF9AE}" pid="8" name="HOGovernmentSecurityClassification">
    <vt:lpwstr>6;#Official|14c80daa-741b-422c-9722-f71693c9ede4</vt:lpwstr>
  </property>
  <property fmtid="{D5CDD505-2E9C-101B-9397-08002B2CF9AE}" pid="9" name="OrganisationalUnit">
    <vt:lpwstr>8;#Core Defra|026223dd-2e56-4615-868d-7c5bfd566810</vt:lpwstr>
  </property>
  <property fmtid="{D5CDD505-2E9C-101B-9397-08002B2CF9AE}" pid="10" name="Directorate">
    <vt:lpwstr/>
  </property>
  <property fmtid="{D5CDD505-2E9C-101B-9397-08002B2CF9AE}" pid="11" name="lcf76f155ced4ddcb4097134ff3c332f">
    <vt:lpwstr/>
  </property>
  <property fmtid="{D5CDD505-2E9C-101B-9397-08002B2CF9AE}" pid="12" name="HOSiteType">
    <vt:lpwstr>10;#Team|ff0485df-0575-416f-802f-e999165821b7</vt:lpwstr>
  </property>
</Properties>
</file>