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sorterViewPr>
    <p:cViewPr>
      <p:scale>
        <a:sx n="100" d="100"/>
        <a:sy n="100" d="100"/>
      </p:scale>
      <p:origin x="0" y="-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a:xfrm>
            <a:off x="5332412" y="5883275"/>
            <a:ext cx="4324044" cy="365125"/>
          </a:xfrm>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51984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77623D-3CD3-464E-BB6F-7DAF09DC0CB7}" type="datetimeFigureOut">
              <a:rPr lang="en-ZA" smtClean="0"/>
              <a:t>2017-06-12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7983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166361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4093683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3296088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237236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364034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205504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135238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951856" y="5867131"/>
            <a:ext cx="551167" cy="365125"/>
          </a:xfrm>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203206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77623D-3CD3-464E-BB6F-7DAF09DC0CB7}" type="datetimeFigureOut">
              <a:rPr lang="en-ZA" smtClean="0"/>
              <a:t>2017-06-12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27943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77623D-3CD3-464E-BB6F-7DAF09DC0CB7}" type="datetimeFigureOut">
              <a:rPr lang="en-ZA" smtClean="0"/>
              <a:t>2017-06-12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378174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77623D-3CD3-464E-BB6F-7DAF09DC0CB7}" type="datetimeFigureOut">
              <a:rPr lang="en-ZA" smtClean="0"/>
              <a:t>2017-06-12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132807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77623D-3CD3-464E-BB6F-7DAF09DC0CB7}" type="datetimeFigureOut">
              <a:rPr lang="en-ZA" smtClean="0"/>
              <a:t>2017-06-12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150359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7623D-3CD3-464E-BB6F-7DAF09DC0CB7}" type="datetimeFigureOut">
              <a:rPr lang="en-ZA" smtClean="0"/>
              <a:t>2017-06-12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92857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77623D-3CD3-464E-BB6F-7DAF09DC0CB7}" type="datetimeFigureOut">
              <a:rPr lang="en-ZA" smtClean="0"/>
              <a:t>2017-06-12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291410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77623D-3CD3-464E-BB6F-7DAF09DC0CB7}" type="datetimeFigureOut">
              <a:rPr lang="en-ZA" smtClean="0"/>
              <a:t>2017-06-12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75696C9-C9B9-4317-A3A7-AE3A0DB51FEB}" type="slidenum">
              <a:rPr lang="en-ZA" smtClean="0"/>
              <a:t>‹#›</a:t>
            </a:fld>
            <a:endParaRPr lang="en-ZA"/>
          </a:p>
        </p:txBody>
      </p:sp>
    </p:spTree>
    <p:extLst>
      <p:ext uri="{BB962C8B-B14F-4D97-AF65-F5344CB8AC3E}">
        <p14:creationId xmlns:p14="http://schemas.microsoft.com/office/powerpoint/2010/main" val="256268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77623D-3CD3-464E-BB6F-7DAF09DC0CB7}" type="datetimeFigureOut">
              <a:rPr lang="en-ZA" smtClean="0"/>
              <a:t>2017-06-12</a:t>
            </a:fld>
            <a:endParaRPr lang="en-Z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5696C9-C9B9-4317-A3A7-AE3A0DB51FEB}" type="slidenum">
              <a:rPr lang="en-ZA" smtClean="0"/>
              <a:t>‹#›</a:t>
            </a:fld>
            <a:endParaRPr lang="en-ZA"/>
          </a:p>
        </p:txBody>
      </p:sp>
    </p:spTree>
    <p:extLst>
      <p:ext uri="{BB962C8B-B14F-4D97-AF65-F5344CB8AC3E}">
        <p14:creationId xmlns:p14="http://schemas.microsoft.com/office/powerpoint/2010/main" val="42258004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95065"/>
            <a:ext cx="11499011" cy="2616199"/>
          </a:xfrm>
        </p:spPr>
        <p:txBody>
          <a:bodyPr/>
          <a:lstStyle/>
          <a:p>
            <a:r>
              <a:rPr lang="en-ZA" dirty="0" smtClean="0">
                <a:latin typeface="Arial" panose="020B0604020202020204" pitchFamily="34" charset="0"/>
                <a:cs typeface="Arial" panose="020B0604020202020204" pitchFamily="34" charset="0"/>
              </a:rPr>
              <a:t>INF3011F Final Presentation</a:t>
            </a:r>
            <a:endParaRPr lang="en-ZA"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846049" y="3996267"/>
            <a:ext cx="9889882" cy="1388534"/>
          </a:xfrm>
        </p:spPr>
        <p:txBody>
          <a:bodyPr/>
          <a:lstStyle/>
          <a:p>
            <a:r>
              <a:rPr lang="en-ZA" dirty="0" smtClean="0">
                <a:latin typeface="Arial" panose="020B0604020202020204" pitchFamily="34" charset="0"/>
                <a:cs typeface="Arial" panose="020B0604020202020204" pitchFamily="34" charset="0"/>
              </a:rPr>
              <a:t>Done by: Sibusiso Mayalo, Joshua Benjamin, Luvo Fokazi, Michael Scott</a:t>
            </a:r>
            <a:endParaRPr lang="en-ZA"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144081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653"/>
          <a:stretch/>
        </p:blipFill>
        <p:spPr>
          <a:xfrm>
            <a:off x="2264650" y="1483741"/>
            <a:ext cx="3090758" cy="523249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
        <p:nvSpPr>
          <p:cNvPr id="6" name="Title 5"/>
          <p:cNvSpPr>
            <a:spLocks noGrp="1"/>
          </p:cNvSpPr>
          <p:nvPr>
            <p:ph type="title"/>
          </p:nvPr>
        </p:nvSpPr>
        <p:spPr>
          <a:xfrm>
            <a:off x="1389421" y="202730"/>
            <a:ext cx="10018713" cy="1752599"/>
          </a:xfrm>
        </p:spPr>
        <p:txBody>
          <a:bodyPr/>
          <a:lstStyle/>
          <a:p>
            <a:r>
              <a:rPr lang="en-ZA" dirty="0" smtClean="0"/>
              <a:t>The Solution – Forms:</a:t>
            </a:r>
            <a:endParaRPr lang="en-ZA"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391" y="4533522"/>
            <a:ext cx="5143946" cy="208806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391" y="2276648"/>
            <a:ext cx="3848433" cy="2011854"/>
          </a:xfrm>
          <a:prstGeom prst="rect">
            <a:avLst/>
          </a:prstGeom>
        </p:spPr>
      </p:pic>
    </p:spTree>
    <p:extLst>
      <p:ext uri="{BB962C8B-B14F-4D97-AF65-F5344CB8AC3E}">
        <p14:creationId xmlns:p14="http://schemas.microsoft.com/office/powerpoint/2010/main" val="120459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Solution – Database Tables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898" y="2482266"/>
            <a:ext cx="5898391" cy="163082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734" y="4458652"/>
            <a:ext cx="7049111" cy="19356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5037" y="2291750"/>
            <a:ext cx="3718882" cy="201185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4050570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35" r="3258" b="4928"/>
          <a:stretch/>
        </p:blipFill>
        <p:spPr>
          <a:xfrm>
            <a:off x="6615893" y="3433391"/>
            <a:ext cx="5336876" cy="3036421"/>
          </a:xfrm>
        </p:spPr>
      </p:pic>
      <p:sp>
        <p:nvSpPr>
          <p:cNvPr id="4" name="Title 1"/>
          <p:cNvSpPr>
            <a:spLocks noGrp="1"/>
          </p:cNvSpPr>
          <p:nvPr>
            <p:ph type="title"/>
          </p:nvPr>
        </p:nvSpPr>
        <p:spPr>
          <a:xfrm>
            <a:off x="768318" y="174597"/>
            <a:ext cx="10018713" cy="1752599"/>
          </a:xfrm>
        </p:spPr>
        <p:txBody>
          <a:bodyPr/>
          <a:lstStyle/>
          <a:p>
            <a:r>
              <a:rPr lang="en-ZA" dirty="0" smtClean="0"/>
              <a:t>The Solution – Miscellaneous</a:t>
            </a:r>
            <a:endParaRPr lang="en-ZA"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8223"/>
          <a:stretch/>
        </p:blipFill>
        <p:spPr>
          <a:xfrm>
            <a:off x="1340412" y="1922795"/>
            <a:ext cx="5055079" cy="268856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1948346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241" y="-9301"/>
            <a:ext cx="10018713" cy="1752599"/>
          </a:xfrm>
        </p:spPr>
        <p:txBody>
          <a:bodyPr/>
          <a:lstStyle/>
          <a:p>
            <a:r>
              <a:rPr lang="en-ZA" dirty="0" smtClean="0"/>
              <a:t>Solution Run-through Example</a:t>
            </a:r>
            <a:endParaRPr lang="en-ZA"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3653"/>
          <a:stretch/>
        </p:blipFill>
        <p:spPr>
          <a:xfrm>
            <a:off x="1337095" y="1625501"/>
            <a:ext cx="3090758" cy="5232499"/>
          </a:xfrm>
          <a:prstGeom prst="rect">
            <a:avLst/>
          </a:prstGeom>
        </p:spPr>
      </p:pic>
      <p:cxnSp>
        <p:nvCxnSpPr>
          <p:cNvPr id="8" name="Straight Connector 7"/>
          <p:cNvCxnSpPr/>
          <p:nvPr/>
        </p:nvCxnSpPr>
        <p:spPr>
          <a:xfrm flipV="1">
            <a:off x="1779670" y="4653017"/>
            <a:ext cx="245565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flipV="1">
            <a:off x="1779670" y="4917462"/>
            <a:ext cx="245565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1779670" y="4653018"/>
            <a:ext cx="0" cy="26444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235323" y="4653017"/>
            <a:ext cx="0" cy="264445"/>
          </a:xfrm>
          <a:prstGeom prst="line">
            <a:avLst/>
          </a:prstGeom>
        </p:spPr>
        <p:style>
          <a:lnRef idx="3">
            <a:schemeClr val="accent1"/>
          </a:lnRef>
          <a:fillRef idx="0">
            <a:schemeClr val="accent1"/>
          </a:fillRef>
          <a:effectRef idx="2">
            <a:schemeClr val="accent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992" y="2146891"/>
            <a:ext cx="5137341" cy="1125758"/>
          </a:xfrm>
          <a:prstGeom prst="rect">
            <a:avLst/>
          </a:prstGeom>
        </p:spPr>
      </p:pic>
      <p:sp>
        <p:nvSpPr>
          <p:cNvPr id="20" name="Right Arrow 19"/>
          <p:cNvSpPr/>
          <p:nvPr/>
        </p:nvSpPr>
        <p:spPr>
          <a:xfrm>
            <a:off x="4515825" y="4821240"/>
            <a:ext cx="537195" cy="719981"/>
          </a:xfrm>
          <a:prstGeom prst="rightArrow">
            <a:avLst/>
          </a:prstGeom>
          <a:solidFill>
            <a:schemeClr val="bg2">
              <a:lumMod val="25000"/>
            </a:schemeClr>
          </a:solidFill>
          <a:ln>
            <a:solidFill>
              <a:schemeClr val="bg2">
                <a:lumMod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sp>
        <p:nvSpPr>
          <p:cNvPr id="21" name="Right Arrow 20"/>
          <p:cNvSpPr/>
          <p:nvPr/>
        </p:nvSpPr>
        <p:spPr>
          <a:xfrm rot="16200000">
            <a:off x="7379655" y="3337525"/>
            <a:ext cx="691582" cy="719981"/>
          </a:xfrm>
          <a:prstGeom prst="rightArrow">
            <a:avLst>
              <a:gd name="adj1" fmla="val 54885"/>
              <a:gd name="adj2" fmla="val 43894"/>
            </a:avLst>
          </a:prstGeom>
          <a:solidFill>
            <a:schemeClr val="tx1">
              <a:lumMod val="85000"/>
              <a:lumOff val="15000"/>
            </a:schemeClr>
          </a:solidFill>
          <a:ln>
            <a:solidFill>
              <a:schemeClr val="tx2">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992" y="4302135"/>
            <a:ext cx="4831499" cy="2286198"/>
          </a:xfrm>
          <a:prstGeom prst="rect">
            <a:avLst/>
          </a:prstGeom>
        </p:spPr>
      </p:pic>
      <p:cxnSp>
        <p:nvCxnSpPr>
          <p:cNvPr id="24" name="Straight Connector 23"/>
          <p:cNvCxnSpPr/>
          <p:nvPr/>
        </p:nvCxnSpPr>
        <p:spPr>
          <a:xfrm>
            <a:off x="7080960" y="5701400"/>
            <a:ext cx="2648670" cy="3"/>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080960" y="5965846"/>
            <a:ext cx="2648670"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9729630" y="5701402"/>
            <a:ext cx="0" cy="2644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7080960" y="5701400"/>
            <a:ext cx="0" cy="264445"/>
          </a:xfrm>
          <a:prstGeom prst="line">
            <a:avLst/>
          </a:prstGeom>
        </p:spPr>
        <p:style>
          <a:lnRef idx="3">
            <a:schemeClr val="accent1"/>
          </a:lnRef>
          <a:fillRef idx="0">
            <a:schemeClr val="accent1"/>
          </a:fillRef>
          <a:effectRef idx="2">
            <a:schemeClr val="accent1"/>
          </a:effectRef>
          <a:fontRef idx="minor">
            <a:schemeClr val="tx1"/>
          </a:fontRef>
        </p:style>
      </p:cxn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117737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086" y="0"/>
            <a:ext cx="6564134" cy="1752599"/>
          </a:xfrm>
        </p:spPr>
        <p:txBody>
          <a:bodyPr/>
          <a:lstStyle/>
          <a:p>
            <a:r>
              <a:rPr lang="en-ZA" dirty="0" smtClean="0"/>
              <a:t>Poster Presentation</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172" y="1218167"/>
            <a:ext cx="3977961" cy="563983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cxnSp>
        <p:nvCxnSpPr>
          <p:cNvPr id="7" name="Straight Arrow Connector 6"/>
          <p:cNvCxnSpPr/>
          <p:nvPr/>
        </p:nvCxnSpPr>
        <p:spPr>
          <a:xfrm>
            <a:off x="7582619" y="2872596"/>
            <a:ext cx="7332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315864" y="2656936"/>
            <a:ext cx="1656272" cy="369332"/>
          </a:xfrm>
          <a:prstGeom prst="rect">
            <a:avLst/>
          </a:prstGeom>
          <a:noFill/>
        </p:spPr>
        <p:txBody>
          <a:bodyPr wrap="square" rtlCol="0">
            <a:spAutoFit/>
          </a:bodyPr>
          <a:lstStyle/>
          <a:p>
            <a:r>
              <a:rPr lang="en-ZA" dirty="0" smtClean="0"/>
              <a:t>Our objectives</a:t>
            </a:r>
            <a:endParaRPr lang="en-ZA" dirty="0"/>
          </a:p>
        </p:txBody>
      </p:sp>
      <p:cxnSp>
        <p:nvCxnSpPr>
          <p:cNvPr id="13" name="Straight Arrow Connector 12"/>
          <p:cNvCxnSpPr/>
          <p:nvPr/>
        </p:nvCxnSpPr>
        <p:spPr>
          <a:xfrm>
            <a:off x="7530862" y="5049963"/>
            <a:ext cx="7332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8264107" y="4834303"/>
            <a:ext cx="2070338" cy="369332"/>
          </a:xfrm>
          <a:prstGeom prst="rect">
            <a:avLst/>
          </a:prstGeom>
          <a:noFill/>
        </p:spPr>
        <p:txBody>
          <a:bodyPr wrap="square" rtlCol="0">
            <a:spAutoFit/>
          </a:bodyPr>
          <a:lstStyle/>
          <a:p>
            <a:r>
              <a:rPr lang="en-ZA" dirty="0" smtClean="0"/>
              <a:t>Recommendations</a:t>
            </a:r>
            <a:endParaRPr lang="en-ZA" dirty="0"/>
          </a:p>
        </p:txBody>
      </p:sp>
      <p:cxnSp>
        <p:nvCxnSpPr>
          <p:cNvPr id="15" name="Straight Arrow Connector 14"/>
          <p:cNvCxnSpPr/>
          <p:nvPr/>
        </p:nvCxnSpPr>
        <p:spPr>
          <a:xfrm>
            <a:off x="7458974" y="6354626"/>
            <a:ext cx="7332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8192219" y="6138966"/>
            <a:ext cx="2142226" cy="369332"/>
          </a:xfrm>
          <a:prstGeom prst="rect">
            <a:avLst/>
          </a:prstGeom>
          <a:noFill/>
        </p:spPr>
        <p:txBody>
          <a:bodyPr wrap="square" rtlCol="0">
            <a:spAutoFit/>
          </a:bodyPr>
          <a:lstStyle/>
          <a:p>
            <a:r>
              <a:rPr lang="en-ZA" dirty="0" smtClean="0"/>
              <a:t>Acknowledgements</a:t>
            </a:r>
            <a:endParaRPr lang="en-ZA" dirty="0"/>
          </a:p>
        </p:txBody>
      </p:sp>
      <p:cxnSp>
        <p:nvCxnSpPr>
          <p:cNvPr id="17" name="Straight Arrow Connector 16"/>
          <p:cNvCxnSpPr/>
          <p:nvPr/>
        </p:nvCxnSpPr>
        <p:spPr>
          <a:xfrm flipH="1" flipV="1">
            <a:off x="3131389" y="3260785"/>
            <a:ext cx="669985" cy="57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1561949" y="2937619"/>
            <a:ext cx="1656272" cy="646331"/>
          </a:xfrm>
          <a:prstGeom prst="rect">
            <a:avLst/>
          </a:prstGeom>
          <a:noFill/>
        </p:spPr>
        <p:txBody>
          <a:bodyPr wrap="square" rtlCol="0">
            <a:spAutoFit/>
          </a:bodyPr>
          <a:lstStyle/>
          <a:p>
            <a:r>
              <a:rPr lang="en-ZA" dirty="0" smtClean="0"/>
              <a:t>Problem</a:t>
            </a:r>
          </a:p>
          <a:p>
            <a:r>
              <a:rPr lang="en-ZA" dirty="0" smtClean="0"/>
              <a:t>Definition</a:t>
            </a:r>
            <a:endParaRPr lang="en-ZA" dirty="0"/>
          </a:p>
        </p:txBody>
      </p:sp>
      <p:cxnSp>
        <p:nvCxnSpPr>
          <p:cNvPr id="20" name="Straight Arrow Connector 19"/>
          <p:cNvCxnSpPr/>
          <p:nvPr/>
        </p:nvCxnSpPr>
        <p:spPr>
          <a:xfrm flipH="1" flipV="1">
            <a:off x="3105640" y="5053641"/>
            <a:ext cx="669985" cy="57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1612834" y="4695803"/>
            <a:ext cx="1656272" cy="646331"/>
          </a:xfrm>
          <a:prstGeom prst="rect">
            <a:avLst/>
          </a:prstGeom>
          <a:noFill/>
        </p:spPr>
        <p:txBody>
          <a:bodyPr wrap="square" rtlCol="0">
            <a:spAutoFit/>
          </a:bodyPr>
          <a:lstStyle/>
          <a:p>
            <a:r>
              <a:rPr lang="en-ZA" dirty="0" smtClean="0"/>
              <a:t>Our </a:t>
            </a:r>
          </a:p>
          <a:p>
            <a:r>
              <a:rPr lang="en-ZA" dirty="0" smtClean="0"/>
              <a:t>Findings</a:t>
            </a:r>
            <a:endParaRPr lang="en-ZA" dirty="0"/>
          </a:p>
        </p:txBody>
      </p:sp>
      <p:cxnSp>
        <p:nvCxnSpPr>
          <p:cNvPr id="22" name="Straight Arrow Connector 21"/>
          <p:cNvCxnSpPr/>
          <p:nvPr/>
        </p:nvCxnSpPr>
        <p:spPr>
          <a:xfrm flipH="1">
            <a:off x="3152086" y="2380492"/>
            <a:ext cx="199716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a:off x="5149252" y="2380492"/>
            <a:ext cx="0" cy="164300"/>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1569600" y="1920028"/>
            <a:ext cx="1656272" cy="923330"/>
          </a:xfrm>
          <a:prstGeom prst="rect">
            <a:avLst/>
          </a:prstGeom>
          <a:noFill/>
        </p:spPr>
        <p:txBody>
          <a:bodyPr wrap="square" rtlCol="0">
            <a:spAutoFit/>
          </a:bodyPr>
          <a:lstStyle/>
          <a:p>
            <a:r>
              <a:rPr lang="en-ZA" dirty="0" smtClean="0"/>
              <a:t>Snapshots</a:t>
            </a:r>
          </a:p>
          <a:p>
            <a:r>
              <a:rPr lang="en-ZA" dirty="0"/>
              <a:t>o</a:t>
            </a:r>
            <a:r>
              <a:rPr lang="en-ZA" dirty="0" smtClean="0"/>
              <a:t>f our</a:t>
            </a:r>
          </a:p>
          <a:p>
            <a:r>
              <a:rPr lang="en-ZA" dirty="0" smtClean="0"/>
              <a:t>Solution</a:t>
            </a:r>
            <a:endParaRPr lang="en-ZA" dirty="0"/>
          </a:p>
        </p:txBody>
      </p:sp>
      <p:cxnSp>
        <p:nvCxnSpPr>
          <p:cNvPr id="29" name="Straight Connector 28"/>
          <p:cNvCxnSpPr/>
          <p:nvPr/>
        </p:nvCxnSpPr>
        <p:spPr>
          <a:xfrm flipH="1">
            <a:off x="4871050" y="2544792"/>
            <a:ext cx="15470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flipV="1">
            <a:off x="6418054" y="2544792"/>
            <a:ext cx="0" cy="4209691"/>
          </a:xfrm>
          <a:prstGeom prst="line">
            <a:avLst/>
          </a:prstGeom>
          <a:effectLst/>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flipH="1">
            <a:off x="4871050" y="6754483"/>
            <a:ext cx="154700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flipV="1">
            <a:off x="4871050" y="2544792"/>
            <a:ext cx="0" cy="4209691"/>
          </a:xfrm>
          <a:prstGeom prst="line">
            <a:avLst/>
          </a:prstGeom>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20225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20" y="685800"/>
            <a:ext cx="10018713" cy="1752599"/>
          </a:xfrm>
        </p:spPr>
        <p:txBody>
          <a:bodyPr/>
          <a:lstStyle/>
          <a:p>
            <a:r>
              <a:rPr lang="en-ZA" dirty="0" smtClean="0"/>
              <a:t>Team Reflection – Project Management</a:t>
            </a:r>
            <a:endParaRPr lang="en-ZA" dirty="0"/>
          </a:p>
        </p:txBody>
      </p:sp>
      <p:sp>
        <p:nvSpPr>
          <p:cNvPr id="3" name="Content Placeholder 2"/>
          <p:cNvSpPr>
            <a:spLocks noGrp="1"/>
          </p:cNvSpPr>
          <p:nvPr>
            <p:ph idx="1"/>
          </p:nvPr>
        </p:nvSpPr>
        <p:spPr/>
        <p:txBody>
          <a:bodyPr/>
          <a:lstStyle/>
          <a:p>
            <a:r>
              <a:rPr lang="en-ZA" dirty="0" smtClean="0"/>
              <a:t>Lessons we have learned:</a:t>
            </a:r>
          </a:p>
          <a:p>
            <a:pPr lvl="1"/>
            <a:r>
              <a:rPr lang="en-ZA" dirty="0" smtClean="0"/>
              <a:t>There’s no substitute to being prepared</a:t>
            </a:r>
          </a:p>
          <a:p>
            <a:pPr lvl="1"/>
            <a:r>
              <a:rPr lang="en-ZA" dirty="0" smtClean="0"/>
              <a:t>It is always important to keep the initial project goals and scope in mind</a:t>
            </a:r>
          </a:p>
          <a:p>
            <a:pPr lvl="1"/>
            <a:r>
              <a:rPr lang="en-ZA" dirty="0" smtClean="0"/>
              <a:t>Everything that gets done on a project will have an associated risk, preparing and managing risks saves a substantial amount of time and stress</a:t>
            </a:r>
          </a:p>
          <a:p>
            <a:pPr lvl="1"/>
            <a:r>
              <a:rPr lang="en-ZA" dirty="0" smtClean="0"/>
              <a:t>Breaking down the workflow allows many people to work concurrently on different things </a:t>
            </a:r>
          </a:p>
          <a:p>
            <a:pPr lvl="1"/>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359580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802" y="754811"/>
            <a:ext cx="10018713" cy="1752599"/>
          </a:xfrm>
        </p:spPr>
        <p:txBody>
          <a:bodyPr/>
          <a:lstStyle/>
          <a:p>
            <a:r>
              <a:rPr lang="en-ZA" dirty="0" smtClean="0"/>
              <a:t>Team Reflection – People Management</a:t>
            </a:r>
            <a:endParaRPr lang="en-ZA" dirty="0"/>
          </a:p>
        </p:txBody>
      </p:sp>
      <p:sp>
        <p:nvSpPr>
          <p:cNvPr id="3" name="Content Placeholder 2"/>
          <p:cNvSpPr>
            <a:spLocks noGrp="1"/>
          </p:cNvSpPr>
          <p:nvPr>
            <p:ph idx="1"/>
          </p:nvPr>
        </p:nvSpPr>
        <p:spPr>
          <a:xfrm>
            <a:off x="1501563" y="2818999"/>
            <a:ext cx="10018713" cy="3124201"/>
          </a:xfrm>
        </p:spPr>
        <p:txBody>
          <a:bodyPr>
            <a:normAutofit fontScale="85000" lnSpcReduction="10000"/>
          </a:bodyPr>
          <a:lstStyle/>
          <a:p>
            <a:r>
              <a:rPr lang="en-ZA" dirty="0" smtClean="0"/>
              <a:t>Lessons we have learnt:</a:t>
            </a:r>
          </a:p>
          <a:p>
            <a:pPr lvl="1"/>
            <a:r>
              <a:rPr lang="en-ZA" dirty="0" smtClean="0"/>
              <a:t>Early communication is often the best type of communication</a:t>
            </a:r>
          </a:p>
          <a:p>
            <a:pPr lvl="1"/>
            <a:r>
              <a:rPr lang="en-ZA" dirty="0" smtClean="0"/>
              <a:t>Communication is not an event, it is an ongoing process and should happen as often as possible</a:t>
            </a:r>
          </a:p>
          <a:p>
            <a:pPr lvl="1"/>
            <a:r>
              <a:rPr lang="en-ZA" dirty="0" smtClean="0"/>
              <a:t>Be upfront with your issues, issues that go unresolved become more complicated as the project goes on.</a:t>
            </a:r>
          </a:p>
          <a:p>
            <a:pPr lvl="1"/>
            <a:r>
              <a:rPr lang="en-ZA" dirty="0" smtClean="0"/>
              <a:t>Techniques to apply to real world project work: </a:t>
            </a:r>
          </a:p>
          <a:p>
            <a:pPr lvl="2"/>
            <a:r>
              <a:rPr lang="en-ZA" dirty="0" smtClean="0"/>
              <a:t>Conflict resolution</a:t>
            </a:r>
          </a:p>
          <a:p>
            <a:pPr lvl="2"/>
            <a:r>
              <a:rPr lang="en-ZA" dirty="0" smtClean="0"/>
              <a:t> Leaderful practice</a:t>
            </a:r>
          </a:p>
          <a:p>
            <a:pPr lvl="2"/>
            <a:r>
              <a:rPr lang="en-ZA" dirty="0" smtClean="0"/>
              <a:t>Dynamic Management</a:t>
            </a:r>
          </a:p>
          <a:p>
            <a:pPr lvl="1"/>
            <a:endParaRPr lang="en-ZA" dirty="0" smtClean="0"/>
          </a:p>
          <a:p>
            <a:pPr lvl="1"/>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48919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Questions:</a:t>
            </a:r>
            <a:endParaRPr lang="en-ZA" dirty="0"/>
          </a:p>
        </p:txBody>
      </p:sp>
      <p:pic>
        <p:nvPicPr>
          <p:cNvPr id="1026" name="Picture 2" descr="Image result for question mark"/>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ackgroundRemoval t="4093" b="92558" l="15215" r="88618"/>
                    </a14:imgEffect>
                  </a14:imgLayer>
                </a14:imgProps>
              </a:ext>
              <a:ext uri="{28A0092B-C50C-407E-A947-70E740481C1C}">
                <a14:useLocalDpi xmlns:a14="http://schemas.microsoft.com/office/drawing/2010/main" val="0"/>
              </a:ext>
            </a:extLst>
          </a:blip>
          <a:srcRect/>
          <a:stretch>
            <a:fillRect/>
          </a:stretch>
        </p:blipFill>
        <p:spPr bwMode="auto">
          <a:xfrm>
            <a:off x="5242536" y="2667000"/>
            <a:ext cx="2502266" cy="3124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259699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Introduction - Topic</a:t>
            </a:r>
            <a:endParaRPr lang="en-ZA" dirty="0"/>
          </a:p>
        </p:txBody>
      </p:sp>
      <p:sp>
        <p:nvSpPr>
          <p:cNvPr id="3" name="Content Placeholder 2"/>
          <p:cNvSpPr>
            <a:spLocks noGrp="1"/>
          </p:cNvSpPr>
          <p:nvPr>
            <p:ph idx="1"/>
          </p:nvPr>
        </p:nvSpPr>
        <p:spPr/>
        <p:txBody>
          <a:bodyPr>
            <a:normAutofit fontScale="92500" lnSpcReduction="20000"/>
          </a:bodyPr>
          <a:lstStyle/>
          <a:p>
            <a:r>
              <a:rPr lang="en-ZA" dirty="0" smtClean="0"/>
              <a:t>The topic we were assigned was: the indexing of research publications by the IS department.</a:t>
            </a:r>
          </a:p>
          <a:p>
            <a:r>
              <a:rPr lang="en-ZA" dirty="0" smtClean="0"/>
              <a:t>The output for this topic was: a catalogue.</a:t>
            </a:r>
          </a:p>
          <a:p>
            <a:r>
              <a:rPr lang="en-ZA" dirty="0" smtClean="0"/>
              <a:t>This catalogue would enable lecturers to search by different categories:</a:t>
            </a:r>
          </a:p>
          <a:p>
            <a:pPr lvl="1"/>
            <a:r>
              <a:rPr lang="en-ZA" dirty="0" smtClean="0"/>
              <a:t>Authors</a:t>
            </a:r>
          </a:p>
          <a:p>
            <a:pPr lvl="1"/>
            <a:r>
              <a:rPr lang="en-ZA" dirty="0" smtClean="0"/>
              <a:t>Research areas</a:t>
            </a:r>
          </a:p>
          <a:p>
            <a:pPr lvl="1"/>
            <a:r>
              <a:rPr lang="en-ZA" dirty="0" smtClean="0"/>
              <a:t>Research methods</a:t>
            </a:r>
          </a:p>
          <a:p>
            <a:pPr lvl="1"/>
            <a:r>
              <a:rPr lang="en-ZA" dirty="0" smtClean="0"/>
              <a:t>Frameworks</a:t>
            </a:r>
          </a:p>
          <a:p>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2790704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Background</a:t>
            </a:r>
            <a:endParaRPr lang="en-ZA" dirty="0"/>
          </a:p>
        </p:txBody>
      </p:sp>
      <p:sp>
        <p:nvSpPr>
          <p:cNvPr id="3" name="Content Placeholder 2"/>
          <p:cNvSpPr>
            <a:spLocks noGrp="1"/>
          </p:cNvSpPr>
          <p:nvPr>
            <p:ph idx="1"/>
          </p:nvPr>
        </p:nvSpPr>
        <p:spPr/>
        <p:txBody>
          <a:bodyPr/>
          <a:lstStyle/>
          <a:p>
            <a:pPr marL="0" indent="0">
              <a:buNone/>
            </a:pPr>
            <a:r>
              <a:rPr lang="en-ZA" dirty="0" smtClean="0"/>
              <a:t>The </a:t>
            </a:r>
            <a:r>
              <a:rPr lang="en-ZA" dirty="0"/>
              <a:t>Department of Information System is embarking on an initiative to review and streamline some its administrative operations as well as come up with new and innovative ways of doing things. The initiative is in line with the department’s mission of being the leading African centre for Information Systems research and education.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3416219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Situation of Concern:</a:t>
            </a:r>
            <a:endParaRPr lang="en-ZA" dirty="0"/>
          </a:p>
        </p:txBody>
      </p:sp>
      <p:sp>
        <p:nvSpPr>
          <p:cNvPr id="3" name="Content Placeholder 2"/>
          <p:cNvSpPr>
            <a:spLocks noGrp="1"/>
          </p:cNvSpPr>
          <p:nvPr>
            <p:ph idx="1"/>
          </p:nvPr>
        </p:nvSpPr>
        <p:spPr/>
        <p:txBody>
          <a:bodyPr/>
          <a:lstStyle/>
          <a:p>
            <a:r>
              <a:rPr lang="en-ZA" dirty="0" smtClean="0"/>
              <a:t>There are multiple facets of tracking the research output throughout the university.</a:t>
            </a:r>
          </a:p>
          <a:p>
            <a:r>
              <a:rPr lang="en-ZA" dirty="0" smtClean="0"/>
              <a:t>However, the IS department lacks a ‘robust’ internal system to keep track of its individual research output.</a:t>
            </a:r>
          </a:p>
          <a:p>
            <a:r>
              <a:rPr lang="en-ZA" dirty="0" smtClean="0"/>
              <a:t>Our team’s job was to rectify this issue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100579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Approach</a:t>
            </a:r>
            <a:endParaRPr lang="en-ZA" dirty="0"/>
          </a:p>
        </p:txBody>
      </p:sp>
      <p:sp>
        <p:nvSpPr>
          <p:cNvPr id="3" name="Content Placeholder 2"/>
          <p:cNvSpPr>
            <a:spLocks noGrp="1"/>
          </p:cNvSpPr>
          <p:nvPr>
            <p:ph idx="1"/>
          </p:nvPr>
        </p:nvSpPr>
        <p:spPr/>
        <p:txBody>
          <a:bodyPr>
            <a:normAutofit fontScale="92500" lnSpcReduction="20000"/>
          </a:bodyPr>
          <a:lstStyle/>
          <a:p>
            <a:endParaRPr lang="en-ZA" dirty="0" smtClean="0"/>
          </a:p>
          <a:p>
            <a:r>
              <a:rPr lang="en-ZA" dirty="0" smtClean="0"/>
              <a:t>The breakdown of the approach we took with this project:</a:t>
            </a:r>
          </a:p>
          <a:p>
            <a:pPr marL="914400" lvl="1" indent="-457200">
              <a:buFont typeface="+mj-lt"/>
              <a:buAutoNum type="arabicPeriod"/>
            </a:pPr>
            <a:r>
              <a:rPr lang="en-ZA" dirty="0" smtClean="0"/>
              <a:t>Outlining the problem– meeting stakeholders</a:t>
            </a:r>
          </a:p>
          <a:p>
            <a:pPr marL="914400" lvl="1" indent="-457200">
              <a:buFont typeface="+mj-lt"/>
              <a:buAutoNum type="arabicPeriod"/>
            </a:pPr>
            <a:r>
              <a:rPr lang="en-ZA" dirty="0" smtClean="0"/>
              <a:t>Defining the problem – internal meeting</a:t>
            </a:r>
          </a:p>
          <a:p>
            <a:pPr marL="914400" lvl="1" indent="-457200">
              <a:buFont typeface="+mj-lt"/>
              <a:buAutoNum type="arabicPeriod"/>
            </a:pPr>
            <a:r>
              <a:rPr lang="en-ZA" dirty="0" smtClean="0"/>
              <a:t>Brainstorming the solution</a:t>
            </a:r>
          </a:p>
          <a:p>
            <a:pPr marL="914400" lvl="1" indent="-457200">
              <a:buFont typeface="+mj-lt"/>
              <a:buAutoNum type="arabicPeriod"/>
            </a:pPr>
            <a:r>
              <a:rPr lang="en-ZA" dirty="0" smtClean="0"/>
              <a:t>Building the solution – prototype</a:t>
            </a:r>
          </a:p>
          <a:p>
            <a:pPr marL="914400" lvl="1" indent="-457200">
              <a:buFont typeface="+mj-lt"/>
              <a:buAutoNum type="arabicPeriod"/>
            </a:pPr>
            <a:r>
              <a:rPr lang="en-ZA" dirty="0" smtClean="0"/>
              <a:t>Testing the solution – prototype run-through with stakeholders</a:t>
            </a:r>
          </a:p>
          <a:p>
            <a:pPr marL="914400" lvl="1" indent="-457200">
              <a:buFont typeface="+mj-lt"/>
              <a:buAutoNum type="arabicPeriod"/>
            </a:pPr>
            <a:r>
              <a:rPr lang="en-ZA" dirty="0" smtClean="0"/>
              <a:t>Improving the solution – prototype feedback</a:t>
            </a:r>
          </a:p>
          <a:p>
            <a:pPr lvl="1"/>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2745015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Problem Outline</a:t>
            </a:r>
            <a:endParaRPr lang="en-ZA" dirty="0"/>
          </a:p>
        </p:txBody>
      </p:sp>
      <p:sp>
        <p:nvSpPr>
          <p:cNvPr id="3" name="Content Placeholder 2"/>
          <p:cNvSpPr>
            <a:spLocks noGrp="1"/>
          </p:cNvSpPr>
          <p:nvPr>
            <p:ph idx="1"/>
          </p:nvPr>
        </p:nvSpPr>
        <p:spPr/>
        <p:txBody>
          <a:bodyPr>
            <a:normAutofit fontScale="92500" lnSpcReduction="20000"/>
          </a:bodyPr>
          <a:lstStyle/>
          <a:p>
            <a:r>
              <a:rPr lang="en-ZA" dirty="0" smtClean="0"/>
              <a:t>This is the first step in the process.</a:t>
            </a:r>
          </a:p>
          <a:p>
            <a:r>
              <a:rPr lang="en-ZA" dirty="0"/>
              <a:t>This phase was executed by meeting with our </a:t>
            </a:r>
            <a:r>
              <a:rPr lang="en-ZA" dirty="0" smtClean="0"/>
              <a:t>stakeholders:</a:t>
            </a:r>
            <a:endParaRPr lang="en-ZA" dirty="0"/>
          </a:p>
          <a:p>
            <a:pPr lvl="1"/>
            <a:r>
              <a:rPr lang="en-ZA" dirty="0"/>
              <a:t>Lecturers/Researchers</a:t>
            </a:r>
          </a:p>
          <a:p>
            <a:pPr lvl="1"/>
            <a:r>
              <a:rPr lang="en-ZA" dirty="0"/>
              <a:t>Postgraduates</a:t>
            </a:r>
          </a:p>
          <a:p>
            <a:pPr lvl="1"/>
            <a:r>
              <a:rPr lang="en-ZA" dirty="0"/>
              <a:t>Director of the research unit in the IS department (AKA CITANDA</a:t>
            </a:r>
            <a:r>
              <a:rPr lang="en-ZA" dirty="0" smtClean="0"/>
              <a:t>)</a:t>
            </a:r>
          </a:p>
          <a:p>
            <a:r>
              <a:rPr lang="en-ZA" dirty="0" smtClean="0"/>
              <a:t>And guided by meeting with our mentor &amp; course convenor respectably:</a:t>
            </a:r>
          </a:p>
          <a:p>
            <a:pPr lvl="1"/>
            <a:r>
              <a:rPr lang="en-ZA" dirty="0" smtClean="0"/>
              <a:t>Mbongeni Ncube</a:t>
            </a:r>
          </a:p>
          <a:p>
            <a:pPr lvl="1"/>
            <a:r>
              <a:rPr lang="en-ZA" dirty="0" smtClean="0"/>
              <a:t>Gwamaka Mwalemba</a:t>
            </a:r>
          </a:p>
          <a:p>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1963804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77174"/>
            <a:ext cx="9169312" cy="1752599"/>
          </a:xfrm>
        </p:spPr>
        <p:txBody>
          <a:bodyPr/>
          <a:lstStyle/>
          <a:p>
            <a:r>
              <a:rPr lang="en-ZA" dirty="0" smtClean="0"/>
              <a:t>Defining Problem &amp; Solution  Development</a:t>
            </a:r>
            <a:endParaRPr lang="en-ZA" dirty="0"/>
          </a:p>
        </p:txBody>
      </p:sp>
      <p:sp>
        <p:nvSpPr>
          <p:cNvPr id="3" name="Content Placeholder 2"/>
          <p:cNvSpPr>
            <a:spLocks noGrp="1"/>
          </p:cNvSpPr>
          <p:nvPr>
            <p:ph idx="1"/>
          </p:nvPr>
        </p:nvSpPr>
        <p:spPr/>
        <p:txBody>
          <a:bodyPr/>
          <a:lstStyle/>
          <a:p>
            <a:r>
              <a:rPr lang="en-ZA" dirty="0" smtClean="0"/>
              <a:t>This phase was done internally by meeting amongst group members</a:t>
            </a:r>
          </a:p>
          <a:p>
            <a:r>
              <a:rPr lang="en-ZA" dirty="0" smtClean="0"/>
              <a:t>The problem was clearly defined</a:t>
            </a:r>
          </a:p>
          <a:p>
            <a:r>
              <a:rPr lang="en-ZA" dirty="0" smtClean="0"/>
              <a:t>Then solutions were brainstormed and a final solution was decided on</a:t>
            </a:r>
          </a:p>
          <a:p>
            <a:pPr marL="0" indent="0">
              <a:buNone/>
            </a:pPr>
            <a:endParaRPr lang="en-ZA" dirty="0" smtClean="0"/>
          </a:p>
          <a:p>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919186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Prototyping &amp; Testing Solution</a:t>
            </a:r>
            <a:endParaRPr lang="en-ZA" dirty="0"/>
          </a:p>
        </p:txBody>
      </p:sp>
      <p:sp>
        <p:nvSpPr>
          <p:cNvPr id="3" name="Content Placeholder 2"/>
          <p:cNvSpPr>
            <a:spLocks noGrp="1"/>
          </p:cNvSpPr>
          <p:nvPr>
            <p:ph idx="1"/>
          </p:nvPr>
        </p:nvSpPr>
        <p:spPr/>
        <p:txBody>
          <a:bodyPr/>
          <a:lstStyle/>
          <a:p>
            <a:r>
              <a:rPr lang="en-ZA" dirty="0" smtClean="0"/>
              <a:t>A prototype was developed for the final solution</a:t>
            </a:r>
          </a:p>
          <a:p>
            <a:r>
              <a:rPr lang="en-ZA" dirty="0" smtClean="0"/>
              <a:t>We met previous as well as new stakeholders to do a prototype walkthrough</a:t>
            </a:r>
          </a:p>
          <a:p>
            <a:r>
              <a:rPr lang="en-ZA" dirty="0" smtClean="0"/>
              <a:t>Feedback was taken into account &amp; the prototype was iterated upon.</a:t>
            </a:r>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1107836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Solution:</a:t>
            </a:r>
            <a:endParaRPr lang="en-ZA" dirty="0"/>
          </a:p>
        </p:txBody>
      </p:sp>
      <p:sp>
        <p:nvSpPr>
          <p:cNvPr id="3" name="Content Placeholder 2"/>
          <p:cNvSpPr>
            <a:spLocks noGrp="1"/>
          </p:cNvSpPr>
          <p:nvPr>
            <p:ph idx="1"/>
          </p:nvPr>
        </p:nvSpPr>
        <p:spPr/>
        <p:txBody>
          <a:bodyPr/>
          <a:lstStyle/>
          <a:p>
            <a:r>
              <a:rPr lang="en-ZA" dirty="0" smtClean="0"/>
              <a:t>Microsoft Access Database</a:t>
            </a:r>
          </a:p>
          <a:p>
            <a:r>
              <a:rPr lang="en-ZA" dirty="0" smtClean="0"/>
              <a:t>Forms for the User Interface</a:t>
            </a:r>
          </a:p>
          <a:p>
            <a:r>
              <a:rPr lang="en-ZA" dirty="0" smtClean="0"/>
              <a:t>Queries and Macro Events to drive most of the database functionality</a:t>
            </a:r>
          </a:p>
          <a:p>
            <a:r>
              <a:rPr lang="en-ZA" dirty="0" smtClean="0"/>
              <a:t>Visual Basic to drive the more intricate functionality</a:t>
            </a:r>
          </a:p>
          <a:p>
            <a:endParaRPr lang="en-Z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60" y="0"/>
            <a:ext cx="2064188" cy="2064188"/>
          </a:xfrm>
          <a:prstGeom prst="rect">
            <a:avLst/>
          </a:prstGeom>
          <a:effectLst>
            <a:softEdge rad="63500"/>
          </a:effectLst>
        </p:spPr>
      </p:pic>
    </p:spTree>
    <p:extLst>
      <p:ext uri="{BB962C8B-B14F-4D97-AF65-F5344CB8AC3E}">
        <p14:creationId xmlns:p14="http://schemas.microsoft.com/office/powerpoint/2010/main" val="2026544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412</TotalTime>
  <Words>534</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Parallax</vt:lpstr>
      <vt:lpstr>INF3011F Final Presentation</vt:lpstr>
      <vt:lpstr>Introduction - Topic</vt:lpstr>
      <vt:lpstr>Background</vt:lpstr>
      <vt:lpstr>Situation of Concern:</vt:lpstr>
      <vt:lpstr>Approach</vt:lpstr>
      <vt:lpstr>Problem Outline</vt:lpstr>
      <vt:lpstr>Defining Problem &amp; Solution  Development</vt:lpstr>
      <vt:lpstr>Prototyping &amp; Testing Solution</vt:lpstr>
      <vt:lpstr>The Solution:</vt:lpstr>
      <vt:lpstr>The Solution – Forms:</vt:lpstr>
      <vt:lpstr>The Solution – Database Tables</vt:lpstr>
      <vt:lpstr>The Solution – Miscellaneous</vt:lpstr>
      <vt:lpstr>Solution Run-through Example</vt:lpstr>
      <vt:lpstr>Poster Presentation</vt:lpstr>
      <vt:lpstr>Team Reflection – Project Management</vt:lpstr>
      <vt:lpstr>Team Reflection – People Management</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INF3011F Final Presentation</dc:title>
  <dc:creator>Setup</dc:creator>
  <cp:lastModifiedBy>Setup</cp:lastModifiedBy>
  <cp:revision>25</cp:revision>
  <dcterms:created xsi:type="dcterms:W3CDTF">2017-06-12T09:02:05Z</dcterms:created>
  <dcterms:modified xsi:type="dcterms:W3CDTF">2017-06-12T15:59:13Z</dcterms:modified>
</cp:coreProperties>
</file>