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CD850B-EEB3-3194-B7B7-7C02769A83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515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michael-s-downs/embassy_staff.g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3A9528-6EB4-D78D-3F81-718A9DDC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871911" cy="2396681"/>
          </a:xfrm>
        </p:spPr>
        <p:txBody>
          <a:bodyPr>
            <a:normAutofit fontScale="90000"/>
          </a:bodyPr>
          <a:lstStyle/>
          <a:p>
            <a:r>
              <a:rPr lang="en-US" sz="2600" b="1" dirty="0">
                <a:solidFill>
                  <a:srgbClr val="FFFFFF"/>
                </a:solidFill>
              </a:rPr>
              <a:t>INTRODUCING The Tech-Hub Ambassador, and His Plan to Create a 24-7 AGENTIC Embassy Staff (PLUS OTHER STUFF)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03910-B607-FAC0-2ACB-3B871FBC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Using Dynamic Agent Teams USING “STICKY” HUB DATA to Empower Sales, Guide Builders, and Connect Audiences USING “PROJECTS”</a:t>
            </a:r>
            <a:endParaRPr lang="en-US" dirty="0">
              <a:solidFill>
                <a:schemeClr val="bg2"/>
              </a:solidFill>
            </a:endParaRP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dots and lines&#10;&#10;AI-generated content may be incorrect.">
            <a:extLst>
              <a:ext uri="{FF2B5EF4-FFF2-40B4-BE49-F238E27FC236}">
                <a16:creationId xmlns:a16="http://schemas.microsoft.com/office/drawing/2014/main" id="{552D207F-9F81-A3E6-1143-BE1C73C8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373652"/>
            <a:ext cx="4635583" cy="41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netizing Your Data: A Guide to Turning Data into Profit-Driving  Strategies and Solutions: Wells, Andrew Roman, Chiang, Kathy Williams:  9781119356240: Amazon.com: Books">
            <a:extLst>
              <a:ext uri="{FF2B5EF4-FFF2-40B4-BE49-F238E27FC236}">
                <a16:creationId xmlns:a16="http://schemas.microsoft.com/office/drawing/2014/main" id="{04E808C9-3559-20AC-F0F9-4A51A2701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2000">
            <a:off x="4854952" y="5025632"/>
            <a:ext cx="1012696" cy="14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707D-1AC6-9DA8-DDD5-68A528B9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0DE86-4EB0-6816-2EBE-7395AD18F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966" y="1617070"/>
            <a:ext cx="1039323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Tech-Hub Ambassador wants your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 24-7 AI Agent “Embassy Staff”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An Agentic Swarm System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empowers Tech-Hub users, by interpreting use-cases and matching them to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Tech-Hub resources, other Tech-Hub Audiences and Past Usage Data (to be gathered).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the Tech-Hub interactive and self-guiding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Model: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Multi-agent orchestration with audience-specific teams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Outcomes: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Accelerate sales, Amplify solution re-use,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	  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onnect siloed Audiences using sticky, centralizing “Projects.”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b="1" dirty="0">
                <a:latin typeface="Arial" panose="020B0604020202020204" pitchFamily="34" charset="0"/>
              </a:rPr>
              <a:t>Evolution:</a:t>
            </a:r>
            <a:r>
              <a:rPr lang="en-US" altLang="en-US" sz="1600" dirty="0">
                <a:latin typeface="Arial" panose="020B0604020202020204" pitchFamily="34" charset="0"/>
              </a:rPr>
              <a:t> Tech-Hub becomes an indispensable, Living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              </a:t>
            </a:r>
            <a:r>
              <a:rPr lang="en-US" altLang="en-US" sz="1600" dirty="0">
                <a:latin typeface="Arial" panose="020B0604020202020204" pitchFamily="34" charset="0"/>
              </a:rPr>
              <a:t>Database of Data-Aware Solutioning Activity.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blue circle with dots and lines&#10;&#10;AI-generated content may be incorrect.">
            <a:extLst>
              <a:ext uri="{FF2B5EF4-FFF2-40B4-BE49-F238E27FC236}">
                <a16:creationId xmlns:a16="http://schemas.microsoft.com/office/drawing/2014/main" id="{529EAE2D-037C-BC46-5F8C-30C96420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011" y="2684575"/>
            <a:ext cx="3400425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A665B-2FB9-BD2C-FE39-88226452DC81}"/>
              </a:ext>
            </a:extLst>
          </p:cNvPr>
          <p:cNvSpPr txBox="1"/>
          <p:nvPr/>
        </p:nvSpPr>
        <p:spPr>
          <a:xfrm>
            <a:off x="8668512" y="3704776"/>
            <a:ext cx="10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Tech-Hub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7DD71-D9C1-9520-A035-69CF34D97469}"/>
              </a:ext>
            </a:extLst>
          </p:cNvPr>
          <p:cNvSpPr txBox="1"/>
          <p:nvPr/>
        </p:nvSpPr>
        <p:spPr>
          <a:xfrm>
            <a:off x="7516892" y="239600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FF5C5-08E9-A153-0B85-F4D8AE476D40}"/>
              </a:ext>
            </a:extLst>
          </p:cNvPr>
          <p:cNvSpPr txBox="1"/>
          <p:nvPr/>
        </p:nvSpPr>
        <p:spPr>
          <a:xfrm>
            <a:off x="10176409" y="254988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54829-890E-90EE-E365-9C4BC502F6A9}"/>
              </a:ext>
            </a:extLst>
          </p:cNvPr>
          <p:cNvSpPr txBox="1"/>
          <p:nvPr/>
        </p:nvSpPr>
        <p:spPr>
          <a:xfrm>
            <a:off x="7144893" y="5306202"/>
            <a:ext cx="92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Specialists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F8A54-59B5-C028-8B8D-76A7C1B4B777}"/>
              </a:ext>
            </a:extLst>
          </p:cNvPr>
          <p:cNvSpPr txBox="1"/>
          <p:nvPr/>
        </p:nvSpPr>
        <p:spPr>
          <a:xfrm>
            <a:off x="8805672" y="5766880"/>
            <a:ext cx="108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Client Reps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2898C-D9E4-6C27-F042-237E51BA275C}"/>
              </a:ext>
            </a:extLst>
          </p:cNvPr>
          <p:cNvSpPr txBox="1"/>
          <p:nvPr/>
        </p:nvSpPr>
        <p:spPr>
          <a:xfrm>
            <a:off x="10317523" y="5224340"/>
            <a:ext cx="1004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Infra</a:t>
            </a:r>
            <a:r>
              <a:rPr lang="en-US" dirty="0"/>
              <a:t> </a:t>
            </a:r>
            <a:r>
              <a:rPr lang="en-US" sz="1400" dirty="0"/>
              <a:t>Leads</a:t>
            </a:r>
          </a:p>
        </p:txBody>
      </p:sp>
      <p:pic>
        <p:nvPicPr>
          <p:cNvPr id="1026" name="Picture 2" descr="Andrew Roman Wells - DOCUMENT Strategy Media">
            <a:extLst>
              <a:ext uri="{FF2B5EF4-FFF2-40B4-BE49-F238E27FC236}">
                <a16:creationId xmlns:a16="http://schemas.microsoft.com/office/drawing/2014/main" id="{38487279-0D7D-570A-9296-F50F13BB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06" y="4903215"/>
            <a:ext cx="1421528" cy="14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14E75-5176-0392-C694-08ED1025BC1F}"/>
              </a:ext>
            </a:extLst>
          </p:cNvPr>
          <p:cNvSpPr txBox="1"/>
          <p:nvPr/>
        </p:nvSpPr>
        <p:spPr>
          <a:xfrm>
            <a:off x="1143001" y="5048778"/>
            <a:ext cx="329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“Tap your own data and get rich!”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7EEA-F422-B821-6E0A-C625BF824EA3}"/>
              </a:ext>
            </a:extLst>
          </p:cNvPr>
          <p:cNvSpPr txBox="1"/>
          <p:nvPr/>
        </p:nvSpPr>
        <p:spPr>
          <a:xfrm>
            <a:off x="1117913" y="5780870"/>
            <a:ext cx="38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“Give your data Agency to guide users!”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C8B84-8397-8E3D-30C8-26BAD76BC364}"/>
              </a:ext>
            </a:extLst>
          </p:cNvPr>
          <p:cNvSpPr txBox="1"/>
          <p:nvPr/>
        </p:nvSpPr>
        <p:spPr>
          <a:xfrm>
            <a:off x="1337605" y="5397686"/>
            <a:ext cx="304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Andrew Wells, NTT DATA Divisional President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6804A-1B72-9A7C-46B5-C54F35AE7658}"/>
              </a:ext>
            </a:extLst>
          </p:cNvPr>
          <p:cNvSpPr txBox="1"/>
          <p:nvPr/>
        </p:nvSpPr>
        <p:spPr>
          <a:xfrm>
            <a:off x="1388905" y="6150202"/>
            <a:ext cx="304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Mike D., Your Tech-Hub Ambassador</a:t>
            </a:r>
          </a:p>
        </p:txBody>
      </p:sp>
    </p:spTree>
    <p:extLst>
      <p:ext uri="{BB962C8B-B14F-4D97-AF65-F5344CB8AC3E}">
        <p14:creationId xmlns:p14="http://schemas.microsoft.com/office/powerpoint/2010/main" val="19930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6B6-7EE8-0473-0484-12FE0BAE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Tech-Hub:  A Static Museum of Great Projects Waiting to connect…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EEFE9-24A7-E95C-1931-24BEE7DB1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249487"/>
            <a:ext cx="4844521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30+ resources across “Demos,” “Solutions,” and “Components,” in Production and a lot more in the wings of Development, the Tech-Hub is still somewhat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passive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 a catalog without a concierge.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🔍 New teams need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see themselves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 assets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📉 Sales need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quickly connect their use-cases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existing Tech-Hub patterns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🧠 Builders may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reinvent existing solutions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🔒 Knowledge remains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siloed across functions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🐢 Engagement cycles are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slowed by manual exploration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Generated image">
            <a:extLst>
              <a:ext uri="{FF2B5EF4-FFF2-40B4-BE49-F238E27FC236}">
                <a16:creationId xmlns:a16="http://schemas.microsoft.com/office/drawing/2014/main" id="{FB3C2A55-B684-0089-18DF-DB0B2BC1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3" b="1449"/>
          <a:stretch>
            <a:fillRect/>
          </a:stretch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F3E4-6CE2-B537-A166-96CF8626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10003774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AGENTIC ARCHITECTURE: A Dynamic Swarm of Agents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D24010-2CB4-8C13-5E1E-18E3109DA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206218"/>
            <a:ext cx="55336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 by an Orchestrator Agent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Spawns specialized Agent Teams per use-case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Agent Team delivers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outcomes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its audience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87084C-2BC8-8998-8BD3-5CB9DF000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48364"/>
              </p:ext>
            </p:extLst>
          </p:nvPr>
        </p:nvGraphicFramePr>
        <p:xfrm>
          <a:off x="1244323" y="2466160"/>
          <a:ext cx="5021516" cy="2926080"/>
        </p:xfrm>
        <a:graphic>
          <a:graphicData uri="http://schemas.openxmlformats.org/drawingml/2006/table">
            <a:tbl>
              <a:tblPr/>
              <a:tblGrid>
                <a:gridCol w="1604600">
                  <a:extLst>
                    <a:ext uri="{9D8B030D-6E8A-4147-A177-3AD203B41FA5}">
                      <a16:colId xmlns:a16="http://schemas.microsoft.com/office/drawing/2014/main" val="186756821"/>
                    </a:ext>
                  </a:extLst>
                </a:gridCol>
                <a:gridCol w="3416916">
                  <a:extLst>
                    <a:ext uri="{9D8B030D-6E8A-4147-A177-3AD203B41FA5}">
                      <a16:colId xmlns:a16="http://schemas.microsoft.com/office/drawing/2014/main" val="276867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Agent 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Navigator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Translates use-cases to assets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6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Builder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Maps infrastructure, guides deploy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7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Research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Surfaces patterns, prior projects, missing required component assets!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6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Concierge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User-Interface: triages user needs e.g. “Start a NEW Project,”</a:t>
                      </a:r>
                      <a:br>
                        <a:rPr lang="en-US" dirty="0"/>
                      </a:br>
                      <a:r>
                        <a:rPr lang="en-US" dirty="0"/>
                        <a:t>vs “Submit My project to </a:t>
                      </a:r>
                      <a:r>
                        <a:rPr lang="en-US" dirty="0" err="1"/>
                        <a:t>TechHub</a:t>
                      </a:r>
                      <a:r>
                        <a:rPr lang="en-US" dirty="0"/>
                        <a:t>”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97448"/>
                  </a:ext>
                </a:extLst>
              </a:tr>
            </a:tbl>
          </a:graphicData>
        </a:graphic>
      </p:graphicFrame>
      <p:pic>
        <p:nvPicPr>
          <p:cNvPr id="8" name="Picture 7" descr="A blue circle with dots and lines&#10;&#10;AI-generated content may be incorrect.">
            <a:extLst>
              <a:ext uri="{FF2B5EF4-FFF2-40B4-BE49-F238E27FC236}">
                <a16:creationId xmlns:a16="http://schemas.microsoft.com/office/drawing/2014/main" id="{D9EA194B-8D78-3C2F-0410-EF90FE18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00" y="2189754"/>
            <a:ext cx="3400425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73018-B9AD-7024-7D2D-3E40B9FB0374}"/>
              </a:ext>
            </a:extLst>
          </p:cNvPr>
          <p:cNvSpPr txBox="1"/>
          <p:nvPr/>
        </p:nvSpPr>
        <p:spPr>
          <a:xfrm>
            <a:off x="8441757" y="3229394"/>
            <a:ext cx="1224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Agent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53668-FA30-430C-72E6-05CE06924845}"/>
              </a:ext>
            </a:extLst>
          </p:cNvPr>
          <p:cNvSpPr txBox="1"/>
          <p:nvPr/>
        </p:nvSpPr>
        <p:spPr>
          <a:xfrm>
            <a:off x="7376281" y="1901180"/>
            <a:ext cx="91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Navigator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3B934-0E44-1D1F-EDF9-FBCC34EBF5DC}"/>
              </a:ext>
            </a:extLst>
          </p:cNvPr>
          <p:cNvSpPr txBox="1"/>
          <p:nvPr/>
        </p:nvSpPr>
        <p:spPr>
          <a:xfrm>
            <a:off x="10035798" y="205506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4AE0F-9893-3235-CBA8-A801DFA81C7F}"/>
              </a:ext>
            </a:extLst>
          </p:cNvPr>
          <p:cNvSpPr txBox="1"/>
          <p:nvPr/>
        </p:nvSpPr>
        <p:spPr>
          <a:xfrm>
            <a:off x="8702540" y="5369176"/>
            <a:ext cx="10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Research &amp;</a:t>
            </a:r>
            <a:br>
              <a:rPr lang="en-US" sz="1400" dirty="0"/>
            </a:br>
            <a:r>
              <a:rPr lang="en-US" sz="1400" dirty="0"/>
              <a:t>Archivist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94D5B-9B5B-EBB1-D6F2-CDD11A581262}"/>
              </a:ext>
            </a:extLst>
          </p:cNvPr>
          <p:cNvSpPr txBox="1"/>
          <p:nvPr/>
        </p:nvSpPr>
        <p:spPr>
          <a:xfrm>
            <a:off x="10176912" y="4729519"/>
            <a:ext cx="1004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Concierge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5F131-424B-12C2-3038-7E97A4EC67D8}"/>
              </a:ext>
            </a:extLst>
          </p:cNvPr>
          <p:cNvSpPr txBox="1"/>
          <p:nvPr/>
        </p:nvSpPr>
        <p:spPr>
          <a:xfrm>
            <a:off x="6536756" y="4581990"/>
            <a:ext cx="83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Tech-Hub</a:t>
            </a:r>
            <a:br>
              <a:rPr lang="en-US" sz="1400" dirty="0"/>
            </a:br>
            <a:r>
              <a:rPr lang="en-US" sz="14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80151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530-9FEC-0534-560C-2FE871A6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TWO Example AGENT-TEAMS Compared: </a:t>
            </a:r>
            <a:br>
              <a:rPr lang="en-US" dirty="0"/>
            </a:br>
            <a:r>
              <a:rPr lang="en-US" sz="2800" dirty="0"/>
              <a:t>Client Sales Navigator vs Implementation Accelerator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38B5D6-50CD-08F3-F605-44C48D153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306800"/>
              </p:ext>
            </p:extLst>
          </p:nvPr>
        </p:nvGraphicFramePr>
        <p:xfrm>
          <a:off x="835152" y="2656542"/>
          <a:ext cx="4954588" cy="3657600"/>
        </p:xfrm>
        <a:graphic>
          <a:graphicData uri="http://schemas.openxmlformats.org/drawingml/2006/table">
            <a:tbl>
              <a:tblPr/>
              <a:tblGrid>
                <a:gridCol w="2477294">
                  <a:extLst>
                    <a:ext uri="{9D8B030D-6E8A-4147-A177-3AD203B41FA5}">
                      <a16:colId xmlns:a16="http://schemas.microsoft.com/office/drawing/2014/main" val="807678438"/>
                    </a:ext>
                  </a:extLst>
                </a:gridCol>
                <a:gridCol w="2477294">
                  <a:extLst>
                    <a:ext uri="{9D8B030D-6E8A-4147-A177-3AD203B41FA5}">
                      <a16:colId xmlns:a16="http://schemas.microsoft.com/office/drawing/2014/main" val="3673435106"/>
                    </a:ext>
                  </a:extLst>
                </a:gridCol>
              </a:tblGrid>
              <a:tr h="702372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 client requirements into TechHub resource 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85798"/>
                  </a:ext>
                </a:extLst>
              </a:tr>
              <a:tr h="401356">
                <a:tc>
                  <a:txBody>
                    <a:bodyPr/>
                    <a:lstStyle/>
                    <a:p>
                      <a:r>
                        <a:rPr lang="en-US" b="1"/>
                        <a:t>Inputs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Use-case, industry, client info, cloud preference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95187"/>
                  </a:ext>
                </a:extLst>
              </a:tr>
              <a:tr h="702372">
                <a:tc>
                  <a:txBody>
                    <a:bodyPr/>
                    <a:lstStyle/>
                    <a:p>
                      <a:r>
                        <a:rPr lang="en-US" b="1"/>
                        <a:t>Outputs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Pattern match, BOM, implementation plan, linked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44585"/>
                  </a:ext>
                </a:extLst>
              </a:tr>
              <a:tr h="702372"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sales cycles, better win rates, captured use-case intel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167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F58FA-DEA7-7FED-B95C-8B2B70E2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092"/>
              </p:ext>
            </p:extLst>
          </p:nvPr>
        </p:nvGraphicFramePr>
        <p:xfrm>
          <a:off x="6007606" y="2731203"/>
          <a:ext cx="5349242" cy="3508279"/>
        </p:xfrm>
        <a:graphic>
          <a:graphicData uri="http://schemas.openxmlformats.org/drawingml/2006/table">
            <a:tbl>
              <a:tblPr/>
              <a:tblGrid>
                <a:gridCol w="2674621">
                  <a:extLst>
                    <a:ext uri="{9D8B030D-6E8A-4147-A177-3AD203B41FA5}">
                      <a16:colId xmlns:a16="http://schemas.microsoft.com/office/drawing/2014/main" val="191996139"/>
                    </a:ext>
                  </a:extLst>
                </a:gridCol>
                <a:gridCol w="2674621">
                  <a:extLst>
                    <a:ext uri="{9D8B030D-6E8A-4147-A177-3AD203B41FA5}">
                      <a16:colId xmlns:a16="http://schemas.microsoft.com/office/drawing/2014/main" val="4150786986"/>
                    </a:ext>
                  </a:extLst>
                </a:gridCol>
              </a:tblGrid>
              <a:tr h="792192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Help builders reuse assets and uncover gaps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72997"/>
                  </a:ext>
                </a:extLst>
              </a:tr>
              <a:tr h="792192">
                <a:tc>
                  <a:txBody>
                    <a:bodyPr/>
                    <a:lstStyle/>
                    <a:p>
                      <a:r>
                        <a:rPr lang="en-US" b="1"/>
                        <a:t>Inputs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Tech specs, constraints, timelines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996288"/>
                  </a:ext>
                </a:extLst>
              </a:tr>
              <a:tr h="1131703">
                <a:tc>
                  <a:txBody>
                    <a:bodyPr/>
                    <a:lstStyle/>
                    <a:p>
                      <a:r>
                        <a:rPr lang="en-US" b="1"/>
                        <a:t>Outputs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 map, integration plan, gap report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7074"/>
                  </a:ext>
                </a:extLst>
              </a:tr>
              <a:tr h="792192"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dev time, higher quality builds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688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01C34-EC64-CEF1-6D21-E71427BC13B8}"/>
              </a:ext>
            </a:extLst>
          </p:cNvPr>
          <p:cNvSpPr txBox="1"/>
          <p:nvPr/>
        </p:nvSpPr>
        <p:spPr>
          <a:xfrm>
            <a:off x="1143001" y="2084832"/>
            <a:ext cx="105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SALES NAVIGATOR						IMPLEMENTATION ACCELERATOR</a:t>
            </a:r>
          </a:p>
        </p:txBody>
      </p:sp>
    </p:spTree>
    <p:extLst>
      <p:ext uri="{BB962C8B-B14F-4D97-AF65-F5344CB8AC3E}">
        <p14:creationId xmlns:p14="http://schemas.microsoft.com/office/powerpoint/2010/main" val="157098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6E6-B030-9D54-BA0D-958BCEF1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The Data That We Have, The Data THAT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3E92-0F39-02FE-65C6-DF56E41A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2778"/>
            <a:ext cx="6094987" cy="54104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HAVE:</a:t>
            </a:r>
          </a:p>
          <a:p>
            <a:r>
              <a:rPr lang="en-US" dirty="0"/>
              <a:t>   We Expose Resource Data, Method?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NEED:</a:t>
            </a:r>
          </a:p>
          <a:p>
            <a:r>
              <a:rPr lang="en-US" dirty="0"/>
              <a:t>Who is currently using the Site?</a:t>
            </a:r>
          </a:p>
          <a:p>
            <a:r>
              <a:rPr lang="en-US" dirty="0"/>
              <a:t>What Components are Most Used?</a:t>
            </a:r>
          </a:p>
          <a:p>
            <a:r>
              <a:rPr lang="en-US" dirty="0"/>
              <a:t>Why were those picked, what Use-Cases </a:t>
            </a:r>
          </a:p>
          <a:p>
            <a:pPr marL="0" indent="0">
              <a:buNone/>
            </a:pPr>
            <a:r>
              <a:rPr lang="en-US" dirty="0"/>
              <a:t>   did they serve?</a:t>
            </a:r>
          </a:p>
          <a:p>
            <a:r>
              <a:rPr lang="en-US" dirty="0"/>
              <a:t>Who to contact for more info about </a:t>
            </a:r>
          </a:p>
          <a:p>
            <a:pPr marL="0" indent="0">
              <a:buNone/>
            </a:pPr>
            <a:r>
              <a:rPr lang="en-US" dirty="0"/>
              <a:t>Successful Project Usage?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ue circle with dots and lines&#10;&#10;AI-generated content may be incorrect.">
            <a:extLst>
              <a:ext uri="{FF2B5EF4-FFF2-40B4-BE49-F238E27FC236}">
                <a16:creationId xmlns:a16="http://schemas.microsoft.com/office/drawing/2014/main" id="{4FC9A281-A5C0-480E-398C-0804CE6F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00" y="2189754"/>
            <a:ext cx="3400425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9D3C0-36CF-4E4E-9A55-2190C57EE7BD}"/>
              </a:ext>
            </a:extLst>
          </p:cNvPr>
          <p:cNvSpPr txBox="1"/>
          <p:nvPr/>
        </p:nvSpPr>
        <p:spPr>
          <a:xfrm>
            <a:off x="8576669" y="3221899"/>
            <a:ext cx="93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Tech-Hub</a:t>
            </a:r>
            <a:br>
              <a:rPr lang="en-US" sz="1600" dirty="0"/>
            </a:br>
            <a:r>
              <a:rPr lang="en-US" sz="1600" dirty="0"/>
              <a:t>  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C2D5D-F278-8A72-9398-2BAE52E6976C}"/>
              </a:ext>
            </a:extLst>
          </p:cNvPr>
          <p:cNvSpPr txBox="1"/>
          <p:nvPr/>
        </p:nvSpPr>
        <p:spPr>
          <a:xfrm>
            <a:off x="6825813" y="1666534"/>
            <a:ext cx="1109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FF00"/>
                </a:highlight>
              </a:rPr>
              <a:t>RESOURCES:</a:t>
            </a:r>
            <a:br>
              <a:rPr lang="en-US" sz="1400" dirty="0">
                <a:solidFill>
                  <a:schemeClr val="bg1"/>
                </a:solidFill>
                <a:highlight>
                  <a:srgbClr val="00FF00"/>
                </a:highlight>
              </a:rPr>
            </a:br>
            <a:r>
              <a:rPr lang="en-US" sz="1400" dirty="0">
                <a:solidFill>
                  <a:schemeClr val="bg1"/>
                </a:solidFill>
                <a:highlight>
                  <a:srgbClr val="00FF00"/>
                </a:highlight>
              </a:rPr>
              <a:t>Tags!  Repos!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BC7A-A018-FC7F-A03E-E5F24E3C23D0}"/>
              </a:ext>
            </a:extLst>
          </p:cNvPr>
          <p:cNvSpPr txBox="1"/>
          <p:nvPr/>
        </p:nvSpPr>
        <p:spPr>
          <a:xfrm>
            <a:off x="9749704" y="1658346"/>
            <a:ext cx="148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SITE-DATA: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Traffic?</a:t>
            </a:r>
            <a:b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Conversion Rate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C5180-F72B-6340-9D3F-29278AC0F720}"/>
              </a:ext>
            </a:extLst>
          </p:cNvPr>
          <p:cNvSpPr txBox="1"/>
          <p:nvPr/>
        </p:nvSpPr>
        <p:spPr>
          <a:xfrm>
            <a:off x="10176912" y="4729519"/>
            <a:ext cx="1316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UTILIZATION: By Component?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EFC44-89E8-0D5C-EC42-CDD4C1BFBB09}"/>
              </a:ext>
            </a:extLst>
          </p:cNvPr>
          <p:cNvSpPr txBox="1"/>
          <p:nvPr/>
        </p:nvSpPr>
        <p:spPr>
          <a:xfrm>
            <a:off x="8540238" y="5292709"/>
            <a:ext cx="1380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PROJECTS PAST:</a:t>
            </a:r>
            <a:b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Successful?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Who to Contact?</a:t>
            </a:r>
          </a:p>
        </p:txBody>
      </p:sp>
      <p:pic>
        <p:nvPicPr>
          <p:cNvPr id="41" name="Picture 40" descr="A blue circle with dots and lines&#10;&#10;AI-generated content may be incorrect.">
            <a:extLst>
              <a:ext uri="{FF2B5EF4-FFF2-40B4-BE49-F238E27FC236}">
                <a16:creationId xmlns:a16="http://schemas.microsoft.com/office/drawing/2014/main" id="{A0F4AE24-F0AC-5CF7-EE00-7592DEAA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00" y="2189754"/>
            <a:ext cx="3400425" cy="300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A6FC0CE-E000-64B2-0B4B-769977DAD1B9}"/>
              </a:ext>
            </a:extLst>
          </p:cNvPr>
          <p:cNvSpPr txBox="1"/>
          <p:nvPr/>
        </p:nvSpPr>
        <p:spPr>
          <a:xfrm>
            <a:off x="8528482" y="3248441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TECH-HUB</a:t>
            </a:r>
            <a:br>
              <a:rPr lang="en-US" sz="1600" b="1" dirty="0"/>
            </a:br>
            <a:r>
              <a:rPr lang="en-US" sz="1600" b="1" dirty="0"/>
              <a:t>   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75B5C2-52AF-7C8C-C8F1-9B1EE19320A3}"/>
              </a:ext>
            </a:extLst>
          </p:cNvPr>
          <p:cNvSpPr txBox="1"/>
          <p:nvPr/>
        </p:nvSpPr>
        <p:spPr>
          <a:xfrm>
            <a:off x="6362162" y="4729519"/>
            <a:ext cx="1037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USE-CASES: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By Industry?</a:t>
            </a:r>
            <a:b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Client?</a:t>
            </a:r>
          </a:p>
        </p:txBody>
      </p:sp>
    </p:spTree>
    <p:extLst>
      <p:ext uri="{BB962C8B-B14F-4D97-AF65-F5344CB8AC3E}">
        <p14:creationId xmlns:p14="http://schemas.microsoft.com/office/powerpoint/2010/main" val="321096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3CB8C-606D-38BF-F6C0-33BC76AE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Designing “Sticky” Projects AT the </a:t>
            </a:r>
            <a:r>
              <a:rPr lang="en-US" b="1" dirty="0">
                <a:solidFill>
                  <a:srgbClr val="FFFFFF"/>
                </a:solidFill>
              </a:rPr>
              <a:t>HUB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1E7CD-8C2E-00A2-C52A-575A21157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88" y="924949"/>
            <a:ext cx="4635583" cy="9155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20E8-564F-8F62-0F1A-332C3648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Current Code, Design-Docs and README are in the temporary Project Repo at: </a:t>
            </a:r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https://github.com/michael-s-downs/embassy_staff.git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Design-Doc is at the Project Root with README.</a:t>
            </a:r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Prototype Project Is stubbed for </a:t>
            </a:r>
            <a:r>
              <a:rPr lang="en-US" sz="1400" dirty="0" err="1">
                <a:solidFill>
                  <a:srgbClr val="FFFFFF"/>
                </a:solidFill>
              </a:rPr>
              <a:t>CosmoDB</a:t>
            </a:r>
            <a:r>
              <a:rPr lang="en-US" sz="1400" dirty="0">
                <a:solidFill>
                  <a:srgbClr val="FFFFFF"/>
                </a:solidFill>
              </a:rPr>
              <a:t> in Azure and JSON Flat-files Locally: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Minimal Data-Entity Modeling &amp; Attribute Capture </a:t>
            </a:r>
            <a:r>
              <a:rPr lang="en-US" sz="1400" i="1" dirty="0">
                <a:solidFill>
                  <a:srgbClr val="FFFFFF"/>
                </a:solidFill>
              </a:rPr>
              <a:t>so far!</a:t>
            </a:r>
            <a:r>
              <a:rPr lang="en-US" sz="1400" dirty="0">
                <a:solidFill>
                  <a:srgbClr val="FFFFFF"/>
                </a:solidFill>
              </a:rPr>
              <a:t>  Needs a Design Group Sesh to move toward a working set of completable artifacts…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Project Model minimally designed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Resource Model minimally designed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Use-Case Model minimally designed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C75F9-E277-DC83-72FC-E00813E71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44" y="2041667"/>
            <a:ext cx="3012414" cy="36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0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10285-33C0-71A1-C486-4F2EB3D9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OTHER IDEAS RELATED AND SUPPORTING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8DF-F832-4522-CAEC-A7EFA409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860273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&gt;1 Users desire sandbox resources to try out the Solutions and Components</a:t>
            </a:r>
          </a:p>
          <a:p>
            <a:pPr lvl="1"/>
            <a:r>
              <a:rPr lang="en-US" dirty="0"/>
              <a:t>This could be GATED by the proper use of Projects (Resource Approval at stage maturity)</a:t>
            </a:r>
          </a:p>
          <a:p>
            <a:r>
              <a:rPr lang="en-US" dirty="0"/>
              <a:t>&gt; 1Users desire to contribute their proven patterns to the Tech-Hub! </a:t>
            </a:r>
          </a:p>
          <a:p>
            <a:pPr lvl="1"/>
            <a:r>
              <a:rPr lang="en-US" dirty="0"/>
              <a:t>Tracking Projects up to implementation gives us the chance to make that part of process.</a:t>
            </a:r>
          </a:p>
          <a:p>
            <a:pPr lvl="1"/>
            <a:r>
              <a:rPr lang="en-US" dirty="0"/>
              <a:t>This gives us the chance to develop the curation like a ‘F.O.S.S’ community</a:t>
            </a:r>
          </a:p>
          <a:p>
            <a:r>
              <a:rPr lang="en-US" dirty="0"/>
              <a:t> 1 User (me) would like a separate discussion about how we will approach evolving Agentic Development patterns, and the place of MCP + A2A.  To be discussed how Tech-Hub can play a major role in becoming the </a:t>
            </a:r>
            <a:r>
              <a:rPr lang="en-US" b="1" i="1" dirty="0"/>
              <a:t>Registry and Discovery center </a:t>
            </a:r>
            <a:r>
              <a:rPr lang="en-US" dirty="0"/>
              <a:t>for Autonomous Work-With-Any-Agents Agents…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37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0702bf62-88e6-456d-b298-e2abb13de1ea}" enabled="1" method="Standard" siteId="{548d26ab-8caa-49e1-97c2-a1b1a06cc39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821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INTRODUCING The Tech-Hub Ambassador, and His Plan to Create a 24-7 AGENTIC Embassy Staff (PLUS OTHER STUFF) </vt:lpstr>
      <vt:lpstr>Executive Summary</vt:lpstr>
      <vt:lpstr>Tech-Hub:  A Static Museum of Great Projects Waiting to connect…</vt:lpstr>
      <vt:lpstr>AGENTIC ARCHITECTURE: A Dynamic Swarm of Agents</vt:lpstr>
      <vt:lpstr>TWO Example AGENT-TEAMS Compared:  Client Sales Navigator vs Implementation Accelerator</vt:lpstr>
      <vt:lpstr>The Data That We Have, The Data THAT We need</vt:lpstr>
      <vt:lpstr>Designing “Sticky” Projects AT the HUB.</vt:lpstr>
      <vt:lpstr>OTHER IDEAS RELATED AND SUPPORTING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Downs [C]</dc:creator>
  <cp:lastModifiedBy>Michael Downs</cp:lastModifiedBy>
  <cp:revision>5</cp:revision>
  <dcterms:created xsi:type="dcterms:W3CDTF">2025-06-16T16:54:37Z</dcterms:created>
  <dcterms:modified xsi:type="dcterms:W3CDTF">2025-06-23T17:58:22Z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Circuit:49</vt:lpwstr>
  </property>
  <property fmtid="{D5CDD505-2E9C-101B-9397-08002B2CF9AE}" pid="3" name="ClassificationContentMarkingFooterText">
    <vt:lpwstr>Classified - Confidential</vt:lpwstr>
  </property>
</Properties>
</file>