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9" r:id="rId11"/>
    <p:sldId id="263" r:id="rId12"/>
    <p:sldId id="266" r:id="rId13"/>
    <p:sldId id="268" r:id="rId14"/>
    <p:sldId id="275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7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2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1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2EBC13-324F-4834-B86F-B24CDC1414B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2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8637/jss.v091.i02" TargetMode="External"/><Relationship Id="rId2" Type="http://schemas.openxmlformats.org/officeDocument/2006/relationships/hyperlink" Target="https://kenbenoit.net/pdfs/CURINI_FRANZESE_Ch26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42001-019-00038-8" TargetMode="External"/><Relationship Id="rId2" Type="http://schemas.openxmlformats.org/officeDocument/2006/relationships/hyperlink" Target="https://doi.org/10.1111/ajps.1277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86/s12889-021-12372-6" TargetMode="External"/><Relationship Id="rId4" Type="http://schemas.openxmlformats.org/officeDocument/2006/relationships/hyperlink" Target="https://doi.org/10.1016/j.gloenvcha.2017.06.0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62C4-BBA1-7D41-14CC-C0DD9141B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Quantitative text analysis:</a:t>
            </a:r>
            <a:br>
              <a:rPr lang="en-GB" dirty="0"/>
            </a:br>
            <a:r>
              <a:rPr lang="en-GB" dirty="0"/>
              <a:t>structural topic modelling (STM)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65C7-CAC0-7FEA-97ED-C68B4D872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Michael Marshall</a:t>
            </a:r>
          </a:p>
          <a:p>
            <a:r>
              <a:rPr lang="en-GB" dirty="0"/>
              <a:t>Urban Studies and Planning,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134603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DE17-12F9-F6DE-9185-72859463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A80C-B059-9276-C991-37F8DD8B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applications</a:t>
            </a:r>
          </a:p>
          <a:p>
            <a:pPr lvl="1"/>
            <a:r>
              <a:rPr lang="en-GB" dirty="0"/>
              <a:t>Understanding barriers to compliance with COVID-19 guidelines from free-text survey responses (Wright </a:t>
            </a:r>
            <a:r>
              <a:rPr lang="en-GB" i="1" dirty="0"/>
              <a:t>et al.</a:t>
            </a:r>
            <a:r>
              <a:rPr lang="en-GB" dirty="0"/>
              <a:t>, 2022)</a:t>
            </a:r>
          </a:p>
          <a:p>
            <a:pPr lvl="1"/>
            <a:r>
              <a:rPr lang="en-GB" dirty="0"/>
              <a:t>Using reflective essays from students to understand the experience of studying abroad (</a:t>
            </a:r>
            <a:r>
              <a:rPr lang="en-GB" dirty="0" err="1"/>
              <a:t>Grajzl</a:t>
            </a:r>
            <a:r>
              <a:rPr lang="en-GB" dirty="0"/>
              <a:t> and Irby, 2019)</a:t>
            </a:r>
          </a:p>
          <a:p>
            <a:pPr lvl="1"/>
            <a:r>
              <a:rPr lang="en-GB" dirty="0"/>
              <a:t>Exploring citizen preferences for tackling climate change using open-ended survey questions, and how preferences vary according to gender (</a:t>
            </a:r>
            <a:r>
              <a:rPr lang="en-GB" dirty="0" err="1"/>
              <a:t>Tvinnereim</a:t>
            </a:r>
            <a:r>
              <a:rPr lang="en-GB" dirty="0"/>
              <a:t> </a:t>
            </a:r>
            <a:r>
              <a:rPr lang="en-GB" i="1" dirty="0"/>
              <a:t>et al</a:t>
            </a:r>
            <a:r>
              <a:rPr lang="en-GB" dirty="0"/>
              <a:t>., 2017)</a:t>
            </a:r>
          </a:p>
          <a:p>
            <a:pPr lvl="1"/>
            <a:r>
              <a:rPr lang="en-GB" dirty="0"/>
              <a:t>Analysing the stances taken by politicians on housing policy in UK parliamentary speeches, and how those stances vary according to housing conditions in an MP’s constituency (Ansell, </a:t>
            </a:r>
            <a:r>
              <a:rPr lang="en-GB" dirty="0" err="1"/>
              <a:t>Bokobza</a:t>
            </a:r>
            <a:r>
              <a:rPr lang="en-GB" dirty="0"/>
              <a:t> and </a:t>
            </a:r>
            <a:r>
              <a:rPr lang="en-GB" dirty="0" err="1"/>
              <a:t>Nyrup</a:t>
            </a:r>
            <a:r>
              <a:rPr lang="en-GB" dirty="0"/>
              <a:t>, 2022)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96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7EBA-81BC-6304-FB4E-ABFEFB62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STM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FC49-979C-5D50-CF9C-F4191CFD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Well suited to exploratory analysis of large text corpora</a:t>
            </a:r>
          </a:p>
          <a:p>
            <a:pPr lvl="1"/>
            <a:r>
              <a:rPr lang="en-GB" dirty="0"/>
              <a:t>This is true of topic models generally </a:t>
            </a:r>
          </a:p>
          <a:p>
            <a:r>
              <a:rPr lang="en-GB" dirty="0"/>
              <a:t>Inclusion of covariates can improve estimation process</a:t>
            </a:r>
          </a:p>
          <a:p>
            <a:pPr lvl="1"/>
            <a:r>
              <a:rPr lang="en-GB" dirty="0"/>
              <a:t>Covariates give the model important prior information on the latent topics</a:t>
            </a:r>
          </a:p>
          <a:p>
            <a:r>
              <a:rPr lang="en-GB" dirty="0"/>
              <a:t>Social scientific research questions are often interested in how topics vary with covariates</a:t>
            </a:r>
          </a:p>
          <a:p>
            <a:pPr lvl="1"/>
            <a:r>
              <a:rPr lang="en-GB" dirty="0"/>
              <a:t>e.g. differences in prevalence or content according to political party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60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0199-1011-CFC4-3166-1B143DE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STM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A540-A91B-17D5-1D55-0415D93B6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No agreed upon process for topic validation</a:t>
            </a:r>
          </a:p>
          <a:p>
            <a:pPr lvl="1"/>
            <a:r>
              <a:rPr lang="en-GB" dirty="0"/>
              <a:t>Again, this applies to topic models generally </a:t>
            </a:r>
          </a:p>
          <a:p>
            <a:r>
              <a:rPr lang="en-GB" dirty="0"/>
              <a:t>Reliant upon post-hoc interpretation of topics</a:t>
            </a:r>
          </a:p>
          <a:p>
            <a:pPr lvl="1"/>
            <a:r>
              <a:rPr lang="en-GB" dirty="0"/>
              <a:t>“Reading the tea-leaves”</a:t>
            </a:r>
          </a:p>
          <a:p>
            <a:r>
              <a:rPr lang="en-GB" dirty="0"/>
              <a:t>Unsupervised learning not always conducive to topic measurement</a:t>
            </a:r>
          </a:p>
          <a:p>
            <a:pPr lvl="1"/>
            <a:r>
              <a:rPr lang="en-GB" dirty="0"/>
              <a:t>Some projects are concerned with a specific topic, and then try to use STM to measure the prevalence of that topic, but there is no guarantee that the topic will be identified by the model</a:t>
            </a:r>
          </a:p>
          <a:p>
            <a:pPr lvl="1"/>
            <a:r>
              <a:rPr lang="en-GB" dirty="0"/>
              <a:t>Semi-structured topic models and scaling methods have been proposed in response e.g. keyword assisted topic modelling, latent semantic scaling</a:t>
            </a:r>
          </a:p>
          <a:p>
            <a:r>
              <a:rPr lang="en-GB" dirty="0"/>
              <a:t>Solutions can be unstable to the choice of hyperparameters</a:t>
            </a:r>
          </a:p>
          <a:p>
            <a:pPr lvl="1"/>
            <a:r>
              <a:rPr lang="en-GB" dirty="0"/>
              <a:t>e.g. the number of </a:t>
            </a:r>
            <a:r>
              <a:rPr lang="en-GB" i="1" dirty="0"/>
              <a:t>K</a:t>
            </a:r>
            <a:r>
              <a:rPr lang="en-GB" dirty="0"/>
              <a:t> topics, the initialisation of the STM algorithm</a:t>
            </a:r>
          </a:p>
          <a:p>
            <a:pPr lvl="1"/>
            <a:r>
              <a:rPr lang="en-GB" dirty="0"/>
              <a:t>One option is to produce many models, but there can be a trade-off with interpretability</a:t>
            </a:r>
          </a:p>
          <a:p>
            <a:r>
              <a:rPr lang="en-GB" dirty="0"/>
              <a:t>Better suited to longer texts</a:t>
            </a:r>
          </a:p>
          <a:p>
            <a:pPr lvl="1"/>
            <a:r>
              <a:rPr lang="en-GB" dirty="0"/>
              <a:t>e.g. tweets might be just a few words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08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5D5EE8-97BD-C4A5-D015-E18E52A4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32F016-1871-F0CB-D931-3CDA6EE8D8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Housing Studies journal abstracts</a:t>
            </a:r>
          </a:p>
          <a:p>
            <a:r>
              <a:rPr lang="en-GB" dirty="0"/>
              <a:t>All abstracts from 2000-2023</a:t>
            </a:r>
          </a:p>
          <a:p>
            <a:r>
              <a:rPr lang="en-GB" dirty="0"/>
              <a:t>Accessed via Scopus API</a:t>
            </a:r>
          </a:p>
          <a:p>
            <a:r>
              <a:rPr lang="en-GB" dirty="0"/>
              <a:t>Includes a variety of metadata, including author, author affiliations, citation number, keywords, and whether the paper uses quantitative methods</a:t>
            </a:r>
          </a:p>
          <a:p>
            <a:r>
              <a:rPr lang="en-GB" dirty="0"/>
              <a:t>Research questions:</a:t>
            </a:r>
          </a:p>
          <a:p>
            <a:pPr lvl="1"/>
            <a:r>
              <a:rPr lang="en-GB" dirty="0"/>
              <a:t>Are there differences in topic prevalence according to whether the author works in an Anglophone nation?</a:t>
            </a:r>
          </a:p>
          <a:p>
            <a:pPr lvl="1"/>
            <a:r>
              <a:rPr lang="en-GB" dirty="0"/>
              <a:t>How have differences in topic prevalence changed over time?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C0A140-890F-039C-C7EF-96FAFDBB7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7993" y="1845734"/>
            <a:ext cx="3175606" cy="4425845"/>
          </a:xfrm>
        </p:spPr>
      </p:pic>
    </p:spTree>
    <p:extLst>
      <p:ext uri="{BB962C8B-B14F-4D97-AF65-F5344CB8AC3E}">
        <p14:creationId xmlns:p14="http://schemas.microsoft.com/office/powerpoint/2010/main" val="408475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E80C5-9EB3-3520-35F4-F1ABA1B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D9CEE94-6511-6922-2463-F50F81F22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97280" y="2910980"/>
            <a:ext cx="10058400" cy="662730"/>
          </a:xfrm>
        </p:spPr>
        <p:txBody>
          <a:bodyPr vert="horz"/>
          <a:lstStyle/>
          <a:p>
            <a:pPr algn="ctr"/>
            <a:r>
              <a:rPr lang="en-GB" dirty="0"/>
              <a:t>https://github.com/michael-s-marshall/FoSS-STM-training</a:t>
            </a:r>
          </a:p>
        </p:txBody>
      </p:sp>
    </p:spTree>
    <p:extLst>
      <p:ext uri="{BB962C8B-B14F-4D97-AF65-F5344CB8AC3E}">
        <p14:creationId xmlns:p14="http://schemas.microsoft.com/office/powerpoint/2010/main" val="25951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9A4EA2-FD05-B7F7-6702-10E06F8A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Practical: what we have covered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00FDF-05AC-311D-BB8C-57CF889D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introduction to cleaning text data in R</a:t>
            </a:r>
          </a:p>
          <a:p>
            <a:r>
              <a:rPr lang="en-GB" dirty="0"/>
              <a:t>Creating covariates</a:t>
            </a:r>
          </a:p>
          <a:p>
            <a:r>
              <a:rPr lang="en-GB" dirty="0"/>
              <a:t>Creating and inspecting text-based data objects e.g. corpus, tokens, document feature matrix (</a:t>
            </a:r>
            <a:r>
              <a:rPr lang="en-GB" dirty="0" err="1"/>
              <a:t>dfm</a:t>
            </a:r>
            <a:r>
              <a:rPr lang="en-GB" dirty="0"/>
              <a:t>)</a:t>
            </a:r>
          </a:p>
          <a:p>
            <a:r>
              <a:rPr lang="en-GB" dirty="0"/>
              <a:t>Identifying the potential number of topics through searchK</a:t>
            </a:r>
          </a:p>
          <a:p>
            <a:r>
              <a:rPr lang="en-GB" dirty="0"/>
              <a:t>Running, inspecting and validating STM</a:t>
            </a:r>
          </a:p>
          <a:p>
            <a:r>
              <a:rPr lang="en-GB" dirty="0"/>
              <a:t>Estimating the effects of covariates on topic prevalence</a:t>
            </a:r>
          </a:p>
          <a:p>
            <a:r>
              <a:rPr lang="en-GB" dirty="0"/>
              <a:t>Visualising results</a:t>
            </a:r>
          </a:p>
        </p:txBody>
      </p:sp>
    </p:spTree>
    <p:extLst>
      <p:ext uri="{BB962C8B-B14F-4D97-AF65-F5344CB8AC3E}">
        <p14:creationId xmlns:p14="http://schemas.microsoft.com/office/powerpoint/2010/main" val="109562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9A4EA2-FD05-B7F7-6702-10E06F8A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Practical: extensions we have not covered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00FDF-05AC-311D-BB8C-57CF889D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complex prevalence formula e.g. interaction between year and country</a:t>
            </a:r>
          </a:p>
          <a:p>
            <a:r>
              <a:rPr lang="en-GB" dirty="0"/>
              <a:t>Inclusion of a content covariate</a:t>
            </a:r>
          </a:p>
          <a:p>
            <a:r>
              <a:rPr lang="en-GB" dirty="0"/>
              <a:t>Producing multiple models to validate the stability and accuracy of results</a:t>
            </a:r>
          </a:p>
          <a:p>
            <a:r>
              <a:rPr lang="en-GB" dirty="0"/>
              <a:t>Validation through third party or crowd-sourced human judgement</a:t>
            </a:r>
          </a:p>
        </p:txBody>
      </p:sp>
    </p:spTree>
    <p:extLst>
      <p:ext uri="{BB962C8B-B14F-4D97-AF65-F5344CB8AC3E}">
        <p14:creationId xmlns:p14="http://schemas.microsoft.com/office/powerpoint/2010/main" val="161685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D6BA-90ED-2024-4C14-A2E127F1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quantitative text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3AE8-DF0E-95D6-0253-385153DA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Semi-supervised methods</a:t>
            </a:r>
          </a:p>
          <a:p>
            <a:pPr lvl="1"/>
            <a:r>
              <a:rPr lang="en-GB" dirty="0" err="1"/>
              <a:t>keyATM</a:t>
            </a:r>
            <a:r>
              <a:rPr lang="en-GB" dirty="0"/>
              <a:t> (Eshima, Imai and Sasaki, 2023)</a:t>
            </a:r>
          </a:p>
          <a:p>
            <a:pPr lvl="1"/>
            <a:r>
              <a:rPr lang="en-GB" dirty="0"/>
              <a:t>Word embeddings supported by dictionaries (Hargrave and Blumenau, 2022)</a:t>
            </a:r>
          </a:p>
          <a:p>
            <a:r>
              <a:rPr lang="en-GB" dirty="0"/>
              <a:t>Scaling methods</a:t>
            </a:r>
          </a:p>
          <a:p>
            <a:pPr lvl="1"/>
            <a:r>
              <a:rPr lang="en-GB" dirty="0" err="1"/>
              <a:t>Wordscores</a:t>
            </a:r>
            <a:r>
              <a:rPr lang="en-GB" dirty="0"/>
              <a:t> (Laver, Benoit and Garry, 2003)</a:t>
            </a:r>
          </a:p>
          <a:p>
            <a:pPr lvl="1"/>
            <a:r>
              <a:rPr lang="en-GB" dirty="0"/>
              <a:t>Latent semantic scaling (LSS) (Watanabe, 2021)</a:t>
            </a:r>
          </a:p>
          <a:p>
            <a:r>
              <a:rPr lang="en-GB" dirty="0"/>
              <a:t>Supervised learning for text classification</a:t>
            </a:r>
          </a:p>
          <a:p>
            <a:pPr lvl="1"/>
            <a:r>
              <a:rPr lang="en-GB" dirty="0"/>
              <a:t>Classify texts using machine learning such as support vector machines, random forests, or naïve bayes</a:t>
            </a:r>
          </a:p>
          <a:p>
            <a:pPr lvl="1"/>
            <a:r>
              <a:rPr lang="en-GB" dirty="0"/>
              <a:t>Reliant upon having a pre-coded training sample</a:t>
            </a:r>
          </a:p>
        </p:txBody>
      </p:sp>
    </p:spTree>
    <p:extLst>
      <p:ext uri="{BB962C8B-B14F-4D97-AF65-F5344CB8AC3E}">
        <p14:creationId xmlns:p14="http://schemas.microsoft.com/office/powerpoint/2010/main" val="177969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D6BA-90ED-2024-4C14-A2E127F1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3AE8-DF0E-95D6-0253-385153DA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quantitative text analysis references</a:t>
            </a:r>
          </a:p>
          <a:p>
            <a:pPr lvl="1"/>
            <a:r>
              <a:rPr lang="en-GB" dirty="0"/>
              <a:t>Benoit, K. ‘Text as Data: An Overview’. Available here: </a:t>
            </a:r>
            <a:r>
              <a:rPr lang="en-GB" dirty="0">
                <a:hlinkClick r:id="rId2"/>
              </a:rPr>
              <a:t>https://kenbenoit.net/pdfs/CURINI_FRANZESE_Ch26.pdf</a:t>
            </a:r>
            <a:endParaRPr lang="en-GB" dirty="0"/>
          </a:p>
          <a:p>
            <a:pPr lvl="1"/>
            <a:r>
              <a:rPr lang="en-GB" dirty="0"/>
              <a:t>Grimmer, J., Roberts, M. E., and Stewart, B. M. (2022). </a:t>
            </a:r>
            <a:r>
              <a:rPr lang="en-GB" i="1" dirty="0"/>
              <a:t>Text as Data: A New Framework for Machine Learning and the Social Sciences.</a:t>
            </a:r>
          </a:p>
          <a:p>
            <a:r>
              <a:rPr lang="en-GB" dirty="0"/>
              <a:t>STM</a:t>
            </a:r>
          </a:p>
          <a:p>
            <a:pPr lvl="1"/>
            <a:r>
              <a:rPr lang="en-GB" dirty="0"/>
              <a:t>Roberts, M. E., Stewart, B. M., &amp; Tingley, D. (2019). </a:t>
            </a:r>
            <a:r>
              <a:rPr lang="en-GB" dirty="0" err="1"/>
              <a:t>stm</a:t>
            </a:r>
            <a:r>
              <a:rPr lang="en-GB" dirty="0"/>
              <a:t>: An R Package for Structural Topic Models. Journal of Statistical Software, 91(2), 1–40. </a:t>
            </a:r>
            <a:r>
              <a:rPr lang="en-GB" dirty="0">
                <a:hlinkClick r:id="rId3"/>
              </a:rPr>
              <a:t>https://doi.org/10.18637/jss.v091.i02</a:t>
            </a:r>
            <a:endParaRPr lang="en-GB" dirty="0"/>
          </a:p>
          <a:p>
            <a:pPr lvl="1"/>
            <a:r>
              <a:rPr lang="en-GB" dirty="0"/>
              <a:t>Weston, S. J., Shryock, I., Light, R., and Fisher, P. A., (2023). Selecting the Number and Labels of Topics in Topic </a:t>
            </a:r>
            <a:r>
              <a:rPr lang="en-GB" dirty="0" err="1"/>
              <a:t>Modeling</a:t>
            </a:r>
            <a:r>
              <a:rPr lang="en-GB" dirty="0"/>
              <a:t>: A Tutorial. </a:t>
            </a:r>
            <a:r>
              <a:rPr lang="en-GB" i="1" dirty="0"/>
              <a:t>Advances in Methods and Practices in Psychological Science</a:t>
            </a:r>
            <a:r>
              <a:rPr lang="en-GB" dirty="0"/>
              <a:t>. 6(2), 1-13.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1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67F5-31DD-E5E4-9D8D-495A0119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1367-4342-1BE7-63A0-898A7EFA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Ansell, B., </a:t>
            </a:r>
            <a:r>
              <a:rPr lang="en-GB" dirty="0" err="1"/>
              <a:t>Bokobza</a:t>
            </a:r>
            <a:r>
              <a:rPr lang="en-GB" dirty="0"/>
              <a:t>, L., &amp; </a:t>
            </a:r>
            <a:r>
              <a:rPr lang="en-GB" dirty="0" err="1"/>
              <a:t>Nyrup</a:t>
            </a:r>
            <a:r>
              <a:rPr lang="en-GB" dirty="0"/>
              <a:t>, J. (2022). From your house to their House? Representation, Political Rhetoric and Housing Markets. </a:t>
            </a:r>
            <a:r>
              <a:rPr lang="en-GB" i="1" dirty="0"/>
              <a:t>Working Paper</a:t>
            </a:r>
            <a:endParaRPr lang="en-GB" dirty="0"/>
          </a:p>
          <a:p>
            <a:r>
              <a:rPr lang="en-GB" dirty="0"/>
              <a:t>Eshima, S., Imai, K. and Sasaki, T. (2023). Keyword-Assisted Topic Models. </a:t>
            </a:r>
            <a:r>
              <a:rPr lang="en-GB" i="1" dirty="0"/>
              <a:t>American Journal of Political Science.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https://doi.org/10.1111/ajps.12779</a:t>
            </a:r>
            <a:endParaRPr lang="en-GB" dirty="0"/>
          </a:p>
          <a:p>
            <a:r>
              <a:rPr lang="en-GB" dirty="0" err="1"/>
              <a:t>Grajzl</a:t>
            </a:r>
            <a:r>
              <a:rPr lang="en-GB" dirty="0"/>
              <a:t>, P. &amp; Irby, C. (2019). Reflections on study abroad: a computational linguistics approach. </a:t>
            </a:r>
            <a:r>
              <a:rPr lang="en-GB" i="1" dirty="0"/>
              <a:t>Journal of Computational Social Science.</a:t>
            </a:r>
            <a:r>
              <a:rPr lang="en-GB" dirty="0"/>
              <a:t> 2, 151–181. </a:t>
            </a:r>
            <a:r>
              <a:rPr lang="en-GB" dirty="0">
                <a:hlinkClick r:id="rId3"/>
              </a:rPr>
              <a:t>https://doi.org/10.1007/s42001-019-00038-8</a:t>
            </a:r>
            <a:endParaRPr lang="en-GB" dirty="0"/>
          </a:p>
          <a:p>
            <a:r>
              <a:rPr lang="en-GB" dirty="0"/>
              <a:t>Hargrave, L., &amp; Blumenau, J. (2022). No Longer Conforming to Stereotypes? Gender, Political Style and Parliamentary Debate in the UK. </a:t>
            </a:r>
            <a:r>
              <a:rPr lang="en-GB" i="1" dirty="0"/>
              <a:t>British Journal of Political Science</a:t>
            </a:r>
            <a:r>
              <a:rPr lang="en-GB" dirty="0"/>
              <a:t>, 52(4), 1584-1601. doi:10.1017/S0007123421000648</a:t>
            </a:r>
          </a:p>
          <a:p>
            <a:r>
              <a:rPr lang="en-GB" dirty="0"/>
              <a:t>Laver, M., Benoit, K., &amp; Garry, J. (2003). Extracting Policy Positions from Political Texts Using Words as Data. </a:t>
            </a:r>
            <a:r>
              <a:rPr lang="en-GB" i="1" dirty="0"/>
              <a:t>American Political Science Review</a:t>
            </a:r>
            <a:r>
              <a:rPr lang="en-GB" dirty="0"/>
              <a:t>, 97(2), 311-331. doi:10.1017/S0003055403000698</a:t>
            </a:r>
          </a:p>
          <a:p>
            <a:r>
              <a:rPr lang="en-GB" dirty="0" err="1"/>
              <a:t>Tvinnereim</a:t>
            </a:r>
            <a:r>
              <a:rPr lang="en-GB" dirty="0"/>
              <a:t>, E., et al. (2017). Citizens’ preferences for tackling climate change. Quantitative and qualitative analyses of their freely formulated solutions. </a:t>
            </a:r>
            <a:r>
              <a:rPr lang="en-GB" i="1" dirty="0"/>
              <a:t>Global Environmental Change</a:t>
            </a:r>
            <a:r>
              <a:rPr lang="en-GB" dirty="0"/>
              <a:t>. 46, 34-41. </a:t>
            </a:r>
            <a:r>
              <a:rPr lang="en-GB" dirty="0">
                <a:hlinkClick r:id="rId4"/>
              </a:rPr>
              <a:t>https://doi.org/10.1016/j.gloenvcha.2017.06.005</a:t>
            </a:r>
            <a:r>
              <a:rPr lang="en-GB" dirty="0"/>
              <a:t>.</a:t>
            </a:r>
          </a:p>
          <a:p>
            <a:r>
              <a:rPr lang="en-GB" dirty="0"/>
              <a:t>Watanabe, K. (2021) Latent Semantic Scaling: A </a:t>
            </a:r>
            <a:r>
              <a:rPr lang="en-GB" dirty="0" err="1"/>
              <a:t>Semisupervised</a:t>
            </a:r>
            <a:r>
              <a:rPr lang="en-GB" dirty="0"/>
              <a:t> Text Analysis Technique for New Domains and Languages. </a:t>
            </a:r>
            <a:r>
              <a:rPr lang="en-GB" i="1" dirty="0"/>
              <a:t>Communication Methods and Measures</a:t>
            </a:r>
            <a:r>
              <a:rPr lang="en-GB" dirty="0"/>
              <a:t>, 15:2, 81-102, DOI: 10.1080/19312458.2020.1832976</a:t>
            </a:r>
          </a:p>
          <a:p>
            <a:r>
              <a:rPr lang="en-GB" dirty="0"/>
              <a:t>Wright, L., Paul, E., Steptoe, A. et al. Facilitators and barriers to compliance with COVID-19 guidelines: a structural topic modelling analysis of free-text data from 17,500 UK adults. </a:t>
            </a:r>
            <a:r>
              <a:rPr lang="en-GB" i="1" dirty="0"/>
              <a:t>BMC Public Health</a:t>
            </a:r>
            <a:r>
              <a:rPr lang="en-GB" dirty="0"/>
              <a:t>. 22, 34 (2022). </a:t>
            </a:r>
            <a:r>
              <a:rPr lang="en-GB" dirty="0">
                <a:hlinkClick r:id="rId5"/>
              </a:rPr>
              <a:t>https://doi.org/10.1186/s12889-021-12372-6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7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BF3-DCB9-A37F-B877-9CC4A7F5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7EDF-E6BD-68C8-0987-EE350A7F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Michael Marshall</a:t>
            </a:r>
          </a:p>
          <a:p>
            <a:r>
              <a:rPr lang="en-GB" dirty="0"/>
              <a:t>Research Associate in Urban Studies and Planning (USP)</a:t>
            </a:r>
          </a:p>
          <a:p>
            <a:r>
              <a:rPr lang="en-GB" dirty="0"/>
              <a:t>Research the political economy of housing (i.e. markets, policy and governance), but also the politics of wealth inequality, net zero, conspiracy theories, and political leadership style</a:t>
            </a:r>
          </a:p>
          <a:p>
            <a:r>
              <a:rPr lang="en-GB" dirty="0"/>
              <a:t>Quantitative text analysis projects:</a:t>
            </a:r>
          </a:p>
          <a:p>
            <a:pPr lvl="1"/>
            <a:r>
              <a:rPr lang="en-GB" dirty="0"/>
              <a:t>Changing style of political leaders in the UK Labour Party</a:t>
            </a:r>
          </a:p>
          <a:p>
            <a:pPr lvl="1"/>
            <a:r>
              <a:rPr lang="en-GB" dirty="0"/>
              <a:t>How UK Members of Parliament talk about housing policy in parliamentary speeches, and how it has changed over time</a:t>
            </a:r>
          </a:p>
          <a:p>
            <a:pPr lvl="1"/>
            <a:r>
              <a:rPr lang="en-GB" dirty="0"/>
              <a:t>Understanding regulatory reform in the English affordable housing sector</a:t>
            </a:r>
          </a:p>
        </p:txBody>
      </p:sp>
    </p:spTree>
    <p:extLst>
      <p:ext uri="{BB962C8B-B14F-4D97-AF65-F5344CB8AC3E}">
        <p14:creationId xmlns:p14="http://schemas.microsoft.com/office/powerpoint/2010/main" val="293392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C19C-7F1D-12E6-1BDF-3043430A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9E2B-6D96-295A-60CC-16574336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Topic modelling. What is it? What is it used for?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Structural topic modelling (STM). Theory and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STM strengths and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Practical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Break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Practical continued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Alternative quantitative text analysis methods and further resources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08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FE1D-CA5E-1059-CE1E-B81A2A4D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51BF-F1CC-1B8B-02DA-963A91A9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Unsupervised learning models for quantitative text analysis</a:t>
            </a:r>
          </a:p>
          <a:p>
            <a:r>
              <a:rPr lang="en-GB" dirty="0"/>
              <a:t>Automated content analysis</a:t>
            </a:r>
          </a:p>
          <a:p>
            <a:pPr lvl="1"/>
            <a:r>
              <a:rPr lang="en-GB" dirty="0"/>
              <a:t>Identification of themes (i.e. topics) within a text corpus</a:t>
            </a:r>
          </a:p>
          <a:p>
            <a:pPr lvl="1"/>
            <a:r>
              <a:rPr lang="en-GB" dirty="0"/>
              <a:t>Assumes a data generating process for the documents, uses the data to find most likely parameters for the assumed generative model</a:t>
            </a:r>
          </a:p>
          <a:p>
            <a:pPr lvl="1"/>
            <a:r>
              <a:rPr lang="en-GB" dirty="0"/>
              <a:t>Uses word counts and co-occurrence of words within documents to estimate the model</a:t>
            </a:r>
          </a:p>
          <a:p>
            <a:r>
              <a:rPr lang="en-GB" dirty="0"/>
              <a:t>Probabilistic identification of topics within documents</a:t>
            </a:r>
          </a:p>
          <a:p>
            <a:pPr lvl="1"/>
            <a:r>
              <a:rPr lang="en-GB" dirty="0"/>
              <a:t>Mixture of topics over words i.e. probability of words belonging to topics</a:t>
            </a:r>
          </a:p>
          <a:p>
            <a:pPr lvl="1"/>
            <a:r>
              <a:rPr lang="en-GB" dirty="0"/>
              <a:t>Mixture of topics over documents i.e. proportion of a document associated with a topic</a:t>
            </a:r>
          </a:p>
          <a:p>
            <a:r>
              <a:rPr lang="en-GB" dirty="0"/>
              <a:t>Examples include:</a:t>
            </a:r>
          </a:p>
          <a:p>
            <a:pPr lvl="1"/>
            <a:r>
              <a:rPr lang="en-GB" dirty="0"/>
              <a:t>Latent Dirichlet Allocation (LDA)</a:t>
            </a:r>
          </a:p>
          <a:p>
            <a:pPr lvl="1"/>
            <a:r>
              <a:rPr lang="en-GB" dirty="0"/>
              <a:t>Correlated topic model</a:t>
            </a:r>
          </a:p>
          <a:p>
            <a:pPr lvl="1"/>
            <a:r>
              <a:rPr lang="en-GB" dirty="0"/>
              <a:t>Structural topic model (STM)</a:t>
            </a:r>
          </a:p>
        </p:txBody>
      </p:sp>
    </p:spTree>
    <p:extLst>
      <p:ext uri="{BB962C8B-B14F-4D97-AF65-F5344CB8AC3E}">
        <p14:creationId xmlns:p14="http://schemas.microsoft.com/office/powerpoint/2010/main" val="294943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FE1D-CA5E-1059-CE1E-B81A2A4D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D2DC5-B54C-3B6C-B87E-776FC537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1" y="1924845"/>
            <a:ext cx="8034337" cy="41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9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0D86-4D29-7DEF-24AD-D89FE555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17DC-B383-5D2F-ACE6-1E462E5F9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65031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Probabilistic topic model that uses document metadata – known as </a:t>
            </a:r>
            <a:r>
              <a:rPr lang="en-GB" i="1" dirty="0"/>
              <a:t>covariates</a:t>
            </a:r>
            <a:r>
              <a:rPr lang="en-GB" dirty="0"/>
              <a:t> – to identify topics</a:t>
            </a:r>
          </a:p>
          <a:p>
            <a:r>
              <a:rPr lang="en-GB" dirty="0"/>
              <a:t>Covariate examples: author’s political party, publication date, country in which it’s published</a:t>
            </a:r>
          </a:p>
          <a:p>
            <a:r>
              <a:rPr lang="en-GB" dirty="0"/>
              <a:t>Assumes that covariates are fundamental to the data generation process</a:t>
            </a:r>
          </a:p>
          <a:p>
            <a:r>
              <a:rPr lang="en-GB" dirty="0"/>
              <a:t>Topic </a:t>
            </a:r>
            <a:r>
              <a:rPr lang="en-GB" i="1" dirty="0"/>
              <a:t>prevalence</a:t>
            </a:r>
            <a:r>
              <a:rPr lang="en-GB" dirty="0"/>
              <a:t> and </a:t>
            </a:r>
            <a:r>
              <a:rPr lang="en-GB" i="1" dirty="0"/>
              <a:t>content</a:t>
            </a:r>
            <a:r>
              <a:rPr lang="en-GB" dirty="0"/>
              <a:t> can vary according to covariates</a:t>
            </a:r>
          </a:p>
          <a:p>
            <a:pPr lvl="1"/>
            <a:r>
              <a:rPr lang="en-GB" dirty="0"/>
              <a:t>Prevalence is the amount a topic is discussed; it is variation between topics e.g. political leaders with contrasting ideologies will talk about different topics to varying extents</a:t>
            </a:r>
          </a:p>
          <a:p>
            <a:pPr lvl="1"/>
            <a:r>
              <a:rPr lang="en-GB" dirty="0"/>
              <a:t>Content is the words used to discuss a given topic; it is variation within topics e.g. newspapers with contrasting political positions use different words to discuss women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9A7E2-1AD5-1392-DBDA-8A2DC8AE6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 t="26912" r="16417" b="7853"/>
          <a:stretch/>
        </p:blipFill>
        <p:spPr>
          <a:xfrm>
            <a:off x="6126480" y="2161552"/>
            <a:ext cx="6000347" cy="33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3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71D56E-BD9E-40FF-11AD-1EFA31DD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3" y="34607"/>
            <a:ext cx="5133975" cy="62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8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23E7-E4FA-4510-05EA-38BD9BBC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A8EA-8523-1FC2-D872-05CA291E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7411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Number of topics (</a:t>
            </a:r>
            <a:r>
              <a:rPr lang="en-GB" i="1" dirty="0"/>
              <a:t>K</a:t>
            </a:r>
            <a:r>
              <a:rPr lang="en-GB" dirty="0"/>
              <a:t>) must be specified in advance</a:t>
            </a:r>
          </a:p>
          <a:p>
            <a:r>
              <a:rPr lang="en-GB" dirty="0"/>
              <a:t>Topics are commonly validated through a combination of quantitative and qualitative techniques</a:t>
            </a:r>
          </a:p>
          <a:p>
            <a:r>
              <a:rPr lang="en-GB" dirty="0"/>
              <a:t>Quantitative goodness of fit measures</a:t>
            </a:r>
          </a:p>
          <a:p>
            <a:pPr lvl="1"/>
            <a:r>
              <a:rPr lang="en-GB" dirty="0" err="1"/>
              <a:t>Heldout</a:t>
            </a:r>
            <a:r>
              <a:rPr lang="en-GB" dirty="0"/>
              <a:t>-likelihood – how well does the model predict the topic probability of a </a:t>
            </a:r>
            <a:r>
              <a:rPr lang="en-GB" dirty="0" err="1"/>
              <a:t>heldout</a:t>
            </a:r>
            <a:r>
              <a:rPr lang="en-GB" dirty="0"/>
              <a:t> fraction of words?</a:t>
            </a:r>
          </a:p>
          <a:p>
            <a:pPr lvl="1"/>
            <a:r>
              <a:rPr lang="en-GB" dirty="0"/>
              <a:t>Semantic coherence – a high score means the high probability words in a topic frequently co-occur together</a:t>
            </a:r>
          </a:p>
          <a:p>
            <a:pPr lvl="1"/>
            <a:r>
              <a:rPr lang="en-GB" dirty="0"/>
              <a:t>FREX – a weighted mean that balances the frequency with which a word is discussed in a topic with the exclusivity of the word to that topic; a higher score is better</a:t>
            </a:r>
          </a:p>
          <a:p>
            <a:r>
              <a:rPr lang="en-GB" dirty="0"/>
              <a:t>Qualitative validation</a:t>
            </a:r>
          </a:p>
          <a:p>
            <a:pPr lvl="1"/>
            <a:r>
              <a:rPr lang="en-GB" dirty="0"/>
              <a:t>Read the documents. This is very, very, </a:t>
            </a:r>
            <a:r>
              <a:rPr lang="en-GB" i="1" dirty="0"/>
              <a:t>very</a:t>
            </a:r>
            <a:r>
              <a:rPr lang="en-GB" dirty="0"/>
              <a:t> important! If you take one thing from today, it is that STM is </a:t>
            </a:r>
            <a:r>
              <a:rPr lang="en-GB" i="1" dirty="0"/>
              <a:t>not</a:t>
            </a:r>
            <a:r>
              <a:rPr lang="en-GB" dirty="0"/>
              <a:t> a substitute for reading the documents</a:t>
            </a:r>
          </a:p>
          <a:p>
            <a:pPr lvl="1"/>
            <a:r>
              <a:rPr lang="en-GB" dirty="0"/>
              <a:t>Inspect the high probability words in a topic. Do they make sense?</a:t>
            </a:r>
          </a:p>
          <a:p>
            <a:pPr lvl="1"/>
            <a:r>
              <a:rPr lang="en-GB" dirty="0"/>
              <a:t>Theory and predictive accuracy e.g. do the topics correspond to real world events?</a:t>
            </a:r>
          </a:p>
          <a:p>
            <a:r>
              <a:rPr lang="en-GB" dirty="0"/>
              <a:t>Hybrid approaches</a:t>
            </a:r>
          </a:p>
          <a:p>
            <a:pPr lvl="1"/>
            <a:r>
              <a:rPr lang="en-GB" dirty="0"/>
              <a:t>Does the STM model predict human coding of documents?</a:t>
            </a:r>
          </a:p>
        </p:txBody>
      </p:sp>
    </p:spTree>
    <p:extLst>
      <p:ext uri="{BB962C8B-B14F-4D97-AF65-F5344CB8AC3E}">
        <p14:creationId xmlns:p14="http://schemas.microsoft.com/office/powerpoint/2010/main" val="10224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23E7-E4FA-4510-05EA-38BD9BBC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STM</a:t>
            </a:r>
          </a:p>
        </p:txBody>
      </p:sp>
      <p:pic>
        <p:nvPicPr>
          <p:cNvPr id="4" name="Picture 3" descr="A graph of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8522695F-077F-370C-64A3-F942C96FD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14989"/>
            <a:ext cx="6370872" cy="3913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6948F-A1AE-AB1C-982D-6CAA9429271C}"/>
              </a:ext>
            </a:extLst>
          </p:cNvPr>
          <p:cNvSpPr txBox="1"/>
          <p:nvPr/>
        </p:nvSpPr>
        <p:spPr>
          <a:xfrm>
            <a:off x="1097279" y="1910834"/>
            <a:ext cx="10058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Predictive accuracy – topic prevalence for welfare reform in speeches on housing corresponds to period of austerity</a:t>
            </a:r>
          </a:p>
        </p:txBody>
      </p:sp>
    </p:spTree>
    <p:extLst>
      <p:ext uri="{BB962C8B-B14F-4D97-AF65-F5344CB8AC3E}">
        <p14:creationId xmlns:p14="http://schemas.microsoft.com/office/powerpoint/2010/main" val="3199121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</TotalTime>
  <Words>1667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Quantitative text analysis: structural topic modelling (STM)</vt:lpstr>
      <vt:lpstr>Welcome</vt:lpstr>
      <vt:lpstr>Content</vt:lpstr>
      <vt:lpstr>Topic modelling</vt:lpstr>
      <vt:lpstr>Topic modelling</vt:lpstr>
      <vt:lpstr>STM</vt:lpstr>
      <vt:lpstr>PowerPoint Presentation</vt:lpstr>
      <vt:lpstr>STM</vt:lpstr>
      <vt:lpstr>STM</vt:lpstr>
      <vt:lpstr>STM</vt:lpstr>
      <vt:lpstr>STM strengths</vt:lpstr>
      <vt:lpstr>STM limitations</vt:lpstr>
      <vt:lpstr>Practical</vt:lpstr>
      <vt:lpstr>Practical</vt:lpstr>
      <vt:lpstr>Practical: what we have covered</vt:lpstr>
      <vt:lpstr>Practical: extensions we have not covered</vt:lpstr>
      <vt:lpstr>Other quantitative text methods</vt:lpstr>
      <vt:lpstr>Further resources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Marshall</dc:creator>
  <cp:lastModifiedBy>Michael Marshall</cp:lastModifiedBy>
  <cp:revision>6</cp:revision>
  <dcterms:created xsi:type="dcterms:W3CDTF">2023-11-17T15:22:16Z</dcterms:created>
  <dcterms:modified xsi:type="dcterms:W3CDTF">2023-11-20T10:39:20Z</dcterms:modified>
</cp:coreProperties>
</file>