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88" r:id="rId3"/>
    <p:sldId id="258" r:id="rId4"/>
    <p:sldId id="259" r:id="rId5"/>
    <p:sldId id="260" r:id="rId6"/>
    <p:sldId id="275" r:id="rId7"/>
    <p:sldId id="276" r:id="rId8"/>
    <p:sldId id="278" r:id="rId9"/>
    <p:sldId id="279" r:id="rId10"/>
    <p:sldId id="277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7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42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27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2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1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1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84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1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2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lp.stanford.edu/projects/glove/" TargetMode="External"/><Relationship Id="rId4" Type="http://schemas.openxmlformats.org/officeDocument/2006/relationships/hyperlink" Target="https://github.com/michael-s-marshall/foss_text_analysis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62C4-BBA1-7D41-14CC-C0DD9141B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quantitative text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B65C7-CAC0-7FEA-97ED-C68B4D872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Michael Marshall</a:t>
            </a:r>
          </a:p>
          <a:p>
            <a:r>
              <a:rPr lang="en-GB" dirty="0"/>
              <a:t>GEOGRAPHY and Planning,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134603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E9D2-D90B-5F5C-8871-688816E0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tasks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9EBC-30A0-ABC5-C918-7F6B798E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5. Sentiment analysis</a:t>
            </a:r>
          </a:p>
          <a:p>
            <a:r>
              <a:rPr lang="en-GB" dirty="0"/>
              <a:t>Classify or scale documents according to their positive or negative sentiment</a:t>
            </a:r>
          </a:p>
          <a:p>
            <a:r>
              <a:rPr lang="en-GB" dirty="0"/>
              <a:t>Sentiment of New York Times articles on the economy over time (Watanabe, 2021)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81E79-9B8E-4448-5FA9-D24FA535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020" y="3557041"/>
            <a:ext cx="6090920" cy="26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7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9DDF-BC01-49C6-1993-E45884A6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Challenges in text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1256-A685-98A3-7B75-1697D8BA0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469058"/>
            <a:ext cx="4937760" cy="3400035"/>
          </a:xfrm>
        </p:spPr>
        <p:txBody>
          <a:bodyPr/>
          <a:lstStyle/>
          <a:p>
            <a:r>
              <a:rPr lang="en-GB" dirty="0"/>
              <a:t>Defining the corpus and avoiding sample bias</a:t>
            </a:r>
          </a:p>
          <a:p>
            <a:r>
              <a:rPr lang="en-GB" dirty="0"/>
              <a:t>Conversion to a common electronic format</a:t>
            </a:r>
          </a:p>
          <a:p>
            <a:r>
              <a:rPr lang="en-GB" dirty="0"/>
              <a:t>Large amounts of unstructured data</a:t>
            </a:r>
          </a:p>
          <a:p>
            <a:r>
              <a:rPr lang="en-GB" dirty="0"/>
              <a:t>Encoding issues</a:t>
            </a:r>
          </a:p>
          <a:p>
            <a:r>
              <a:rPr lang="en-GB" dirty="0"/>
              <a:t>Ethical considerations</a:t>
            </a:r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2703C2-A199-E013-B34B-48B8F2AC7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469059"/>
            <a:ext cx="4937125" cy="27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3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1F1D-6C16-36AA-4B5C-C5F544E5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C149-330A-B03B-7527-E792DE1C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Cleaning</a:t>
            </a:r>
          </a:p>
          <a:p>
            <a:pPr lvl="1"/>
            <a:r>
              <a:rPr lang="en-GB" dirty="0"/>
              <a:t>Converting to lower case</a:t>
            </a:r>
          </a:p>
          <a:p>
            <a:pPr lvl="1"/>
            <a:r>
              <a:rPr lang="en-GB" dirty="0"/>
              <a:t>Removing punctuation and symbols</a:t>
            </a:r>
          </a:p>
          <a:p>
            <a:pPr lvl="1"/>
            <a:r>
              <a:rPr lang="en-GB" dirty="0"/>
              <a:t>Correcting spelling mistakes</a:t>
            </a:r>
          </a:p>
          <a:p>
            <a:pPr lvl="1"/>
            <a:endParaRPr lang="en-GB" dirty="0"/>
          </a:p>
          <a:p>
            <a:r>
              <a:rPr lang="en-GB" dirty="0"/>
              <a:t>Removing stop words</a:t>
            </a:r>
          </a:p>
          <a:p>
            <a:pPr lvl="1"/>
            <a:r>
              <a:rPr lang="en-GB" dirty="0"/>
              <a:t>a, the, is, at, of…</a:t>
            </a:r>
          </a:p>
        </p:txBody>
      </p:sp>
    </p:spTree>
    <p:extLst>
      <p:ext uri="{BB962C8B-B14F-4D97-AF65-F5344CB8AC3E}">
        <p14:creationId xmlns:p14="http://schemas.microsoft.com/office/powerpoint/2010/main" val="35008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1F1D-6C16-36AA-4B5C-C5F544E5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Preparing data</a:t>
            </a:r>
          </a:p>
        </p:txBody>
      </p:sp>
      <p:pic>
        <p:nvPicPr>
          <p:cNvPr id="4098" name="Picture 2" descr="Stemming vs Lemmatization in NLP. Words usually have multiple meanings… |  by Niraj Bhoi | Medium">
            <a:extLst>
              <a:ext uri="{FF2B5EF4-FFF2-40B4-BE49-F238E27FC236}">
                <a16:creationId xmlns:a16="http://schemas.microsoft.com/office/drawing/2014/main" id="{BDF04149-7829-4517-CD19-55CDFBD82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52" y="1968902"/>
            <a:ext cx="5261928" cy="292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emming and Lemmatization – Study Machine Learning">
            <a:extLst>
              <a:ext uri="{FF2B5EF4-FFF2-40B4-BE49-F238E27FC236}">
                <a16:creationId xmlns:a16="http://schemas.microsoft.com/office/drawing/2014/main" id="{351DD5F4-82F7-73EE-0BAC-E8A1E7996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20" y="2293332"/>
            <a:ext cx="6019039" cy="227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48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1F1D-6C16-36AA-4B5C-C5F544E5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C149-330A-B03B-7527-E792DE1C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Tokenisation</a:t>
            </a:r>
          </a:p>
          <a:p>
            <a:pPr lvl="1"/>
            <a:r>
              <a:rPr lang="en-GB" dirty="0"/>
              <a:t>Reducing documents down to ‘tokens’</a:t>
            </a:r>
          </a:p>
          <a:p>
            <a:pPr lvl="1"/>
            <a:r>
              <a:rPr lang="en-GB" dirty="0"/>
              <a:t>Tokens = smallest units of analysis that are used for analysis</a:t>
            </a:r>
          </a:p>
          <a:p>
            <a:pPr lvl="1"/>
            <a:r>
              <a:rPr lang="en-GB" dirty="0"/>
              <a:t>Often words</a:t>
            </a:r>
          </a:p>
          <a:p>
            <a:pPr lvl="1"/>
            <a:r>
              <a:rPr lang="en-GB" dirty="0"/>
              <a:t>But could be smaller e.g. letters</a:t>
            </a:r>
          </a:p>
          <a:p>
            <a:pPr lvl="1"/>
            <a:r>
              <a:rPr lang="en-GB" dirty="0"/>
              <a:t>Or larger multi-word expressions e.g. ‘European Union’</a:t>
            </a:r>
          </a:p>
          <a:p>
            <a:r>
              <a:rPr lang="en-GB" dirty="0"/>
              <a:t>Tokenisation occurs before the numerical representation of words</a:t>
            </a:r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59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5209C-A4D5-7724-B860-54D6E9C4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Representing text as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7130-2626-3801-367F-8A458052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One-hot encoding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F8EE3C3-B23C-778F-C568-5E002746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3226" y="640081"/>
            <a:ext cx="5953762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5" name="Straight Connector 5134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4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0" name="Rectangle 9239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242" name="Rectangle 9241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9244" name="Straight Connector 9243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46" name="Rectangle 9245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16DBE-2BE0-509C-C888-ABB41C2A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Representing text as numbers</a:t>
            </a:r>
          </a:p>
        </p:txBody>
      </p:sp>
      <p:pic>
        <p:nvPicPr>
          <p:cNvPr id="9220" name="Picture 4" descr="Getting the mostout of text">
            <a:extLst>
              <a:ext uri="{FF2B5EF4-FFF2-40B4-BE49-F238E27FC236}">
                <a16:creationId xmlns:a16="http://schemas.microsoft.com/office/drawing/2014/main" id="{547BEE5D-CE01-1B49-F1A1-D48F9BDF93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2"/>
          <a:stretch/>
        </p:blipFill>
        <p:spPr bwMode="auto">
          <a:xfrm>
            <a:off x="643192" y="2225884"/>
            <a:ext cx="5451627" cy="20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48" name="Straight Connector 9247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C25B-1AC3-6F62-5D45-DD273E8B9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DOCUMENT FEATURE MATRIX (DFM)</a:t>
            </a:r>
          </a:p>
          <a:p>
            <a:r>
              <a:rPr lang="en-US"/>
              <a:t>Also known as document term matrix (DTM)</a:t>
            </a:r>
          </a:p>
          <a:p>
            <a:r>
              <a:rPr lang="en-US"/>
              <a:t>Each row is a document</a:t>
            </a:r>
          </a:p>
          <a:p>
            <a:r>
              <a:rPr lang="en-US"/>
              <a:t>Each column is a feature i.e. a token</a:t>
            </a:r>
          </a:p>
          <a:p>
            <a:r>
              <a:rPr lang="en-US"/>
              <a:t>Cells are the count of each feature per document</a:t>
            </a:r>
          </a:p>
        </p:txBody>
      </p:sp>
      <p:sp>
        <p:nvSpPr>
          <p:cNvPr id="9250" name="Rectangle 9249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252" name="Rectangle 9251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6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52F9-2D2D-8AA1-29B4-AEC68257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295687-97ED-0E64-8C8F-4B4091F42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696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Dictionary defines words associated with a given concept</a:t>
            </a:r>
          </a:p>
          <a:p>
            <a:pPr lvl="1"/>
            <a:r>
              <a:rPr lang="en-GB" dirty="0"/>
              <a:t>Positive sentiment: happy, amazing, brilliant, joyful</a:t>
            </a:r>
          </a:p>
          <a:p>
            <a:pPr lvl="1"/>
            <a:r>
              <a:rPr lang="en-GB" dirty="0"/>
              <a:t>Aggression: anger, attack, hostile</a:t>
            </a:r>
          </a:p>
          <a:p>
            <a:r>
              <a:rPr lang="en-GB" dirty="0"/>
              <a:t>Calculate the frequency or proportion of words in a document occurring in the dictionary</a:t>
            </a:r>
          </a:p>
          <a:p>
            <a:r>
              <a:rPr lang="en-GB" dirty="0"/>
              <a:t>Pros:</a:t>
            </a:r>
          </a:p>
          <a:p>
            <a:pPr lvl="1"/>
            <a:r>
              <a:rPr lang="en-GB" dirty="0"/>
              <a:t>Simple</a:t>
            </a:r>
          </a:p>
          <a:p>
            <a:pPr lvl="1"/>
            <a:r>
              <a:rPr lang="en-GB" dirty="0"/>
              <a:t>Large number of dictionaries have been created – no need to reinvent the wheel</a:t>
            </a:r>
          </a:p>
          <a:p>
            <a:r>
              <a:rPr lang="en-GB" dirty="0"/>
              <a:t>Cons:</a:t>
            </a:r>
          </a:p>
          <a:p>
            <a:pPr lvl="1"/>
            <a:r>
              <a:rPr lang="en-GB" dirty="0"/>
              <a:t>Too simplistic for some tasks</a:t>
            </a:r>
          </a:p>
          <a:p>
            <a:pPr lvl="1"/>
            <a:r>
              <a:rPr lang="en-GB" dirty="0"/>
              <a:t>False positive and negative words in dictionary construction</a:t>
            </a:r>
          </a:p>
          <a:p>
            <a:pPr lvl="1"/>
            <a:r>
              <a:rPr lang="en-GB" dirty="0"/>
              <a:t>Dictionaries often context-specific</a:t>
            </a:r>
          </a:p>
          <a:p>
            <a:pPr lvl="1"/>
            <a:r>
              <a:rPr lang="en-GB" dirty="0"/>
              <a:t>Dictionary construction slow and time consuming</a:t>
            </a:r>
          </a:p>
          <a:p>
            <a:pPr lvl="1"/>
            <a:r>
              <a:rPr lang="en-GB" dirty="0"/>
              <a:t>Can easily increase the prevalence of a concept by increasing size of the dictionary </a:t>
            </a:r>
          </a:p>
        </p:txBody>
      </p:sp>
    </p:spTree>
    <p:extLst>
      <p:ext uri="{BB962C8B-B14F-4D97-AF65-F5344CB8AC3E}">
        <p14:creationId xmlns:p14="http://schemas.microsoft.com/office/powerpoint/2010/main" val="898308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3034-F689-AB31-C58F-69A27473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5ACE-06A8-544A-E1DE-C131ACF8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81600" cy="4023360"/>
          </a:xfrm>
        </p:spPr>
        <p:txBody>
          <a:bodyPr/>
          <a:lstStyle/>
          <a:p>
            <a:r>
              <a:rPr lang="en-GB" dirty="0"/>
              <a:t>Political party manifestos</a:t>
            </a:r>
          </a:p>
          <a:p>
            <a:r>
              <a:rPr lang="en-GB" dirty="0"/>
              <a:t>Green Party vs. Reform UK</a:t>
            </a:r>
          </a:p>
          <a:p>
            <a:r>
              <a:rPr lang="en-GB" dirty="0"/>
              <a:t>Analysis steps</a:t>
            </a:r>
          </a:p>
          <a:p>
            <a:pPr lvl="1"/>
            <a:r>
              <a:rPr lang="en-GB" dirty="0"/>
              <a:t>Importing data</a:t>
            </a:r>
          </a:p>
          <a:p>
            <a:pPr lvl="1"/>
            <a:r>
              <a:rPr lang="en-GB" dirty="0"/>
              <a:t>Cleaning and pre-processing</a:t>
            </a:r>
          </a:p>
          <a:p>
            <a:pPr lvl="1"/>
            <a:r>
              <a:rPr lang="en-GB" dirty="0"/>
              <a:t>Counts of high frequency words</a:t>
            </a:r>
          </a:p>
          <a:p>
            <a:pPr lvl="1"/>
            <a:r>
              <a:rPr lang="en-GB" dirty="0"/>
              <a:t>Conversion to </a:t>
            </a:r>
            <a:r>
              <a:rPr lang="en-GB" dirty="0" err="1"/>
              <a:t>dfm</a:t>
            </a:r>
            <a:endParaRPr lang="en-GB" dirty="0"/>
          </a:p>
          <a:p>
            <a:pPr lvl="1"/>
            <a:r>
              <a:rPr lang="en-GB" dirty="0"/>
              <a:t>Dictionary analysis: environment dictionary, immigration dictionary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3974F4B-D454-68B0-1A5C-80EF7B0B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1850512"/>
            <a:ext cx="2313940" cy="413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Our contract with you: Reform UK Manifesto 2024 - Deryn Manifesto">
            <a:extLst>
              <a:ext uri="{FF2B5EF4-FFF2-40B4-BE49-F238E27FC236}">
                <a16:creationId xmlns:a16="http://schemas.microsoft.com/office/drawing/2014/main" id="{89824CDA-EFFA-36BA-AE05-E9994072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37" y="1737361"/>
            <a:ext cx="3081316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95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67F5-31DD-E5E4-9D8D-495A0119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1367-4342-1BE7-63A0-898A7EFA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4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Ansell, B. (2023). The UK’s Political Housing Crisis. </a:t>
            </a:r>
            <a:r>
              <a:rPr lang="en-GB" sz="1800" i="1" dirty="0" err="1">
                <a:solidFill>
                  <a:schemeClr val="tx1"/>
                </a:solidFill>
              </a:rPr>
              <a:t>Substack</a:t>
            </a:r>
            <a:r>
              <a:rPr lang="en-GB" sz="1800" i="1" dirty="0">
                <a:solidFill>
                  <a:schemeClr val="tx1"/>
                </a:solidFill>
              </a:rPr>
              <a:t>.</a:t>
            </a:r>
            <a:r>
              <a:rPr lang="en-GB" sz="1800" dirty="0">
                <a:solidFill>
                  <a:schemeClr val="tx1"/>
                </a:solidFill>
              </a:rPr>
              <a:t> https://benansell.substack.com/p/the-uks-political-housing-crisis</a:t>
            </a:r>
          </a:p>
          <a:p>
            <a:r>
              <a:rPr lang="en-GB" sz="1800" b="0" i="0" dirty="0">
                <a:solidFill>
                  <a:schemeClr val="tx1"/>
                </a:solidFill>
                <a:effectLst/>
              </a:rPr>
              <a:t>Benoit, K. (2020). Text as data: An overview. In </a:t>
            </a:r>
            <a:r>
              <a:rPr lang="en-GB" sz="1800" b="0" i="1" dirty="0">
                <a:solidFill>
                  <a:schemeClr val="tx1"/>
                </a:solidFill>
                <a:effectLst/>
              </a:rPr>
              <a:t>SAGE Handbook of Research Methods in Political Science and International Relations</a:t>
            </a:r>
            <a:r>
              <a:rPr lang="en-GB" sz="1800" b="0" i="0" dirty="0">
                <a:solidFill>
                  <a:schemeClr val="tx1"/>
                </a:solidFill>
                <a:effectLst/>
              </a:rPr>
              <a:t>. London: SAGE.</a:t>
            </a:r>
          </a:p>
          <a:p>
            <a:r>
              <a:rPr lang="en-GB" sz="1800" dirty="0">
                <a:solidFill>
                  <a:schemeClr val="tx1"/>
                </a:solidFill>
              </a:rPr>
              <a:t>Coyle, D. and Muhtar, A. (2023). Assessing policy co-ordination in government: Text and network analysis of the UK's economic strategies. </a:t>
            </a:r>
            <a:r>
              <a:rPr lang="en-GB" sz="1800" i="1" dirty="0">
                <a:solidFill>
                  <a:schemeClr val="tx1"/>
                </a:solidFill>
              </a:rPr>
              <a:t>European Journal of Political Economy</a:t>
            </a:r>
            <a:r>
              <a:rPr lang="en-GB" sz="1800" dirty="0">
                <a:solidFill>
                  <a:schemeClr val="tx1"/>
                </a:solidFill>
              </a:rPr>
              <a:t>, 79(23). https://doi.org/10.1016/j.ejpoleco.2023.102402</a:t>
            </a:r>
          </a:p>
          <a:p>
            <a:r>
              <a:rPr lang="en-GB" sz="1800" dirty="0">
                <a:solidFill>
                  <a:schemeClr val="tx1"/>
                </a:solidFill>
              </a:rPr>
              <a:t>O’Grady, T. (2019). Careerists Versus Coal-Miners: Welfare Reforms and the Substantive Representation of Social Groups in the British Labour Party. </a:t>
            </a:r>
            <a:r>
              <a:rPr lang="en-GB" sz="1800" i="1" dirty="0">
                <a:solidFill>
                  <a:schemeClr val="tx1"/>
                </a:solidFill>
              </a:rPr>
              <a:t>Comparative Political Studies</a:t>
            </a:r>
            <a:r>
              <a:rPr lang="en-GB" sz="1800" dirty="0">
                <a:solidFill>
                  <a:schemeClr val="tx1"/>
                </a:solidFill>
              </a:rPr>
              <a:t>, 52(4), 544-578. https://doi.org/10.1177/0010414018784065</a:t>
            </a:r>
          </a:p>
          <a:p>
            <a:r>
              <a:rPr lang="en-GB" sz="1800" dirty="0">
                <a:solidFill>
                  <a:schemeClr val="tx1"/>
                </a:solidFill>
              </a:rPr>
              <a:t>Watanabe, K. (2021) Latent Semantic Scaling: A </a:t>
            </a:r>
            <a:r>
              <a:rPr lang="en-GB" sz="1800" dirty="0" err="1">
                <a:solidFill>
                  <a:schemeClr val="tx1"/>
                </a:solidFill>
              </a:rPr>
              <a:t>Semisupervised</a:t>
            </a:r>
            <a:r>
              <a:rPr lang="en-GB" sz="1800" dirty="0">
                <a:solidFill>
                  <a:schemeClr val="tx1"/>
                </a:solidFill>
              </a:rPr>
              <a:t> Text Analysis Technique for New Domains and Languages. </a:t>
            </a:r>
            <a:r>
              <a:rPr lang="en-GB" sz="1800" i="1" dirty="0">
                <a:solidFill>
                  <a:schemeClr val="tx1"/>
                </a:solidFill>
              </a:rPr>
              <a:t>Communication Methods and Measures</a:t>
            </a:r>
            <a:r>
              <a:rPr lang="en-GB" sz="1800" dirty="0">
                <a:solidFill>
                  <a:schemeClr val="tx1"/>
                </a:solidFill>
              </a:rPr>
              <a:t>, 15:2, 81-102, DOI: 10.1080/19312458.2020.1832976</a:t>
            </a:r>
          </a:p>
          <a:p>
            <a:endParaRPr lang="en-GB" sz="1800" dirty="0">
              <a:solidFill>
                <a:schemeClr val="tx1"/>
              </a:solidFill>
            </a:endParaRPr>
          </a:p>
          <a:p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79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5EBF-A630-94BC-F168-39FAA5AA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9D5C-52EF-869E-92B5-05DF36562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7333"/>
          </a:xfrm>
        </p:spPr>
        <p:txBody>
          <a:bodyPr/>
          <a:lstStyle/>
          <a:p>
            <a:r>
              <a:rPr lang="en-GB" dirty="0"/>
              <a:t>Download R</a:t>
            </a:r>
          </a:p>
          <a:p>
            <a:r>
              <a:rPr lang="en-GB" dirty="0">
                <a:hlinkClick r:id="rId2"/>
              </a:rPr>
              <a:t>https://cran.rstudio.com/</a:t>
            </a:r>
            <a:r>
              <a:rPr lang="en-GB" dirty="0"/>
              <a:t> </a:t>
            </a:r>
          </a:p>
          <a:p>
            <a:r>
              <a:rPr lang="en-GB" dirty="0"/>
              <a:t>Download RStudio</a:t>
            </a:r>
          </a:p>
          <a:p>
            <a:r>
              <a:rPr lang="en-GB" dirty="0">
                <a:hlinkClick r:id="rId3"/>
              </a:rPr>
              <a:t>https://posit.co/download/rstudio-desktop/</a:t>
            </a:r>
            <a:endParaRPr lang="en-GB" dirty="0"/>
          </a:p>
          <a:p>
            <a:r>
              <a:rPr lang="en-GB" dirty="0"/>
              <a:t>Download session materials from </a:t>
            </a:r>
            <a:r>
              <a:rPr lang="en-GB" dirty="0" err="1"/>
              <a:t>github</a:t>
            </a:r>
            <a:r>
              <a:rPr lang="en-GB" dirty="0"/>
              <a:t> and save it in your U:drive</a:t>
            </a:r>
          </a:p>
          <a:p>
            <a:r>
              <a:rPr lang="en-GB" dirty="0">
                <a:hlinkClick r:id="rId4"/>
              </a:rPr>
              <a:t>https://github.com/michael-s-marshall/foss_text_analysis.git</a:t>
            </a:r>
            <a:endParaRPr lang="en-GB" dirty="0"/>
          </a:p>
          <a:p>
            <a:r>
              <a:rPr lang="en-GB" dirty="0"/>
              <a:t>Run the script below</a:t>
            </a:r>
          </a:p>
          <a:p>
            <a:r>
              <a:rPr lang="en-GB" b="1" dirty="0"/>
              <a:t>00_installing_packages.R</a:t>
            </a:r>
          </a:p>
          <a:p>
            <a:r>
              <a:rPr lang="en-GB" dirty="0"/>
              <a:t>Download Glove embeddings – glove.6B.zip</a:t>
            </a:r>
          </a:p>
          <a:p>
            <a:r>
              <a:rPr lang="en-GB">
                <a:hlinkClick r:id="rId5"/>
              </a:rPr>
              <a:t>https://nlp.stanford.edu/projects/glove/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03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2BF3-DCB9-A37F-B877-9CC4A7F5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77EDF-E6BD-68C8-0987-EE350A7F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Michael Marshall</a:t>
            </a:r>
          </a:p>
          <a:p>
            <a:r>
              <a:rPr lang="en-GB" dirty="0"/>
              <a:t>Research Associate in Geography and Planning</a:t>
            </a:r>
          </a:p>
          <a:p>
            <a:r>
              <a:rPr lang="en-GB" dirty="0"/>
              <a:t>Research the political economy of housing and decarbonisation of the built environment</a:t>
            </a:r>
          </a:p>
          <a:p>
            <a:r>
              <a:rPr lang="en-GB" dirty="0"/>
              <a:t>Quantitative text analysis projects:</a:t>
            </a:r>
          </a:p>
          <a:p>
            <a:pPr lvl="1"/>
            <a:r>
              <a:rPr lang="en-GB" dirty="0"/>
              <a:t>Changing style of political leaders in the UK Labour Party</a:t>
            </a:r>
          </a:p>
          <a:p>
            <a:pPr lvl="1"/>
            <a:r>
              <a:rPr lang="en-GB" dirty="0"/>
              <a:t>How UK Members of Parliament talk about housing policy in parliamentary speeches</a:t>
            </a:r>
          </a:p>
          <a:p>
            <a:pPr lvl="1"/>
            <a:r>
              <a:rPr lang="en-GB" dirty="0"/>
              <a:t>Understanding regulatory reform in the English affordable housing sector</a:t>
            </a:r>
          </a:p>
        </p:txBody>
      </p:sp>
    </p:spTree>
    <p:extLst>
      <p:ext uri="{BB962C8B-B14F-4D97-AF65-F5344CB8AC3E}">
        <p14:creationId xmlns:p14="http://schemas.microsoft.com/office/powerpoint/2010/main" val="293392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C19C-7F1D-12E6-1BDF-3043430A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9E2B-6D96-295A-60CC-16574336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What is quantitative text analysis?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Common tasks and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Challenges in text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Preparing data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Representing text as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Dictionary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Practical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08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2FE1D-CA5E-1059-CE1E-B81A2A4D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 is quantitative text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51BF-F1CC-1B8B-02DA-963A91A9B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Treatment of text as data</a:t>
            </a:r>
          </a:p>
          <a:p>
            <a:r>
              <a:rPr lang="en-US" sz="1500">
                <a:solidFill>
                  <a:srgbClr val="FFFFFF"/>
                </a:solidFill>
              </a:rPr>
              <a:t>Conversion of text to a quantitative form to allow for statistical analysis</a:t>
            </a:r>
          </a:p>
          <a:p>
            <a:r>
              <a:rPr lang="en-US" sz="1500">
                <a:solidFill>
                  <a:srgbClr val="FFFFFF"/>
                </a:solidFill>
              </a:rPr>
              <a:t>“Quantitative text analysis thus moves textual data into the same domain as other types of quantitative data analysis, making it possible to bring to bear well-tested statistical and machine learning tools of analysis and prediction” (Benoit, 2020: 464)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6" name="Content Placeholder 5" descr="A diagram of a document&#10;&#10;Description automatically generated">
            <a:extLst>
              <a:ext uri="{FF2B5EF4-FFF2-40B4-BE49-F238E27FC236}">
                <a16:creationId xmlns:a16="http://schemas.microsoft.com/office/drawing/2014/main" id="{A47232EE-A863-C907-206A-FD2A0A4E04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2017" y="1754972"/>
            <a:ext cx="6798082" cy="33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E9B5-7173-E995-C275-5F99932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tasks and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A16E74-8A6E-DED5-3C05-400CC105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GB" dirty="0"/>
              <a:t>1. Topic modelling</a:t>
            </a:r>
          </a:p>
          <a:p>
            <a:r>
              <a:rPr lang="en-GB" dirty="0"/>
              <a:t>Identify the themes (i.e. topics) within a set of documents</a:t>
            </a:r>
          </a:p>
          <a:p>
            <a:r>
              <a:rPr lang="en-GB" dirty="0"/>
              <a:t>Estimate whether the discussion of a topic varies according to an independent variable</a:t>
            </a:r>
          </a:p>
          <a:p>
            <a:r>
              <a:rPr lang="en-GB" dirty="0"/>
              <a:t>Ansell (2023) The UK’s Political Housing Crisis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0785D-55FB-6647-FA89-55BB70A1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40" y="3535680"/>
            <a:ext cx="4431860" cy="3219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C2F569-F589-5081-7495-E15630019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60" y="3424498"/>
            <a:ext cx="4431860" cy="3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9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E9D2-D90B-5F5C-8871-688816E0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tasks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9EBC-30A0-ABC5-C918-7F6B798E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2. Scaling</a:t>
            </a:r>
          </a:p>
          <a:p>
            <a:r>
              <a:rPr lang="en-GB" dirty="0"/>
              <a:t>Place documents along a latent continuous scale according to their word usage</a:t>
            </a:r>
          </a:p>
          <a:p>
            <a:r>
              <a:rPr lang="en-GB" dirty="0"/>
              <a:t>Comparing the stance of working class and careerist MPs on welfare reform (O’Grady, 2018)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6331C-5AD7-D74A-025A-826BA28A2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59" y="3429000"/>
            <a:ext cx="5673725" cy="27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247643-37AB-47DE-B7BD-7A64FEB1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C3119-F8E7-4266-91B8-7A1E808B4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D15890-6502-4FAA-AB03-AFAC88EE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B921FE-88A4-459B-9BE1-BD2EBAD7C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270C1D-1DCF-4928-B175-32F33CEC3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8E9D2-D90B-5F5C-8871-688816E0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Common tasks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9EBC-30A0-ABC5-C918-7F6B798E3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3. Document similarity</a:t>
            </a:r>
          </a:p>
          <a:p>
            <a:r>
              <a:rPr lang="en-US" sz="1500" dirty="0">
                <a:solidFill>
                  <a:srgbClr val="FFFFFF"/>
                </a:solidFill>
              </a:rPr>
              <a:t>Identifying similar documents based upon word or phrase usage</a:t>
            </a:r>
          </a:p>
          <a:p>
            <a:r>
              <a:rPr lang="en-US" sz="1500" dirty="0" err="1">
                <a:solidFill>
                  <a:srgbClr val="FFFFFF"/>
                </a:solidFill>
              </a:rPr>
              <a:t>Analysing</a:t>
            </a:r>
            <a:r>
              <a:rPr lang="en-US" sz="1500" dirty="0">
                <a:solidFill>
                  <a:srgbClr val="FFFFFF"/>
                </a:solidFill>
              </a:rPr>
              <a:t> policy coordination across government using networks of document similarity between government departments (Coyle and Muhtar, 2023)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7E3BCE-143E-411A-809D-0F920A64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E9AA3-E576-981B-406E-21C1CD811D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7788" r="7507" b="-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4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8E9D2-D90B-5F5C-8871-688816E0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Common tasks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9EBC-30A0-ABC5-C918-7F6B798E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GB" sz="1500">
                <a:solidFill>
                  <a:srgbClr val="FFFFFF"/>
                </a:solidFill>
              </a:rPr>
              <a:t>4. Text classification</a:t>
            </a:r>
          </a:p>
          <a:p>
            <a:r>
              <a:rPr lang="en-GB" sz="1500">
                <a:solidFill>
                  <a:srgbClr val="FFFFFF"/>
                </a:solidFill>
              </a:rPr>
              <a:t>Classifying documents according by a categorical outcome variable e.g. author, political position, spam filter</a:t>
            </a:r>
          </a:p>
          <a:p>
            <a:endParaRPr lang="en-GB" sz="1500">
              <a:solidFill>
                <a:srgbClr val="FFFFFF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026" name="Picture 2" descr="Email Spam Classifier Using Naive Bayes | by Shubham Kumar Raj | Analytics  Vidhya | Medium">
            <a:extLst>
              <a:ext uri="{FF2B5EF4-FFF2-40B4-BE49-F238E27FC236}">
                <a16:creationId xmlns:a16="http://schemas.microsoft.com/office/drawing/2014/main" id="{B175DC35-32CE-CE68-602F-08A8434DB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1950417"/>
            <a:ext cx="6798082" cy="295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842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385</TotalTime>
  <Words>893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Introduction to quantitative text analysis</vt:lpstr>
      <vt:lpstr>PowerPoint Presentation</vt:lpstr>
      <vt:lpstr>Welcome</vt:lpstr>
      <vt:lpstr>Content</vt:lpstr>
      <vt:lpstr>What is quantitative text analysis?</vt:lpstr>
      <vt:lpstr>Common tasks and applications</vt:lpstr>
      <vt:lpstr>Common tasks and applications</vt:lpstr>
      <vt:lpstr>Common tasks and applications</vt:lpstr>
      <vt:lpstr>Common tasks and applications</vt:lpstr>
      <vt:lpstr>Common tasks and applications</vt:lpstr>
      <vt:lpstr>Challenges in text analysis</vt:lpstr>
      <vt:lpstr>Preparing data</vt:lpstr>
      <vt:lpstr>Preparing data</vt:lpstr>
      <vt:lpstr>Preparing data</vt:lpstr>
      <vt:lpstr>Representing text as numbers</vt:lpstr>
      <vt:lpstr>Representing text as numbers</vt:lpstr>
      <vt:lpstr>Dictionary analysis</vt:lpstr>
      <vt:lpstr>Practical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Marshall</dc:creator>
  <cp:lastModifiedBy>Michael Marshall</cp:lastModifiedBy>
  <cp:revision>9</cp:revision>
  <dcterms:created xsi:type="dcterms:W3CDTF">2023-11-17T15:22:16Z</dcterms:created>
  <dcterms:modified xsi:type="dcterms:W3CDTF">2024-11-19T09:49:09Z</dcterms:modified>
</cp:coreProperties>
</file>