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9" r:id="rId3"/>
    <p:sldId id="288" r:id="rId4"/>
    <p:sldId id="289" r:id="rId5"/>
    <p:sldId id="290" r:id="rId6"/>
    <p:sldId id="291" r:id="rId7"/>
    <p:sldId id="292" r:id="rId8"/>
    <p:sldId id="293" r:id="rId9"/>
    <p:sldId id="294" r:id="rId10"/>
    <p:sldId id="295" r:id="rId11"/>
    <p:sldId id="296" r:id="rId12"/>
    <p:sldId id="297" r:id="rId13"/>
    <p:sldId id="298" r:id="rId14"/>
    <p:sldId id="299" r:id="rId15"/>
    <p:sldId id="301" r:id="rId16"/>
    <p:sldId id="300" r:id="rId17"/>
    <p:sldId id="302" r:id="rId18"/>
    <p:sldId id="303" r:id="rId19"/>
    <p:sldId id="304"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2EBC13-324F-4834-B86F-B24CDC1414B6}"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B08F3-5AA3-43C0-A184-9F7ABA16F4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27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EBC13-324F-4834-B86F-B24CDC1414B6}"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40516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EBC13-324F-4834-B86F-B24CDC1414B6}"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161042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EBC13-324F-4834-B86F-B24CDC1414B6}"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175427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EBC13-324F-4834-B86F-B24CDC1414B6}"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CB08F3-5AA3-43C0-A184-9F7ABA16F4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85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EBC13-324F-4834-B86F-B24CDC1414B6}" type="datetimeFigureOut">
              <a:rPr lang="en-GB" smtClean="0"/>
              <a:t>18/11/2024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379727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EBC13-324F-4834-B86F-B24CDC1414B6}" type="datetimeFigureOut">
              <a:rPr lang="en-GB" smtClean="0"/>
              <a:t>18/11/2024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203031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EBC13-324F-4834-B86F-B24CDC1414B6}" type="datetimeFigureOut">
              <a:rPr lang="en-GB" smtClean="0"/>
              <a:t>18/11/2024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120431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2EBC13-324F-4834-B86F-B24CDC1414B6}" type="datetimeFigureOut">
              <a:rPr lang="en-GB" smtClean="0"/>
              <a:t>18/11/2024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129184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2EBC13-324F-4834-B86F-B24CDC1414B6}" type="datetimeFigureOut">
              <a:rPr lang="en-GB" smtClean="0"/>
              <a:t>18/11/2024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CB08F3-5AA3-43C0-A184-9F7ABA16F40B}" type="slidenum">
              <a:rPr lang="en-GB" smtClean="0"/>
              <a:t>‹#›</a:t>
            </a:fld>
            <a:endParaRPr lang="en-GB"/>
          </a:p>
        </p:txBody>
      </p:sp>
    </p:spTree>
    <p:extLst>
      <p:ext uri="{BB962C8B-B14F-4D97-AF65-F5344CB8AC3E}">
        <p14:creationId xmlns:p14="http://schemas.microsoft.com/office/powerpoint/2010/main" val="428510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EBC13-324F-4834-B86F-B24CDC1414B6}" type="datetimeFigureOut">
              <a:rPr lang="en-GB" smtClean="0"/>
              <a:t>18/11/2024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B08F3-5AA3-43C0-A184-9F7ABA16F40B}" type="slidenum">
              <a:rPr lang="en-GB" smtClean="0"/>
              <a:t>‹#›</a:t>
            </a:fld>
            <a:endParaRPr lang="en-GB"/>
          </a:p>
        </p:txBody>
      </p:sp>
    </p:spTree>
    <p:extLst>
      <p:ext uri="{BB962C8B-B14F-4D97-AF65-F5344CB8AC3E}">
        <p14:creationId xmlns:p14="http://schemas.microsoft.com/office/powerpoint/2010/main" val="49391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2EBC13-324F-4834-B86F-B24CDC1414B6}" type="datetimeFigureOut">
              <a:rPr lang="en-GB" smtClean="0"/>
              <a:t>18/11/2024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CB08F3-5AA3-43C0-A184-9F7ABA16F40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428437"/>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62C4-BBA1-7D41-14CC-C0DD9141BF4D}"/>
              </a:ext>
            </a:extLst>
          </p:cNvPr>
          <p:cNvSpPr>
            <a:spLocks noGrp="1"/>
          </p:cNvSpPr>
          <p:nvPr>
            <p:ph type="ctrTitle"/>
          </p:nvPr>
        </p:nvSpPr>
        <p:spPr/>
        <p:txBody>
          <a:bodyPr>
            <a:normAutofit/>
          </a:bodyPr>
          <a:lstStyle/>
          <a:p>
            <a:r>
              <a:rPr lang="en-GB" dirty="0"/>
              <a:t>Introduction to quantitative text classification</a:t>
            </a:r>
          </a:p>
        </p:txBody>
      </p:sp>
      <p:sp>
        <p:nvSpPr>
          <p:cNvPr id="3" name="Subtitle 2">
            <a:extLst>
              <a:ext uri="{FF2B5EF4-FFF2-40B4-BE49-F238E27FC236}">
                <a16:creationId xmlns:a16="http://schemas.microsoft.com/office/drawing/2014/main" id="{538B65C7-CAC0-7FEA-97ED-C68B4D872DE2}"/>
              </a:ext>
            </a:extLst>
          </p:cNvPr>
          <p:cNvSpPr>
            <a:spLocks noGrp="1"/>
          </p:cNvSpPr>
          <p:nvPr>
            <p:ph type="subTitle" idx="1"/>
          </p:nvPr>
        </p:nvSpPr>
        <p:spPr/>
        <p:txBody>
          <a:bodyPr>
            <a:normAutofit/>
          </a:bodyPr>
          <a:lstStyle/>
          <a:p>
            <a:r>
              <a:rPr lang="en-GB" dirty="0"/>
              <a:t>Michael Marshall</a:t>
            </a:r>
          </a:p>
          <a:p>
            <a:r>
              <a:rPr lang="en-GB" dirty="0"/>
              <a:t>GEOGRAPHY and Planning, University of Sheffield</a:t>
            </a:r>
          </a:p>
        </p:txBody>
      </p:sp>
    </p:spTree>
    <p:extLst>
      <p:ext uri="{BB962C8B-B14F-4D97-AF65-F5344CB8AC3E}">
        <p14:creationId xmlns:p14="http://schemas.microsoft.com/office/powerpoint/2010/main" val="134603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E825D-1347-0635-5EC2-C19112320948}"/>
              </a:ext>
            </a:extLst>
          </p:cNvPr>
          <p:cNvSpPr>
            <a:spLocks noGrp="1"/>
          </p:cNvSpPr>
          <p:nvPr>
            <p:ph type="title"/>
          </p:nvPr>
        </p:nvSpPr>
        <p:spPr>
          <a:xfrm>
            <a:off x="6411685" y="634946"/>
            <a:ext cx="5127171" cy="1450757"/>
          </a:xfrm>
        </p:spPr>
        <p:txBody>
          <a:bodyPr>
            <a:normAutofit/>
          </a:bodyPr>
          <a:lstStyle/>
          <a:p>
            <a:r>
              <a:rPr lang="en-GB" dirty="0"/>
              <a:t>Word embeddings</a:t>
            </a:r>
          </a:p>
        </p:txBody>
      </p:sp>
      <p:pic>
        <p:nvPicPr>
          <p:cNvPr id="4" name="Picture 2">
            <a:extLst>
              <a:ext uri="{FF2B5EF4-FFF2-40B4-BE49-F238E27FC236}">
                <a16:creationId xmlns:a16="http://schemas.microsoft.com/office/drawing/2014/main" id="{CCF0102B-CEE2-108A-38FC-02C5872D75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955033"/>
            <a:ext cx="5451627" cy="462789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50BE4A-B903-9E41-5585-5BDA88E9C995}"/>
              </a:ext>
            </a:extLst>
          </p:cNvPr>
          <p:cNvSpPr>
            <a:spLocks noGrp="1"/>
          </p:cNvSpPr>
          <p:nvPr>
            <p:ph idx="1"/>
          </p:nvPr>
        </p:nvSpPr>
        <p:spPr>
          <a:xfrm>
            <a:off x="6411684" y="2198914"/>
            <a:ext cx="5127172" cy="3670180"/>
          </a:xfrm>
        </p:spPr>
        <p:txBody>
          <a:bodyPr>
            <a:normAutofit/>
          </a:bodyPr>
          <a:lstStyle/>
          <a:p>
            <a:r>
              <a:rPr lang="en-GB" dirty="0"/>
              <a:t>One-hot-encoding and word counts have drawbacks as quantitative representations of words</a:t>
            </a:r>
          </a:p>
          <a:p>
            <a:pPr lvl="1"/>
            <a:endParaRPr lang="en-GB" dirty="0"/>
          </a:p>
          <a:p>
            <a:pPr lvl="1"/>
            <a:r>
              <a:rPr lang="en-GB" dirty="0"/>
              <a:t>Matrix sparsity – high number of dimensions, inefficient and computationally expensive</a:t>
            </a:r>
          </a:p>
          <a:p>
            <a:pPr lvl="1"/>
            <a:endParaRPr lang="en-GB" dirty="0"/>
          </a:p>
          <a:p>
            <a:pPr lvl="1"/>
            <a:r>
              <a:rPr lang="en-GB" dirty="0"/>
              <a:t>Blind to context – bag of words assumption doesn’t encode information about word contexts or similar word usages</a:t>
            </a:r>
          </a:p>
        </p:txBody>
      </p:sp>
      <p:sp>
        <p:nvSpPr>
          <p:cNvPr id="13" name="Rectangle 12">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5" name="Rectangle 14">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79530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D7CB-B644-E0BB-2BBC-33E89B94E0DA}"/>
              </a:ext>
            </a:extLst>
          </p:cNvPr>
          <p:cNvSpPr>
            <a:spLocks noGrp="1"/>
          </p:cNvSpPr>
          <p:nvPr>
            <p:ph type="title"/>
          </p:nvPr>
        </p:nvSpPr>
        <p:spPr/>
        <p:txBody>
          <a:bodyPr/>
          <a:lstStyle/>
          <a:p>
            <a:r>
              <a:rPr lang="en-GB" dirty="0"/>
              <a:t>Word embeddings</a:t>
            </a:r>
          </a:p>
        </p:txBody>
      </p:sp>
      <p:sp>
        <p:nvSpPr>
          <p:cNvPr id="3" name="Content Placeholder 2">
            <a:extLst>
              <a:ext uri="{FF2B5EF4-FFF2-40B4-BE49-F238E27FC236}">
                <a16:creationId xmlns:a16="http://schemas.microsoft.com/office/drawing/2014/main" id="{0AEE0275-D769-D5B7-DFB6-DEC9241F69B9}"/>
              </a:ext>
            </a:extLst>
          </p:cNvPr>
          <p:cNvSpPr>
            <a:spLocks noGrp="1"/>
          </p:cNvSpPr>
          <p:nvPr>
            <p:ph idx="1"/>
          </p:nvPr>
        </p:nvSpPr>
        <p:spPr/>
        <p:txBody>
          <a:bodyPr/>
          <a:lstStyle/>
          <a:p>
            <a:r>
              <a:rPr lang="en-GB" dirty="0"/>
              <a:t>Word embeddings address these limitations</a:t>
            </a:r>
          </a:p>
          <a:p>
            <a:endParaRPr lang="en-GB" dirty="0"/>
          </a:p>
          <a:p>
            <a:r>
              <a:rPr lang="en-GB" dirty="0"/>
              <a:t>Word embeddings are dense vectors that represent individual words, where the values in the vector encode information about the word's meaning and its relation to other words</a:t>
            </a:r>
          </a:p>
          <a:p>
            <a:endParaRPr lang="en-GB" dirty="0"/>
          </a:p>
          <a:p>
            <a:r>
              <a:rPr lang="en-GB" dirty="0"/>
              <a:t>Embeddings are sometimes thought of as conceptually similar to principal components analysis or factor analysis, as latent factors that represent word usage and meaning. But unlike factor analysis, in practice the latent factors in word embeddings are often not interpretable or substantively meaningful</a:t>
            </a:r>
          </a:p>
          <a:p>
            <a:endParaRPr lang="en-GB" dirty="0"/>
          </a:p>
          <a:p>
            <a:endParaRPr lang="en-GB" dirty="0"/>
          </a:p>
        </p:txBody>
      </p:sp>
    </p:spTree>
    <p:extLst>
      <p:ext uri="{BB962C8B-B14F-4D97-AF65-F5344CB8AC3E}">
        <p14:creationId xmlns:p14="http://schemas.microsoft.com/office/powerpoint/2010/main" val="304227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01EC-70C8-3B32-233C-EB92EB8F6632}"/>
              </a:ext>
            </a:extLst>
          </p:cNvPr>
          <p:cNvSpPr>
            <a:spLocks noGrp="1"/>
          </p:cNvSpPr>
          <p:nvPr>
            <p:ph type="title"/>
          </p:nvPr>
        </p:nvSpPr>
        <p:spPr/>
        <p:txBody>
          <a:bodyPr/>
          <a:lstStyle/>
          <a:p>
            <a:r>
              <a:rPr lang="en-GB" dirty="0"/>
              <a:t>Word embeddings</a:t>
            </a:r>
          </a:p>
        </p:txBody>
      </p:sp>
      <p:sp>
        <p:nvSpPr>
          <p:cNvPr id="3" name="Content Placeholder 2">
            <a:extLst>
              <a:ext uri="{FF2B5EF4-FFF2-40B4-BE49-F238E27FC236}">
                <a16:creationId xmlns:a16="http://schemas.microsoft.com/office/drawing/2014/main" id="{8F7CD543-8495-713F-9971-2EF0D8B79407}"/>
              </a:ext>
            </a:extLst>
          </p:cNvPr>
          <p:cNvSpPr>
            <a:spLocks noGrp="1"/>
          </p:cNvSpPr>
          <p:nvPr>
            <p:ph idx="1"/>
          </p:nvPr>
        </p:nvSpPr>
        <p:spPr/>
        <p:txBody>
          <a:bodyPr/>
          <a:lstStyle/>
          <a:p>
            <a:r>
              <a:rPr lang="en-GB" dirty="0"/>
              <a:t>Density of word embeddings makes them efficient vs. sparsity of other matrices (e.g. one-hot-encoding)</a:t>
            </a:r>
          </a:p>
          <a:p>
            <a:endParaRPr lang="en-GB" dirty="0"/>
          </a:p>
        </p:txBody>
      </p:sp>
      <p:pic>
        <p:nvPicPr>
          <p:cNvPr id="4098" name="Picture 2" descr="Brief Overview —One hot Encoding, Bag of words, TF-IDF and Embeddings | by  Zubair | GoPenAI">
            <a:extLst>
              <a:ext uri="{FF2B5EF4-FFF2-40B4-BE49-F238E27FC236}">
                <a16:creationId xmlns:a16="http://schemas.microsoft.com/office/drawing/2014/main" id="{7092D71D-ADB6-D083-51EF-CA5E40C0F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59" y="2552541"/>
            <a:ext cx="5099141" cy="26117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parison of representations between one hot encoding and word embeddings.  | Download Scientific Diagram">
            <a:extLst>
              <a:ext uri="{FF2B5EF4-FFF2-40B4-BE49-F238E27FC236}">
                <a16:creationId xmlns:a16="http://schemas.microsoft.com/office/drawing/2014/main" id="{24EECB14-8DF0-47C4-6075-BDC5B2CD4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2408" y="2551536"/>
            <a:ext cx="3653272" cy="2925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85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0FD5-495B-8E69-01F3-D69ED6A4C6DF}"/>
              </a:ext>
            </a:extLst>
          </p:cNvPr>
          <p:cNvSpPr>
            <a:spLocks noGrp="1"/>
          </p:cNvSpPr>
          <p:nvPr>
            <p:ph type="title"/>
          </p:nvPr>
        </p:nvSpPr>
        <p:spPr/>
        <p:txBody>
          <a:bodyPr/>
          <a:lstStyle/>
          <a:p>
            <a:r>
              <a:rPr lang="en-GB" dirty="0"/>
              <a:t>Word embeddings</a:t>
            </a:r>
          </a:p>
        </p:txBody>
      </p:sp>
      <p:sp>
        <p:nvSpPr>
          <p:cNvPr id="3" name="Content Placeholder 2">
            <a:extLst>
              <a:ext uri="{FF2B5EF4-FFF2-40B4-BE49-F238E27FC236}">
                <a16:creationId xmlns:a16="http://schemas.microsoft.com/office/drawing/2014/main" id="{4A0D4D04-C9D6-0F2C-1163-3AC6360EC1A3}"/>
              </a:ext>
            </a:extLst>
          </p:cNvPr>
          <p:cNvSpPr>
            <a:spLocks noGrp="1"/>
          </p:cNvSpPr>
          <p:nvPr>
            <p:ph sz="half" idx="1"/>
          </p:nvPr>
        </p:nvSpPr>
        <p:spPr/>
        <p:txBody>
          <a:bodyPr>
            <a:normAutofit fontScale="92500" lnSpcReduction="10000"/>
          </a:bodyPr>
          <a:lstStyle/>
          <a:p>
            <a:r>
              <a:rPr lang="en-GB" dirty="0"/>
              <a:t>Unlike one-hot-encoding, we can capture word context and similarity in word embeddings</a:t>
            </a:r>
          </a:p>
          <a:p>
            <a:endParaRPr lang="en-GB" dirty="0"/>
          </a:p>
          <a:p>
            <a:r>
              <a:rPr lang="en-GB" dirty="0"/>
              <a:t>Embedding vectors can be thought of as coordinates representing words</a:t>
            </a:r>
          </a:p>
          <a:p>
            <a:endParaRPr lang="en-GB" dirty="0"/>
          </a:p>
          <a:p>
            <a:r>
              <a:rPr lang="en-GB" dirty="0"/>
              <a:t>Words with similar meanings are often located close to each other in the embedding space</a:t>
            </a:r>
          </a:p>
          <a:p>
            <a:endParaRPr lang="en-GB" dirty="0"/>
          </a:p>
          <a:p>
            <a:r>
              <a:rPr lang="en-GB" dirty="0"/>
              <a:t>Size of the angle between vectors often used as a measure of word similarity – calculated as cosine similarity</a:t>
            </a:r>
          </a:p>
        </p:txBody>
      </p:sp>
      <p:pic>
        <p:nvPicPr>
          <p:cNvPr id="5122" name="Picture 2">
            <a:extLst>
              <a:ext uri="{FF2B5EF4-FFF2-40B4-BE49-F238E27FC236}">
                <a16:creationId xmlns:a16="http://schemas.microsoft.com/office/drawing/2014/main" id="{5F75BF8F-177A-F961-0B36-709F988013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006204"/>
            <a:ext cx="4937125" cy="370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0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908E-7B75-4EAC-C2BF-CAD431BD12CB}"/>
              </a:ext>
            </a:extLst>
          </p:cNvPr>
          <p:cNvSpPr>
            <a:spLocks noGrp="1"/>
          </p:cNvSpPr>
          <p:nvPr>
            <p:ph type="title"/>
          </p:nvPr>
        </p:nvSpPr>
        <p:spPr/>
        <p:txBody>
          <a:bodyPr/>
          <a:lstStyle/>
          <a:p>
            <a:r>
              <a:rPr lang="en-GB" dirty="0"/>
              <a:t>Word embeddings</a:t>
            </a:r>
          </a:p>
        </p:txBody>
      </p:sp>
      <p:sp>
        <p:nvSpPr>
          <p:cNvPr id="3" name="Content Placeholder 2">
            <a:extLst>
              <a:ext uri="{FF2B5EF4-FFF2-40B4-BE49-F238E27FC236}">
                <a16:creationId xmlns:a16="http://schemas.microsoft.com/office/drawing/2014/main" id="{CF3C6C85-5874-CFE9-889A-0BB9723A617B}"/>
              </a:ext>
            </a:extLst>
          </p:cNvPr>
          <p:cNvSpPr>
            <a:spLocks noGrp="1"/>
          </p:cNvSpPr>
          <p:nvPr>
            <p:ph sz="half" idx="1"/>
          </p:nvPr>
        </p:nvSpPr>
        <p:spPr/>
        <p:txBody>
          <a:bodyPr/>
          <a:lstStyle/>
          <a:p>
            <a:r>
              <a:rPr lang="en-GB" dirty="0"/>
              <a:t>Embeddings useful for identifying analogous words</a:t>
            </a:r>
          </a:p>
          <a:p>
            <a:endParaRPr lang="en-GB" dirty="0"/>
          </a:p>
          <a:p>
            <a:r>
              <a:rPr lang="en-GB" dirty="0"/>
              <a:t>Can perform vector arithmetic</a:t>
            </a:r>
          </a:p>
          <a:p>
            <a:pPr lvl="1"/>
            <a:r>
              <a:rPr lang="en-GB" dirty="0"/>
              <a:t>king – man + woman = queen</a:t>
            </a:r>
          </a:p>
        </p:txBody>
      </p:sp>
      <p:pic>
        <p:nvPicPr>
          <p:cNvPr id="6150" name="Picture 6">
            <a:extLst>
              <a:ext uri="{FF2B5EF4-FFF2-40B4-BE49-F238E27FC236}">
                <a16:creationId xmlns:a16="http://schemas.microsoft.com/office/drawing/2014/main" id="{66F17B3C-20C4-D194-66D6-4704A18C84E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1895435"/>
            <a:ext cx="4937125" cy="392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0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DF4C-D230-E2F2-3FEC-13B6EE6D58BD}"/>
              </a:ext>
            </a:extLst>
          </p:cNvPr>
          <p:cNvSpPr>
            <a:spLocks noGrp="1"/>
          </p:cNvSpPr>
          <p:nvPr>
            <p:ph type="title"/>
          </p:nvPr>
        </p:nvSpPr>
        <p:spPr/>
        <p:txBody>
          <a:bodyPr/>
          <a:lstStyle/>
          <a:p>
            <a:r>
              <a:rPr lang="en-GB" dirty="0"/>
              <a:t>Training word embeddings</a:t>
            </a:r>
          </a:p>
        </p:txBody>
      </p:sp>
      <p:sp>
        <p:nvSpPr>
          <p:cNvPr id="3" name="Content Placeholder 2">
            <a:extLst>
              <a:ext uri="{FF2B5EF4-FFF2-40B4-BE49-F238E27FC236}">
                <a16:creationId xmlns:a16="http://schemas.microsoft.com/office/drawing/2014/main" id="{5F13AD1E-75F3-23DB-BB5E-2A91EA54C9E0}"/>
              </a:ext>
            </a:extLst>
          </p:cNvPr>
          <p:cNvSpPr>
            <a:spLocks noGrp="1"/>
          </p:cNvSpPr>
          <p:nvPr>
            <p:ph idx="1"/>
          </p:nvPr>
        </p:nvSpPr>
        <p:spPr/>
        <p:txBody>
          <a:bodyPr/>
          <a:lstStyle/>
          <a:p>
            <a:r>
              <a:rPr lang="en-GB" dirty="0"/>
              <a:t>Can be trained locally using your own dataset</a:t>
            </a:r>
          </a:p>
          <a:p>
            <a:endParaRPr lang="en-GB" dirty="0"/>
          </a:p>
          <a:p>
            <a:r>
              <a:rPr lang="en-GB" dirty="0"/>
              <a:t>Or you can use pre-trained embeddings</a:t>
            </a:r>
          </a:p>
          <a:p>
            <a:endParaRPr lang="en-GB" dirty="0"/>
          </a:p>
          <a:p>
            <a:r>
              <a:rPr lang="en-GB" dirty="0"/>
              <a:t>word2vec – pre-trained word vectors. Vector is the weights of a neural network, where the neural network is predicting a word based upon its immediately neighbouring words</a:t>
            </a:r>
          </a:p>
          <a:p>
            <a:endParaRPr lang="en-GB" dirty="0"/>
          </a:p>
        </p:txBody>
      </p:sp>
    </p:spTree>
    <p:extLst>
      <p:ext uri="{BB962C8B-B14F-4D97-AF65-F5344CB8AC3E}">
        <p14:creationId xmlns:p14="http://schemas.microsoft.com/office/powerpoint/2010/main" val="241566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5EA5-279F-988D-CE97-9DEC6BD38724}"/>
              </a:ext>
            </a:extLst>
          </p:cNvPr>
          <p:cNvSpPr>
            <a:spLocks noGrp="1"/>
          </p:cNvSpPr>
          <p:nvPr>
            <p:ph type="title"/>
          </p:nvPr>
        </p:nvSpPr>
        <p:spPr/>
        <p:txBody>
          <a:bodyPr/>
          <a:lstStyle/>
          <a:p>
            <a:r>
              <a:rPr lang="en-GB" dirty="0"/>
              <a:t>Word embeddings: </a:t>
            </a:r>
            <a:r>
              <a:rPr lang="en-GB" dirty="0" err="1"/>
              <a:t>GloVe</a:t>
            </a:r>
            <a:endParaRPr lang="en-GB" dirty="0"/>
          </a:p>
        </p:txBody>
      </p:sp>
      <p:sp>
        <p:nvSpPr>
          <p:cNvPr id="5" name="Content Placeholder 4">
            <a:extLst>
              <a:ext uri="{FF2B5EF4-FFF2-40B4-BE49-F238E27FC236}">
                <a16:creationId xmlns:a16="http://schemas.microsoft.com/office/drawing/2014/main" id="{87161E60-8651-26BF-CEB8-BC9FB65DD938}"/>
              </a:ext>
            </a:extLst>
          </p:cNvPr>
          <p:cNvSpPr>
            <a:spLocks noGrp="1"/>
          </p:cNvSpPr>
          <p:nvPr>
            <p:ph idx="1"/>
          </p:nvPr>
        </p:nvSpPr>
        <p:spPr/>
        <p:txBody>
          <a:bodyPr/>
          <a:lstStyle/>
          <a:p>
            <a:r>
              <a:rPr lang="en-GB" dirty="0"/>
              <a:t>Pennington et al. (2014) </a:t>
            </a:r>
            <a:r>
              <a:rPr lang="en-GB" b="0" i="0" dirty="0">
                <a:solidFill>
                  <a:srgbClr val="111111"/>
                </a:solidFill>
                <a:effectLst/>
                <a:latin typeface="Satyr10"/>
              </a:rPr>
              <a:t>Global Vectors (</a:t>
            </a:r>
            <a:r>
              <a:rPr lang="en-GB" b="0" i="0" dirty="0" err="1">
                <a:solidFill>
                  <a:srgbClr val="111111"/>
                </a:solidFill>
                <a:effectLst/>
                <a:latin typeface="Satyr10"/>
              </a:rPr>
              <a:t>GloVe</a:t>
            </a:r>
            <a:r>
              <a:rPr lang="en-GB" b="0" i="0" dirty="0">
                <a:solidFill>
                  <a:srgbClr val="111111"/>
                </a:solidFill>
                <a:effectLst/>
                <a:latin typeface="Satyr10"/>
              </a:rPr>
              <a:t>) for Word Representation</a:t>
            </a:r>
          </a:p>
          <a:p>
            <a:r>
              <a:rPr lang="en-GB" dirty="0">
                <a:solidFill>
                  <a:srgbClr val="111111"/>
                </a:solidFill>
                <a:latin typeface="Satyr10"/>
              </a:rPr>
              <a:t>“You will know a word by the company that it keeps”</a:t>
            </a:r>
          </a:p>
          <a:p>
            <a:r>
              <a:rPr lang="en-GB" dirty="0">
                <a:solidFill>
                  <a:srgbClr val="111111"/>
                </a:solidFill>
                <a:latin typeface="Satyr10"/>
              </a:rPr>
              <a:t>Word co-occurrence probabilities capture some latent meaning</a:t>
            </a:r>
          </a:p>
          <a:p>
            <a:endParaRPr lang="en-GB" dirty="0"/>
          </a:p>
          <a:p>
            <a:endParaRPr lang="en-GB" dirty="0"/>
          </a:p>
        </p:txBody>
      </p:sp>
      <p:pic>
        <p:nvPicPr>
          <p:cNvPr id="7" name="Picture 6">
            <a:extLst>
              <a:ext uri="{FF2B5EF4-FFF2-40B4-BE49-F238E27FC236}">
                <a16:creationId xmlns:a16="http://schemas.microsoft.com/office/drawing/2014/main" id="{81363442-C2DE-7C81-4A66-17DCD2960D06}"/>
              </a:ext>
            </a:extLst>
          </p:cNvPr>
          <p:cNvPicPr>
            <a:picLocks noChangeAspect="1"/>
          </p:cNvPicPr>
          <p:nvPr/>
        </p:nvPicPr>
        <p:blipFill>
          <a:blip r:embed="rId2"/>
          <a:stretch>
            <a:fillRect/>
          </a:stretch>
        </p:blipFill>
        <p:spPr>
          <a:xfrm>
            <a:off x="1097280" y="3429000"/>
            <a:ext cx="9839325" cy="2057400"/>
          </a:xfrm>
          <a:prstGeom prst="rect">
            <a:avLst/>
          </a:prstGeom>
        </p:spPr>
      </p:pic>
    </p:spTree>
    <p:extLst>
      <p:ext uri="{BB962C8B-B14F-4D97-AF65-F5344CB8AC3E}">
        <p14:creationId xmlns:p14="http://schemas.microsoft.com/office/powerpoint/2010/main" val="80825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5EA5-279F-988D-CE97-9DEC6BD38724}"/>
              </a:ext>
            </a:extLst>
          </p:cNvPr>
          <p:cNvSpPr>
            <a:spLocks noGrp="1"/>
          </p:cNvSpPr>
          <p:nvPr>
            <p:ph type="title"/>
          </p:nvPr>
        </p:nvSpPr>
        <p:spPr/>
        <p:txBody>
          <a:bodyPr/>
          <a:lstStyle/>
          <a:p>
            <a:r>
              <a:rPr lang="en-GB" dirty="0"/>
              <a:t>Word embeddings: </a:t>
            </a:r>
            <a:r>
              <a:rPr lang="en-GB" dirty="0" err="1"/>
              <a:t>GloVe</a:t>
            </a:r>
            <a:endParaRPr lang="en-GB" dirty="0"/>
          </a:p>
        </p:txBody>
      </p:sp>
      <p:sp>
        <p:nvSpPr>
          <p:cNvPr id="5" name="Content Placeholder 4">
            <a:extLst>
              <a:ext uri="{FF2B5EF4-FFF2-40B4-BE49-F238E27FC236}">
                <a16:creationId xmlns:a16="http://schemas.microsoft.com/office/drawing/2014/main" id="{87161E60-8651-26BF-CEB8-BC9FB65DD938}"/>
              </a:ext>
            </a:extLst>
          </p:cNvPr>
          <p:cNvSpPr>
            <a:spLocks noGrp="1"/>
          </p:cNvSpPr>
          <p:nvPr>
            <p:ph idx="1"/>
          </p:nvPr>
        </p:nvSpPr>
        <p:spPr/>
        <p:txBody>
          <a:bodyPr/>
          <a:lstStyle/>
          <a:p>
            <a:r>
              <a:rPr lang="en-GB" dirty="0"/>
              <a:t>Co-occurrence matrix of words – co-occurrence of word </a:t>
            </a:r>
            <a:r>
              <a:rPr lang="en-GB" i="1" dirty="0"/>
              <a:t>j</a:t>
            </a:r>
            <a:r>
              <a:rPr lang="en-GB" dirty="0"/>
              <a:t> in context of word </a:t>
            </a:r>
            <a:r>
              <a:rPr lang="en-GB" i="1" dirty="0" err="1"/>
              <a:t>i</a:t>
            </a:r>
            <a:endParaRPr lang="en-GB" i="1" dirty="0"/>
          </a:p>
          <a:p>
            <a:r>
              <a:rPr lang="en-GB" dirty="0"/>
              <a:t>Context is a fixed window around word </a:t>
            </a:r>
            <a:r>
              <a:rPr lang="en-GB" i="1" dirty="0" err="1"/>
              <a:t>i</a:t>
            </a:r>
            <a:endParaRPr lang="en-GB" dirty="0"/>
          </a:p>
          <a:p>
            <a:r>
              <a:rPr lang="en-GB" dirty="0" err="1"/>
              <a:t>GloVe</a:t>
            </a:r>
            <a:r>
              <a:rPr lang="en-GB" dirty="0"/>
              <a:t> algorithm identifies word vectors that predict the co-occurrence probabilities of the word with other words</a:t>
            </a:r>
          </a:p>
          <a:p>
            <a:r>
              <a:rPr lang="en-GB" dirty="0"/>
              <a:t>Resulting vectors represent the meaning of words based upon how they are used in context</a:t>
            </a:r>
          </a:p>
          <a:p>
            <a:r>
              <a:rPr lang="en-GB" dirty="0"/>
              <a:t>Words appearing in similar contexts will be closer together in vector space</a:t>
            </a:r>
          </a:p>
        </p:txBody>
      </p:sp>
    </p:spTree>
    <p:extLst>
      <p:ext uri="{BB962C8B-B14F-4D97-AF65-F5344CB8AC3E}">
        <p14:creationId xmlns:p14="http://schemas.microsoft.com/office/powerpoint/2010/main" val="161837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57E9-F77D-1E5A-C411-40AAA17F3187}"/>
              </a:ext>
            </a:extLst>
          </p:cNvPr>
          <p:cNvSpPr>
            <a:spLocks noGrp="1"/>
          </p:cNvSpPr>
          <p:nvPr>
            <p:ph type="title"/>
          </p:nvPr>
        </p:nvSpPr>
        <p:spPr/>
        <p:txBody>
          <a:bodyPr/>
          <a:lstStyle/>
          <a:p>
            <a:r>
              <a:rPr lang="en-GB" dirty="0"/>
              <a:t>Text classification with word embeddings</a:t>
            </a:r>
          </a:p>
        </p:txBody>
      </p:sp>
      <p:sp>
        <p:nvSpPr>
          <p:cNvPr id="3" name="Content Placeholder 2">
            <a:extLst>
              <a:ext uri="{FF2B5EF4-FFF2-40B4-BE49-F238E27FC236}">
                <a16:creationId xmlns:a16="http://schemas.microsoft.com/office/drawing/2014/main" id="{037F278E-03FB-44C6-C014-50EC0C833E42}"/>
              </a:ext>
            </a:extLst>
          </p:cNvPr>
          <p:cNvSpPr>
            <a:spLocks noGrp="1"/>
          </p:cNvSpPr>
          <p:nvPr>
            <p:ph idx="1"/>
          </p:nvPr>
        </p:nvSpPr>
        <p:spPr/>
        <p:txBody>
          <a:bodyPr/>
          <a:lstStyle/>
          <a:p>
            <a:r>
              <a:rPr lang="en-GB" dirty="0"/>
              <a:t>Pre-trained </a:t>
            </a:r>
            <a:r>
              <a:rPr lang="en-GB" dirty="0" err="1"/>
              <a:t>GloVe</a:t>
            </a:r>
            <a:r>
              <a:rPr lang="en-GB" dirty="0"/>
              <a:t> embeddings with 200 dimensions</a:t>
            </a:r>
          </a:p>
          <a:p>
            <a:r>
              <a:rPr lang="en-GB" dirty="0"/>
              <a:t>Calculate the mean embedding for each document</a:t>
            </a:r>
          </a:p>
          <a:p>
            <a:pPr lvl="1"/>
            <a:r>
              <a:rPr lang="en-GB" dirty="0"/>
              <a:t>Mean embedding = sum of word embeddings / number of words</a:t>
            </a:r>
          </a:p>
          <a:p>
            <a:r>
              <a:rPr lang="en-GB" dirty="0"/>
              <a:t>This gives us data frame where:</a:t>
            </a:r>
          </a:p>
          <a:p>
            <a:pPr lvl="1"/>
            <a:r>
              <a:rPr lang="en-GB" dirty="0"/>
              <a:t>each row is a document</a:t>
            </a:r>
          </a:p>
          <a:p>
            <a:pPr lvl="1"/>
            <a:r>
              <a:rPr lang="en-GB" dirty="0"/>
              <a:t>each column represents an element in a </a:t>
            </a:r>
            <a:r>
              <a:rPr lang="en-GB" dirty="0" err="1"/>
              <a:t>GloVe</a:t>
            </a:r>
            <a:r>
              <a:rPr lang="en-GB" dirty="0"/>
              <a:t> embedding (k=200)</a:t>
            </a:r>
          </a:p>
          <a:p>
            <a:pPr lvl="1"/>
            <a:r>
              <a:rPr lang="en-GB" dirty="0"/>
              <a:t>each cell is the mean value for that element per document</a:t>
            </a:r>
          </a:p>
          <a:p>
            <a:r>
              <a:rPr lang="en-GB" dirty="0"/>
              <a:t>Used to classify sentences by political party i.e. Green Party or Reform UK</a:t>
            </a:r>
          </a:p>
          <a:p>
            <a:r>
              <a:rPr lang="en-GB" dirty="0"/>
              <a:t> </a:t>
            </a:r>
          </a:p>
        </p:txBody>
      </p:sp>
    </p:spTree>
    <p:extLst>
      <p:ext uri="{BB962C8B-B14F-4D97-AF65-F5344CB8AC3E}">
        <p14:creationId xmlns:p14="http://schemas.microsoft.com/office/powerpoint/2010/main" val="384234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7" name="Rectangle 7196">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199" name="Rectangle 7198">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DF18EC8-D7E4-5296-8AD1-9F09E417F162}"/>
              </a:ext>
            </a:extLst>
          </p:cNvPr>
          <p:cNvSpPr>
            <a:spLocks noGrp="1"/>
          </p:cNvSpPr>
          <p:nvPr>
            <p:ph type="title"/>
          </p:nvPr>
        </p:nvSpPr>
        <p:spPr>
          <a:xfrm>
            <a:off x="492370" y="516835"/>
            <a:ext cx="3084844" cy="2103875"/>
          </a:xfrm>
        </p:spPr>
        <p:txBody>
          <a:bodyPr>
            <a:normAutofit/>
          </a:bodyPr>
          <a:lstStyle/>
          <a:p>
            <a:r>
              <a:rPr lang="en-GB" sz="3600">
                <a:solidFill>
                  <a:srgbClr val="FFFFFF"/>
                </a:solidFill>
              </a:rPr>
              <a:t>Transformers / LLMs</a:t>
            </a:r>
          </a:p>
        </p:txBody>
      </p:sp>
      <p:sp>
        <p:nvSpPr>
          <p:cNvPr id="3" name="Content Placeholder 2">
            <a:extLst>
              <a:ext uri="{FF2B5EF4-FFF2-40B4-BE49-F238E27FC236}">
                <a16:creationId xmlns:a16="http://schemas.microsoft.com/office/drawing/2014/main" id="{FF63593E-8689-C69E-3F01-22C796EA6CFA}"/>
              </a:ext>
            </a:extLst>
          </p:cNvPr>
          <p:cNvSpPr>
            <a:spLocks noGrp="1"/>
          </p:cNvSpPr>
          <p:nvPr>
            <p:ph idx="1"/>
          </p:nvPr>
        </p:nvSpPr>
        <p:spPr>
          <a:xfrm>
            <a:off x="492371" y="2653800"/>
            <a:ext cx="3084844" cy="3335519"/>
          </a:xfrm>
        </p:spPr>
        <p:txBody>
          <a:bodyPr>
            <a:normAutofit/>
          </a:bodyPr>
          <a:lstStyle/>
          <a:p>
            <a:r>
              <a:rPr lang="en-GB" sz="1500" dirty="0">
                <a:solidFill>
                  <a:srgbClr val="FFFFFF"/>
                </a:solidFill>
              </a:rPr>
              <a:t>Transformers extend natural language processing by adding an attention mechanism</a:t>
            </a:r>
          </a:p>
          <a:p>
            <a:r>
              <a:rPr lang="en-GB" sz="1500" dirty="0">
                <a:solidFill>
                  <a:srgbClr val="FFFFFF"/>
                </a:solidFill>
              </a:rPr>
              <a:t>Improves classification by adding further context</a:t>
            </a:r>
          </a:p>
          <a:p>
            <a:r>
              <a:rPr lang="en-GB" sz="1500" dirty="0">
                <a:solidFill>
                  <a:srgbClr val="FFFFFF"/>
                </a:solidFill>
              </a:rPr>
              <a:t>Querying paradigm has emerged around pre-trained models e.g. GPT-4</a:t>
            </a:r>
          </a:p>
        </p:txBody>
      </p:sp>
      <p:sp>
        <p:nvSpPr>
          <p:cNvPr id="7201" name="Rectangle 7200">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7170" name="Picture 2" descr="III. Artificial intelligence and the economy: implications for central banks">
            <a:extLst>
              <a:ext uri="{FF2B5EF4-FFF2-40B4-BE49-F238E27FC236}">
                <a16:creationId xmlns:a16="http://schemas.microsoft.com/office/drawing/2014/main" id="{1DD464DE-CA72-A872-99E7-F0CD60C7B3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 t="12022" r="1100" b="27378"/>
          <a:stretch/>
        </p:blipFill>
        <p:spPr bwMode="auto">
          <a:xfrm>
            <a:off x="4628769" y="1830882"/>
            <a:ext cx="7030730" cy="319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51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C19C-7F1D-12E6-1BDF-3043430A68B4}"/>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0B329E2B-6D96-295A-60CC-1657433613AB}"/>
              </a:ext>
            </a:extLst>
          </p:cNvPr>
          <p:cNvSpPr>
            <a:spLocks noGrp="1"/>
          </p:cNvSpPr>
          <p:nvPr>
            <p:ph idx="1"/>
          </p:nvPr>
        </p:nvSpPr>
        <p:spPr/>
        <p:txBody>
          <a:bodyPr/>
          <a:lstStyle/>
          <a:p>
            <a:pPr marL="457200" indent="-457200">
              <a:buFont typeface="+mj-lt"/>
              <a:buAutoNum type="arabicPeriod"/>
            </a:pPr>
            <a:r>
              <a:rPr lang="en-GB" dirty="0"/>
              <a:t>TF-IDF</a:t>
            </a:r>
          </a:p>
          <a:p>
            <a:pPr marL="457200" indent="-457200">
              <a:buFont typeface="+mj-lt"/>
              <a:buAutoNum type="arabicPeriod"/>
            </a:pPr>
            <a:r>
              <a:rPr lang="en-GB" dirty="0"/>
              <a:t>Text classification and logit regression</a:t>
            </a:r>
          </a:p>
          <a:p>
            <a:pPr marL="457200" indent="-457200">
              <a:buFont typeface="+mj-lt"/>
              <a:buAutoNum type="arabicPeriod"/>
            </a:pPr>
            <a:r>
              <a:rPr lang="en-GB" dirty="0"/>
              <a:t>Word embeddings</a:t>
            </a:r>
          </a:p>
          <a:p>
            <a:pPr marL="457200" indent="-457200">
              <a:buFont typeface="+mj-lt"/>
              <a:buAutoNum type="arabicPeriod"/>
            </a:pPr>
            <a:r>
              <a:rPr lang="en-GB" dirty="0"/>
              <a:t>Text classification with word embeddings </a:t>
            </a:r>
          </a:p>
          <a:p>
            <a:pPr marL="457200" indent="-457200">
              <a:buFont typeface="+mj-lt"/>
              <a:buAutoNum type="arabicPeriod"/>
            </a:pPr>
            <a:r>
              <a:rPr lang="en-GB" dirty="0"/>
              <a:t>Transformers / LLMs</a:t>
            </a:r>
          </a:p>
          <a:p>
            <a:endParaRPr lang="en-GB" dirty="0"/>
          </a:p>
        </p:txBody>
      </p:sp>
    </p:spTree>
    <p:extLst>
      <p:ext uri="{BB962C8B-B14F-4D97-AF65-F5344CB8AC3E}">
        <p14:creationId xmlns:p14="http://schemas.microsoft.com/office/powerpoint/2010/main" val="1589085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67F5-31DD-E5E4-9D8D-495A0119BEB7}"/>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5E671367-4342-1BE7-63A0-898A7EFA5E51}"/>
              </a:ext>
            </a:extLst>
          </p:cNvPr>
          <p:cNvSpPr>
            <a:spLocks noGrp="1"/>
          </p:cNvSpPr>
          <p:nvPr>
            <p:ph idx="1"/>
          </p:nvPr>
        </p:nvSpPr>
        <p:spPr>
          <a:xfrm>
            <a:off x="1097280" y="1845733"/>
            <a:ext cx="10058400" cy="4725664"/>
          </a:xfrm>
        </p:spPr>
        <p:txBody>
          <a:bodyPr>
            <a:normAutofit/>
          </a:bodyPr>
          <a:lstStyle/>
          <a:p>
            <a:r>
              <a:rPr lang="en-GB" sz="1800" dirty="0" err="1">
                <a:solidFill>
                  <a:schemeClr val="tx1"/>
                </a:solidFill>
              </a:rPr>
              <a:t>Gohdes</a:t>
            </a:r>
            <a:r>
              <a:rPr lang="en-GB" sz="1800" dirty="0">
                <a:solidFill>
                  <a:schemeClr val="tx1"/>
                </a:solidFill>
              </a:rPr>
              <a:t>, A. R. (2020). Repression Technology: Internet Accessibility and State Violence. </a:t>
            </a:r>
            <a:r>
              <a:rPr lang="en-GB" sz="1800" i="1" dirty="0">
                <a:solidFill>
                  <a:schemeClr val="tx1"/>
                </a:solidFill>
              </a:rPr>
              <a:t>American Journal of Political Science</a:t>
            </a:r>
            <a:r>
              <a:rPr lang="en-GB" sz="1800" dirty="0">
                <a:solidFill>
                  <a:schemeClr val="tx1"/>
                </a:solidFill>
              </a:rPr>
              <a:t>. 64(3).</a:t>
            </a:r>
          </a:p>
          <a:p>
            <a:r>
              <a:rPr lang="en-GB" sz="1800" dirty="0">
                <a:solidFill>
                  <a:schemeClr val="tx1"/>
                </a:solidFill>
              </a:rPr>
              <a:t>Pennington, J., </a:t>
            </a:r>
            <a:r>
              <a:rPr lang="en-GB" sz="1800" dirty="0" err="1">
                <a:solidFill>
                  <a:schemeClr val="tx1"/>
                </a:solidFill>
              </a:rPr>
              <a:t>Socher</a:t>
            </a:r>
            <a:r>
              <a:rPr lang="en-GB" sz="1800" dirty="0">
                <a:solidFill>
                  <a:schemeClr val="tx1"/>
                </a:solidFill>
              </a:rPr>
              <a:t>, R., Manning, C. D. (2014). </a:t>
            </a:r>
            <a:r>
              <a:rPr lang="en-GB" sz="1800" dirty="0" err="1">
                <a:solidFill>
                  <a:schemeClr val="tx1"/>
                </a:solidFill>
              </a:rPr>
              <a:t>GloVe</a:t>
            </a:r>
            <a:r>
              <a:rPr lang="en-GB" sz="1800" dirty="0">
                <a:solidFill>
                  <a:schemeClr val="tx1"/>
                </a:solidFill>
              </a:rPr>
              <a:t>: Global Vectors for Word Representation. </a:t>
            </a:r>
            <a:r>
              <a:rPr lang="en-GB" sz="1800">
                <a:solidFill>
                  <a:schemeClr val="tx1"/>
                </a:solidFill>
              </a:rPr>
              <a:t>https://nlp.stanford.edu/pubs/glove.pdf</a:t>
            </a:r>
            <a:endParaRPr lang="en-GB" sz="1800" dirty="0">
              <a:solidFill>
                <a:schemeClr val="tx1"/>
              </a:solidFill>
            </a:endParaRPr>
          </a:p>
          <a:p>
            <a:r>
              <a:rPr lang="en-GB" sz="1800" dirty="0" err="1">
                <a:solidFill>
                  <a:schemeClr val="tx1"/>
                </a:solidFill>
              </a:rPr>
              <a:t>Shyrokykh</a:t>
            </a:r>
            <a:r>
              <a:rPr lang="en-GB" sz="1800" dirty="0">
                <a:solidFill>
                  <a:schemeClr val="tx1"/>
                </a:solidFill>
              </a:rPr>
              <a:t>, K., </a:t>
            </a:r>
            <a:r>
              <a:rPr lang="en-GB" sz="1800" dirty="0" err="1">
                <a:solidFill>
                  <a:schemeClr val="tx1"/>
                </a:solidFill>
              </a:rPr>
              <a:t>Girnyk</a:t>
            </a:r>
            <a:r>
              <a:rPr lang="en-GB" sz="1800" dirty="0">
                <a:solidFill>
                  <a:schemeClr val="tx1"/>
                </a:solidFill>
              </a:rPr>
              <a:t>, M., </a:t>
            </a:r>
            <a:r>
              <a:rPr lang="en-GB" sz="1800" dirty="0" err="1">
                <a:solidFill>
                  <a:schemeClr val="tx1"/>
                </a:solidFill>
              </a:rPr>
              <a:t>Dellmuth</a:t>
            </a:r>
            <a:r>
              <a:rPr lang="en-GB" sz="1800" dirty="0">
                <a:solidFill>
                  <a:schemeClr val="tx1"/>
                </a:solidFill>
              </a:rPr>
              <a:t>, L. (2023). Short text classification with machine learning in the social sciences: The case of climate change on Twitter. </a:t>
            </a:r>
            <a:r>
              <a:rPr lang="en-GB" sz="1800" i="1" dirty="0">
                <a:solidFill>
                  <a:schemeClr val="tx1"/>
                </a:solidFill>
              </a:rPr>
              <a:t>PLOS ONE. </a:t>
            </a:r>
            <a:r>
              <a:rPr lang="en-GB" sz="1800" dirty="0">
                <a:solidFill>
                  <a:schemeClr val="tx1"/>
                </a:solidFill>
              </a:rPr>
              <a:t>18(9): e0290762. https://doi.org/10.1371/journal.pone.0290762</a:t>
            </a:r>
          </a:p>
          <a:p>
            <a:r>
              <a:rPr lang="en-GB" sz="1800" dirty="0">
                <a:solidFill>
                  <a:schemeClr val="tx1"/>
                </a:solidFill>
              </a:rPr>
              <a:t>Watanabe, K. (2017). </a:t>
            </a:r>
            <a:r>
              <a:rPr lang="en-GB" sz="1800" dirty="0" err="1">
                <a:solidFill>
                  <a:schemeClr val="tx1"/>
                </a:solidFill>
              </a:rPr>
              <a:t>Newsmap</a:t>
            </a:r>
            <a:r>
              <a:rPr lang="en-GB" sz="1800" dirty="0">
                <a:solidFill>
                  <a:schemeClr val="tx1"/>
                </a:solidFill>
              </a:rPr>
              <a:t>: semi-supervised approach to geographical news classification. </a:t>
            </a:r>
            <a:r>
              <a:rPr lang="en-GB" sz="1800" i="1" dirty="0">
                <a:solidFill>
                  <a:schemeClr val="tx1"/>
                </a:solidFill>
              </a:rPr>
              <a:t>Digital Journalism</a:t>
            </a:r>
            <a:r>
              <a:rPr lang="en-GB" sz="1800" dirty="0">
                <a:solidFill>
                  <a:schemeClr val="tx1"/>
                </a:solidFill>
              </a:rPr>
              <a:t>. ISSN 2167-0811 DOI: 10.1080/21670811.2017.1293487</a:t>
            </a:r>
          </a:p>
          <a:p>
            <a:endParaRPr lang="en-GB" sz="1800" dirty="0">
              <a:solidFill>
                <a:schemeClr val="tx1"/>
              </a:solidFill>
            </a:endParaRPr>
          </a:p>
        </p:txBody>
      </p:sp>
    </p:spTree>
    <p:extLst>
      <p:ext uri="{BB962C8B-B14F-4D97-AF65-F5344CB8AC3E}">
        <p14:creationId xmlns:p14="http://schemas.microsoft.com/office/powerpoint/2010/main" val="258579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2130-E6F2-08AC-81A7-3E3DEA6D9D05}"/>
              </a:ext>
            </a:extLst>
          </p:cNvPr>
          <p:cNvSpPr>
            <a:spLocks noGrp="1"/>
          </p:cNvSpPr>
          <p:nvPr>
            <p:ph type="title"/>
          </p:nvPr>
        </p:nvSpPr>
        <p:spPr/>
        <p:txBody>
          <a:bodyPr/>
          <a:lstStyle/>
          <a:p>
            <a:r>
              <a:rPr lang="en-GB" dirty="0"/>
              <a:t>TF-IDF</a:t>
            </a:r>
          </a:p>
        </p:txBody>
      </p:sp>
      <p:sp>
        <p:nvSpPr>
          <p:cNvPr id="3" name="Content Placeholder 2">
            <a:extLst>
              <a:ext uri="{FF2B5EF4-FFF2-40B4-BE49-F238E27FC236}">
                <a16:creationId xmlns:a16="http://schemas.microsoft.com/office/drawing/2014/main" id="{510B09CD-BC19-2137-FDA1-4F33C82E8089}"/>
              </a:ext>
            </a:extLst>
          </p:cNvPr>
          <p:cNvSpPr>
            <a:spLocks noGrp="1"/>
          </p:cNvSpPr>
          <p:nvPr>
            <p:ph idx="1"/>
          </p:nvPr>
        </p:nvSpPr>
        <p:spPr/>
        <p:txBody>
          <a:bodyPr/>
          <a:lstStyle/>
          <a:p>
            <a:r>
              <a:rPr lang="en-GB" dirty="0"/>
              <a:t>Term frequency-inverse document frequency</a:t>
            </a:r>
          </a:p>
          <a:p>
            <a:r>
              <a:rPr lang="en-GB" dirty="0"/>
              <a:t>Measure of importance of a word to a document</a:t>
            </a:r>
          </a:p>
          <a:p>
            <a:r>
              <a:rPr lang="en-GB" dirty="0"/>
              <a:t>Alternative to word counts</a:t>
            </a:r>
          </a:p>
          <a:p>
            <a:r>
              <a:rPr lang="en-GB" dirty="0"/>
              <a:t>Useful for exploratory analysis or as a weighting factor for words in a model</a:t>
            </a:r>
          </a:p>
          <a:p>
            <a:endParaRPr lang="en-GB" dirty="0"/>
          </a:p>
        </p:txBody>
      </p:sp>
    </p:spTree>
    <p:extLst>
      <p:ext uri="{BB962C8B-B14F-4D97-AF65-F5344CB8AC3E}">
        <p14:creationId xmlns:p14="http://schemas.microsoft.com/office/powerpoint/2010/main" val="326900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33" name="Rectangle 1032">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035" name="Straight Connector 1034">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3212130-E6F2-08AC-81A7-3E3DEA6D9D05}"/>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TF-IDF</a:t>
            </a:r>
          </a:p>
        </p:txBody>
      </p:sp>
      <p:sp>
        <p:nvSpPr>
          <p:cNvPr id="3" name="Content Placeholder 2">
            <a:extLst>
              <a:ext uri="{FF2B5EF4-FFF2-40B4-BE49-F238E27FC236}">
                <a16:creationId xmlns:a16="http://schemas.microsoft.com/office/drawing/2014/main" id="{510B09CD-BC19-2137-FDA1-4F33C82E8089}"/>
              </a:ext>
            </a:extLst>
          </p:cNvPr>
          <p:cNvSpPr>
            <a:spLocks noGrp="1"/>
          </p:cNvSpPr>
          <p:nvPr>
            <p:ph sz="half" idx="1"/>
          </p:nvPr>
        </p:nvSpPr>
        <p:spPr>
          <a:xfrm>
            <a:off x="492371" y="2653800"/>
            <a:ext cx="3084844" cy="3335519"/>
          </a:xfrm>
        </p:spPr>
        <p:txBody>
          <a:bodyPr vert="horz" lIns="0" tIns="45720" rIns="0" bIns="45720" rtlCol="0">
            <a:normAutofit/>
          </a:bodyPr>
          <a:lstStyle/>
          <a:p>
            <a:r>
              <a:rPr lang="en-US" sz="1500" dirty="0">
                <a:solidFill>
                  <a:srgbClr val="FFFFFF"/>
                </a:solidFill>
              </a:rPr>
              <a:t>Frequency of a word in a document multiplied by its inverse frequency</a:t>
            </a:r>
          </a:p>
          <a:p>
            <a:r>
              <a:rPr lang="en-US" sz="1500" dirty="0">
                <a:solidFill>
                  <a:srgbClr val="FFFFFF"/>
                </a:solidFill>
              </a:rPr>
              <a:t>In effect, it applies a weight that </a:t>
            </a:r>
            <a:r>
              <a:rPr lang="en-US" sz="1500" dirty="0" err="1">
                <a:solidFill>
                  <a:srgbClr val="FFFFFF"/>
                </a:solidFill>
              </a:rPr>
              <a:t>penalises</a:t>
            </a:r>
            <a:r>
              <a:rPr lang="en-US" sz="1500" dirty="0">
                <a:solidFill>
                  <a:srgbClr val="FFFFFF"/>
                </a:solidFill>
              </a:rPr>
              <a:t> words that occur frequently across all documents</a:t>
            </a:r>
          </a:p>
          <a:p>
            <a:r>
              <a:rPr lang="en-US" sz="1500" dirty="0">
                <a:solidFill>
                  <a:srgbClr val="FFFFFF"/>
                </a:solidFill>
              </a:rPr>
              <a:t>Identifies words that are important to the specific document in question, rather than words common across all documents</a:t>
            </a:r>
          </a:p>
        </p:txBody>
      </p:sp>
      <p:sp>
        <p:nvSpPr>
          <p:cNvPr id="1041" name="Rectangle 1040">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26" name="Picture 2" descr="tfidf - Why is the idf important in tf-idf when it seems to just re-scale  your features? - Data Science Stack Exchange">
            <a:extLst>
              <a:ext uri="{FF2B5EF4-FFF2-40B4-BE49-F238E27FC236}">
                <a16:creationId xmlns:a16="http://schemas.microsoft.com/office/drawing/2014/main" id="{5DEC4009-58EF-73EA-A53E-DFAE614DE0F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742017" y="1160161"/>
            <a:ext cx="6798082" cy="453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5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B96AFD-9DA0-3081-53D7-8DB9A3FDFE07}"/>
              </a:ext>
            </a:extLst>
          </p:cNvPr>
          <p:cNvSpPr>
            <a:spLocks noGrp="1"/>
          </p:cNvSpPr>
          <p:nvPr>
            <p:ph type="title"/>
          </p:nvPr>
        </p:nvSpPr>
        <p:spPr/>
        <p:txBody>
          <a:bodyPr/>
          <a:lstStyle/>
          <a:p>
            <a:r>
              <a:rPr lang="en-GB" dirty="0"/>
              <a:t>TF-IDF practical</a:t>
            </a:r>
          </a:p>
        </p:txBody>
      </p:sp>
      <p:sp>
        <p:nvSpPr>
          <p:cNvPr id="8" name="Content Placeholder 7">
            <a:extLst>
              <a:ext uri="{FF2B5EF4-FFF2-40B4-BE49-F238E27FC236}">
                <a16:creationId xmlns:a16="http://schemas.microsoft.com/office/drawing/2014/main" id="{E3BDF3F6-AFAD-4FC0-BD82-E95F0304374D}"/>
              </a:ext>
            </a:extLst>
          </p:cNvPr>
          <p:cNvSpPr>
            <a:spLocks noGrp="1"/>
          </p:cNvSpPr>
          <p:nvPr>
            <p:ph idx="1"/>
          </p:nvPr>
        </p:nvSpPr>
        <p:spPr/>
        <p:txBody>
          <a:bodyPr/>
          <a:lstStyle/>
          <a:p>
            <a:endParaRPr lang="en-GB" dirty="0"/>
          </a:p>
          <a:p>
            <a:r>
              <a:rPr lang="en-GB" dirty="0"/>
              <a:t>Green Party and Reform UK manifestos</a:t>
            </a:r>
          </a:p>
          <a:p>
            <a:endParaRPr lang="en-GB" dirty="0"/>
          </a:p>
          <a:p>
            <a:r>
              <a:rPr lang="en-GB" dirty="0"/>
              <a:t>Top 50 most important words in each manifesto according to </a:t>
            </a:r>
            <a:r>
              <a:rPr lang="en-GB" dirty="0" err="1"/>
              <a:t>tf-idf</a:t>
            </a:r>
            <a:endParaRPr lang="en-GB" dirty="0"/>
          </a:p>
        </p:txBody>
      </p:sp>
    </p:spTree>
    <p:extLst>
      <p:ext uri="{BB962C8B-B14F-4D97-AF65-F5344CB8AC3E}">
        <p14:creationId xmlns:p14="http://schemas.microsoft.com/office/powerpoint/2010/main" val="119662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AF3E-627B-7A4A-0F4E-40E93B0B64F8}"/>
              </a:ext>
            </a:extLst>
          </p:cNvPr>
          <p:cNvSpPr>
            <a:spLocks noGrp="1"/>
          </p:cNvSpPr>
          <p:nvPr>
            <p:ph type="title"/>
          </p:nvPr>
        </p:nvSpPr>
        <p:spPr/>
        <p:txBody>
          <a:bodyPr/>
          <a:lstStyle/>
          <a:p>
            <a:r>
              <a:rPr lang="en-GB" dirty="0"/>
              <a:t>Text classification</a:t>
            </a:r>
          </a:p>
        </p:txBody>
      </p:sp>
      <p:sp>
        <p:nvSpPr>
          <p:cNvPr id="3" name="Content Placeholder 2">
            <a:extLst>
              <a:ext uri="{FF2B5EF4-FFF2-40B4-BE49-F238E27FC236}">
                <a16:creationId xmlns:a16="http://schemas.microsoft.com/office/drawing/2014/main" id="{9BE7A14C-2084-B530-AF75-7D142E2E2F44}"/>
              </a:ext>
            </a:extLst>
          </p:cNvPr>
          <p:cNvSpPr>
            <a:spLocks noGrp="1"/>
          </p:cNvSpPr>
          <p:nvPr>
            <p:ph idx="1"/>
          </p:nvPr>
        </p:nvSpPr>
        <p:spPr/>
        <p:txBody>
          <a:bodyPr/>
          <a:lstStyle/>
          <a:p>
            <a:r>
              <a:rPr lang="en-GB" dirty="0"/>
              <a:t>Classifying documents according to a categorical outcome variable</a:t>
            </a:r>
          </a:p>
          <a:p>
            <a:endParaRPr lang="en-GB" dirty="0"/>
          </a:p>
          <a:p>
            <a:r>
              <a:rPr lang="en-GB" dirty="0"/>
              <a:t>Examples:</a:t>
            </a:r>
          </a:p>
          <a:p>
            <a:pPr lvl="1"/>
            <a:r>
              <a:rPr lang="en-GB" dirty="0"/>
              <a:t>classifying tweets by whether they discuss climate change or not (</a:t>
            </a:r>
            <a:r>
              <a:rPr lang="en-GB" dirty="0" err="1"/>
              <a:t>Shyrokykh</a:t>
            </a:r>
            <a:r>
              <a:rPr lang="en-GB" dirty="0"/>
              <a:t> et al., 2023)</a:t>
            </a:r>
          </a:p>
          <a:p>
            <a:pPr lvl="1"/>
            <a:r>
              <a:rPr lang="en-GB" dirty="0"/>
              <a:t>classifying acts of state violence by whether they were targeted or indiscriminate (</a:t>
            </a:r>
            <a:r>
              <a:rPr lang="en-GB" dirty="0" err="1"/>
              <a:t>Gohdes</a:t>
            </a:r>
            <a:r>
              <a:rPr lang="en-GB" dirty="0"/>
              <a:t>, 2020)</a:t>
            </a:r>
          </a:p>
          <a:p>
            <a:pPr lvl="1"/>
            <a:r>
              <a:rPr lang="en-GB" dirty="0"/>
              <a:t>Classifying news headlines according to their geographical focus (Watanabe, 2017)</a:t>
            </a:r>
          </a:p>
          <a:p>
            <a:pPr lvl="1"/>
            <a:endParaRPr lang="en-GB" dirty="0"/>
          </a:p>
          <a:p>
            <a:r>
              <a:rPr lang="en-GB" dirty="0"/>
              <a:t>Often an instrumental step in a larger analysis e.g. constructing a predictor variable</a:t>
            </a:r>
          </a:p>
          <a:p>
            <a:pPr lvl="1"/>
            <a:endParaRPr lang="en-GB" dirty="0"/>
          </a:p>
          <a:p>
            <a:pPr marL="201168" lvl="1" indent="0">
              <a:buNone/>
            </a:pPr>
            <a:endParaRPr lang="en-GB" dirty="0"/>
          </a:p>
          <a:p>
            <a:endParaRPr lang="en-GB" dirty="0"/>
          </a:p>
        </p:txBody>
      </p:sp>
    </p:spTree>
    <p:extLst>
      <p:ext uri="{BB962C8B-B14F-4D97-AF65-F5344CB8AC3E}">
        <p14:creationId xmlns:p14="http://schemas.microsoft.com/office/powerpoint/2010/main" val="293473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AF3E-627B-7A4A-0F4E-40E93B0B64F8}"/>
              </a:ext>
            </a:extLst>
          </p:cNvPr>
          <p:cNvSpPr>
            <a:spLocks noGrp="1"/>
          </p:cNvSpPr>
          <p:nvPr>
            <p:ph type="title"/>
          </p:nvPr>
        </p:nvSpPr>
        <p:spPr/>
        <p:txBody>
          <a:bodyPr/>
          <a:lstStyle/>
          <a:p>
            <a:r>
              <a:rPr lang="en-GB" dirty="0"/>
              <a:t>Text classification</a:t>
            </a:r>
          </a:p>
        </p:txBody>
      </p:sp>
      <p:sp>
        <p:nvSpPr>
          <p:cNvPr id="3" name="Content Placeholder 2">
            <a:extLst>
              <a:ext uri="{FF2B5EF4-FFF2-40B4-BE49-F238E27FC236}">
                <a16:creationId xmlns:a16="http://schemas.microsoft.com/office/drawing/2014/main" id="{9BE7A14C-2084-B530-AF75-7D142E2E2F44}"/>
              </a:ext>
            </a:extLst>
          </p:cNvPr>
          <p:cNvSpPr>
            <a:spLocks noGrp="1"/>
          </p:cNvSpPr>
          <p:nvPr>
            <p:ph sz="half" idx="1"/>
          </p:nvPr>
        </p:nvSpPr>
        <p:spPr>
          <a:xfrm>
            <a:off x="1097278" y="2309813"/>
            <a:ext cx="4937760" cy="3559281"/>
          </a:xfrm>
        </p:spPr>
        <p:txBody>
          <a:bodyPr/>
          <a:lstStyle/>
          <a:p>
            <a:r>
              <a:rPr lang="en-GB" dirty="0"/>
              <a:t>Can be achieved through many different modelling approaches, including:</a:t>
            </a:r>
          </a:p>
          <a:p>
            <a:endParaRPr lang="en-GB" dirty="0"/>
          </a:p>
          <a:p>
            <a:pPr lvl="1"/>
            <a:r>
              <a:rPr lang="en-GB" dirty="0"/>
              <a:t>Support vector machines</a:t>
            </a:r>
          </a:p>
          <a:p>
            <a:pPr lvl="1"/>
            <a:r>
              <a:rPr lang="en-GB" dirty="0"/>
              <a:t>Random forests</a:t>
            </a:r>
          </a:p>
          <a:p>
            <a:pPr lvl="1"/>
            <a:r>
              <a:rPr lang="en-GB" dirty="0" err="1"/>
              <a:t>XGBoost</a:t>
            </a:r>
            <a:endParaRPr lang="en-GB" dirty="0"/>
          </a:p>
          <a:p>
            <a:pPr lvl="1"/>
            <a:r>
              <a:rPr lang="en-GB" dirty="0"/>
              <a:t>Neural networks</a:t>
            </a:r>
          </a:p>
          <a:p>
            <a:pPr lvl="1"/>
            <a:endParaRPr lang="en-GB" dirty="0"/>
          </a:p>
          <a:p>
            <a:pPr lvl="1"/>
            <a:endParaRPr lang="en-GB" dirty="0"/>
          </a:p>
          <a:p>
            <a:pPr marL="201168" lvl="1" indent="0">
              <a:buNone/>
            </a:pPr>
            <a:endParaRPr lang="en-GB" dirty="0"/>
          </a:p>
          <a:p>
            <a:endParaRPr lang="en-GB" dirty="0"/>
          </a:p>
        </p:txBody>
      </p:sp>
      <p:pic>
        <p:nvPicPr>
          <p:cNvPr id="2050" name="Picture 2" descr="Support Vector Machine (SVM) Algorithm - GeeksforGeeks">
            <a:extLst>
              <a:ext uri="{FF2B5EF4-FFF2-40B4-BE49-F238E27FC236}">
                <a16:creationId xmlns:a16="http://schemas.microsoft.com/office/drawing/2014/main" id="{3E7D34A6-40C9-F565-E9E9-0A07117C79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7513" y="2309813"/>
            <a:ext cx="38385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6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081" name="Rectangle 3080">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083" name="Straight Connector 3082">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20AAF3E-627B-7A4A-0F4E-40E93B0B64F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Text classification</a:t>
            </a:r>
          </a:p>
        </p:txBody>
      </p:sp>
      <p:sp>
        <p:nvSpPr>
          <p:cNvPr id="3" name="Content Placeholder 2">
            <a:extLst>
              <a:ext uri="{FF2B5EF4-FFF2-40B4-BE49-F238E27FC236}">
                <a16:creationId xmlns:a16="http://schemas.microsoft.com/office/drawing/2014/main" id="{9BE7A14C-2084-B530-AF75-7D142E2E2F44}"/>
              </a:ext>
            </a:extLst>
          </p:cNvPr>
          <p:cNvSpPr>
            <a:spLocks noGrp="1"/>
          </p:cNvSpPr>
          <p:nvPr>
            <p:ph sz="half" idx="1"/>
          </p:nvPr>
        </p:nvSpPr>
        <p:spPr>
          <a:xfrm>
            <a:off x="492371" y="2653800"/>
            <a:ext cx="3084844" cy="3335519"/>
          </a:xfrm>
        </p:spPr>
        <p:txBody>
          <a:bodyPr vert="horz" lIns="0" tIns="45720" rIns="0" bIns="45720" rtlCol="0">
            <a:normAutofit/>
          </a:bodyPr>
          <a:lstStyle/>
          <a:p>
            <a:r>
              <a:rPr lang="en-US" sz="1500" dirty="0">
                <a:solidFill>
                  <a:srgbClr val="FFFFFF"/>
                </a:solidFill>
              </a:rPr>
              <a:t>But we will use a simple approach that is still often effective - logit regression</a:t>
            </a:r>
          </a:p>
          <a:p>
            <a:r>
              <a:rPr lang="en-US" sz="1500" dirty="0">
                <a:solidFill>
                  <a:srgbClr val="FFFFFF"/>
                </a:solidFill>
              </a:rPr>
              <a:t>Binary outcome variable</a:t>
            </a:r>
          </a:p>
          <a:p>
            <a:r>
              <a:rPr lang="en-US" sz="1500" dirty="0">
                <a:solidFill>
                  <a:srgbClr val="FFFFFF"/>
                </a:solidFill>
              </a:rPr>
              <a:t>Model the log odds of the outcome using a linear regression model</a:t>
            </a:r>
          </a:p>
          <a:p>
            <a:r>
              <a:rPr lang="en-US" sz="1500" dirty="0">
                <a:solidFill>
                  <a:srgbClr val="FFFFFF"/>
                </a:solidFill>
              </a:rPr>
              <a:t>Log odds transformed back into a predicted probability to classify documents</a:t>
            </a:r>
          </a:p>
          <a:p>
            <a:pPr lvl="1"/>
            <a:endParaRPr lang="en-US" sz="1500" dirty="0">
              <a:solidFill>
                <a:srgbClr val="FFFFFF"/>
              </a:solidFill>
            </a:endParaRPr>
          </a:p>
          <a:p>
            <a:pPr lvl="1"/>
            <a:endParaRPr lang="en-US" sz="1500" dirty="0">
              <a:solidFill>
                <a:srgbClr val="FFFFFF"/>
              </a:solidFill>
            </a:endParaRPr>
          </a:p>
          <a:p>
            <a:pPr marL="201168" lvl="1" indent="0">
              <a:buFont typeface="Calibri" panose="020F0502020204030204" pitchFamily="34" charset="0"/>
              <a:buNone/>
            </a:pPr>
            <a:endParaRPr lang="en-US" sz="1500" dirty="0">
              <a:solidFill>
                <a:srgbClr val="FFFFFF"/>
              </a:solidFill>
            </a:endParaRPr>
          </a:p>
          <a:p>
            <a:endParaRPr lang="en-US" sz="1500" dirty="0">
              <a:solidFill>
                <a:srgbClr val="FFFFFF"/>
              </a:solidFill>
            </a:endParaRPr>
          </a:p>
        </p:txBody>
      </p:sp>
      <p:sp>
        <p:nvSpPr>
          <p:cNvPr id="3089" name="Rectangle 3088">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3074" name="Picture 2" descr="Linear Regression vs Logistic Regression - Javatpoint">
            <a:extLst>
              <a:ext uri="{FF2B5EF4-FFF2-40B4-BE49-F238E27FC236}">
                <a16:creationId xmlns:a16="http://schemas.microsoft.com/office/drawing/2014/main" id="{C2DC5ED4-535D-73D2-AECA-EB96D2B105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5093" y="671788"/>
            <a:ext cx="6798082" cy="29134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nk Functions and Errors in Logistic Regression - The Analysis Factor">
            <a:extLst>
              <a:ext uri="{FF2B5EF4-FFF2-40B4-BE49-F238E27FC236}">
                <a16:creationId xmlns:a16="http://schemas.microsoft.com/office/drawing/2014/main" id="{1DC71C31-08B6-4669-BFBE-1CE87D904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988" y="4625605"/>
            <a:ext cx="5956417" cy="9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71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7642-C1EE-1323-1F70-DE57913B0A4B}"/>
              </a:ext>
            </a:extLst>
          </p:cNvPr>
          <p:cNvSpPr>
            <a:spLocks noGrp="1"/>
          </p:cNvSpPr>
          <p:nvPr>
            <p:ph type="title"/>
          </p:nvPr>
        </p:nvSpPr>
        <p:spPr/>
        <p:txBody>
          <a:bodyPr/>
          <a:lstStyle/>
          <a:p>
            <a:r>
              <a:rPr lang="en-GB" dirty="0"/>
              <a:t>Text classification practical</a:t>
            </a:r>
          </a:p>
        </p:txBody>
      </p:sp>
      <p:sp>
        <p:nvSpPr>
          <p:cNvPr id="5" name="Content Placeholder 4">
            <a:extLst>
              <a:ext uri="{FF2B5EF4-FFF2-40B4-BE49-F238E27FC236}">
                <a16:creationId xmlns:a16="http://schemas.microsoft.com/office/drawing/2014/main" id="{3C7252EA-926C-48FF-28D7-E7D06B1BB7FE}"/>
              </a:ext>
            </a:extLst>
          </p:cNvPr>
          <p:cNvSpPr>
            <a:spLocks noGrp="1"/>
          </p:cNvSpPr>
          <p:nvPr>
            <p:ph idx="1"/>
          </p:nvPr>
        </p:nvSpPr>
        <p:spPr/>
        <p:txBody>
          <a:bodyPr/>
          <a:lstStyle/>
          <a:p>
            <a:endParaRPr lang="en-GB" dirty="0"/>
          </a:p>
          <a:p>
            <a:r>
              <a:rPr lang="en-GB" dirty="0"/>
              <a:t>Classifying sentences by whether they were authored by the Green Party or Reform UK</a:t>
            </a:r>
          </a:p>
          <a:p>
            <a:endParaRPr lang="en-GB" dirty="0"/>
          </a:p>
          <a:p>
            <a:r>
              <a:rPr lang="en-GB" dirty="0"/>
              <a:t>Logit regression as classifier </a:t>
            </a:r>
          </a:p>
          <a:p>
            <a:endParaRPr lang="en-GB" dirty="0"/>
          </a:p>
          <a:p>
            <a:r>
              <a:rPr lang="en-GB" dirty="0"/>
              <a:t>Predictors are the frequencies of high </a:t>
            </a:r>
            <a:r>
              <a:rPr lang="en-GB" dirty="0" err="1"/>
              <a:t>tf-idf</a:t>
            </a:r>
            <a:r>
              <a:rPr lang="en-GB" dirty="0"/>
              <a:t> words identified in the previous step</a:t>
            </a:r>
          </a:p>
        </p:txBody>
      </p:sp>
    </p:spTree>
    <p:extLst>
      <p:ext uri="{BB962C8B-B14F-4D97-AF65-F5344CB8AC3E}">
        <p14:creationId xmlns:p14="http://schemas.microsoft.com/office/powerpoint/2010/main" val="26578063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496</TotalTime>
  <Words>938</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Satyr10</vt:lpstr>
      <vt:lpstr>Arial</vt:lpstr>
      <vt:lpstr>Calibri</vt:lpstr>
      <vt:lpstr>Calibri Light</vt:lpstr>
      <vt:lpstr>Retrospect</vt:lpstr>
      <vt:lpstr>Introduction to quantitative text classification</vt:lpstr>
      <vt:lpstr>Content</vt:lpstr>
      <vt:lpstr>TF-IDF</vt:lpstr>
      <vt:lpstr>TF-IDF</vt:lpstr>
      <vt:lpstr>TF-IDF practical</vt:lpstr>
      <vt:lpstr>Text classification</vt:lpstr>
      <vt:lpstr>Text classification</vt:lpstr>
      <vt:lpstr>Text classification</vt:lpstr>
      <vt:lpstr>Text classification practical</vt:lpstr>
      <vt:lpstr>Word embeddings</vt:lpstr>
      <vt:lpstr>Word embeddings</vt:lpstr>
      <vt:lpstr>Word embeddings</vt:lpstr>
      <vt:lpstr>Word embeddings</vt:lpstr>
      <vt:lpstr>Word embeddings</vt:lpstr>
      <vt:lpstr>Training word embeddings</vt:lpstr>
      <vt:lpstr>Word embeddings: GloVe</vt:lpstr>
      <vt:lpstr>Word embeddings: GloVe</vt:lpstr>
      <vt:lpstr>Text classification with word embeddings</vt:lpstr>
      <vt:lpstr>Transformers / LLMs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Marshall</dc:creator>
  <cp:lastModifiedBy>Michael Marshall</cp:lastModifiedBy>
  <cp:revision>9</cp:revision>
  <dcterms:created xsi:type="dcterms:W3CDTF">2023-11-17T15:22:16Z</dcterms:created>
  <dcterms:modified xsi:type="dcterms:W3CDTF">2024-11-19T01:09:47Z</dcterms:modified>
</cp:coreProperties>
</file>