
<file path=[Content_Types].xml><?xml version="1.0" encoding="utf-8"?>
<Types xmlns="http://schemas.openxmlformats.org/package/2006/content-types">
  <Default Extension="jpeg" ContentType="image/jpeg"/>
  <Default Extension="mkv" ContentType="video/unknown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4" r:id="rId6"/>
    <p:sldId id="262" r:id="rId7"/>
    <p:sldId id="266" r:id="rId8"/>
    <p:sldId id="268" r:id="rId9"/>
    <p:sldId id="269" r:id="rId10"/>
    <p:sldId id="270" r:id="rId11"/>
    <p:sldId id="271" r:id="rId12"/>
    <p:sldId id="273" r:id="rId13"/>
    <p:sldId id="272" r:id="rId14"/>
    <p:sldId id="285" r:id="rId15"/>
    <p:sldId id="286" r:id="rId16"/>
    <p:sldId id="288" r:id="rId17"/>
    <p:sldId id="274" r:id="rId18"/>
    <p:sldId id="275" r:id="rId19"/>
    <p:sldId id="276" r:id="rId20"/>
    <p:sldId id="277" r:id="rId21"/>
    <p:sldId id="278" r:id="rId22"/>
    <p:sldId id="279" r:id="rId23"/>
    <p:sldId id="289" r:id="rId24"/>
    <p:sldId id="290" r:id="rId25"/>
    <p:sldId id="291" r:id="rId26"/>
    <p:sldId id="292" r:id="rId27"/>
    <p:sldId id="280" r:id="rId28"/>
    <p:sldId id="281" r:id="rId29"/>
    <p:sldId id="282" r:id="rId30"/>
    <p:sldId id="283" r:id="rId31"/>
    <p:sldId id="293" r:id="rId32"/>
    <p:sldId id="284" r:id="rId3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8080"/>
    <a:srgbClr val="F9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541" autoAdjust="0"/>
    <p:restoredTop sz="94660"/>
  </p:normalViewPr>
  <p:slideViewPr>
    <p:cSldViewPr>
      <p:cViewPr varScale="1">
        <p:scale>
          <a:sx n="110" d="100"/>
          <a:sy n="110" d="100"/>
        </p:scale>
        <p:origin x="13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348E3-C724-467D-B28D-2760C4575913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05560-BA88-47C6-A53F-494CB6CFDC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849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Clustering: </a:t>
            </a:r>
            <a:r>
              <a:rPr lang="de-DE" b="0" dirty="0"/>
              <a:t>k-</a:t>
            </a:r>
            <a:r>
              <a:rPr lang="de-DE" b="0" dirty="0" err="1"/>
              <a:t>means</a:t>
            </a:r>
            <a:endParaRPr lang="de-DE" b="0" dirty="0"/>
          </a:p>
          <a:p>
            <a:endParaRPr lang="de-DE" b="1" dirty="0"/>
          </a:p>
          <a:p>
            <a:r>
              <a:rPr lang="de-DE" b="1" dirty="0"/>
              <a:t>Assoziation: </a:t>
            </a:r>
            <a:r>
              <a:rPr lang="de-DE" b="0" dirty="0"/>
              <a:t>Apriori </a:t>
            </a:r>
            <a:r>
              <a:rPr lang="de-DE" b="0" dirty="0" err="1"/>
              <a:t>Algorithm</a:t>
            </a:r>
            <a:r>
              <a:rPr lang="de-DE" b="0" dirty="0"/>
              <a:t> =&gt; Bsp.: </a:t>
            </a:r>
            <a:r>
              <a:rPr lang="de-DE" b="0" dirty="0" err="1"/>
              <a:t>Recommendations</a:t>
            </a:r>
            <a:r>
              <a:rPr lang="de-DE" b="0" dirty="0"/>
              <a:t> (Kunden die dies gekauft haben, haben auch jenes gekauft)</a:t>
            </a:r>
          </a:p>
          <a:p>
            <a:endParaRPr lang="de-DE" b="1" dirty="0"/>
          </a:p>
          <a:p>
            <a:r>
              <a:rPr lang="de-DE" b="1" dirty="0" err="1"/>
              <a:t>Dimensionalitätsreduktion</a:t>
            </a:r>
            <a:r>
              <a:rPr lang="de-DE" b="1" dirty="0"/>
              <a:t>: </a:t>
            </a:r>
            <a:r>
              <a:rPr lang="de-DE" b="0" i="0" dirty="0" err="1">
                <a:solidFill>
                  <a:srgbClr val="273239"/>
                </a:solidFill>
                <a:effectLst/>
                <a:latin typeface="urw-din"/>
              </a:rPr>
              <a:t>Principal</a:t>
            </a:r>
            <a:r>
              <a:rPr lang="de-DE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de-DE" b="0" i="0" dirty="0" err="1">
                <a:solidFill>
                  <a:srgbClr val="273239"/>
                </a:solidFill>
                <a:effectLst/>
                <a:latin typeface="urw-din"/>
              </a:rPr>
              <a:t>Component</a:t>
            </a:r>
            <a:r>
              <a:rPr lang="de-DE" b="0" i="0" dirty="0">
                <a:solidFill>
                  <a:srgbClr val="273239"/>
                </a:solidFill>
                <a:effectLst/>
                <a:latin typeface="urw-din"/>
              </a:rPr>
              <a:t> Analysis =&gt; wird häufig in </a:t>
            </a:r>
            <a:r>
              <a:rPr lang="de-DE" b="0" i="0" dirty="0" err="1">
                <a:solidFill>
                  <a:srgbClr val="273239"/>
                </a:solidFill>
                <a:effectLst/>
                <a:latin typeface="urw-din"/>
              </a:rPr>
              <a:t>Preprocessing</a:t>
            </a:r>
            <a:r>
              <a:rPr lang="de-DE" b="0" i="0" dirty="0">
                <a:solidFill>
                  <a:srgbClr val="273239"/>
                </a:solidFill>
                <a:effectLst/>
                <a:latin typeface="urw-din"/>
              </a:rPr>
              <a:t> verwendet</a:t>
            </a:r>
            <a:endParaRPr lang="de-DE" b="0" dirty="0"/>
          </a:p>
          <a:p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05560-BA88-47C6-A53F-494CB6CFDC9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124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C461D0-D855-A8EA-59C0-EEBCBAAC0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1AE24CA-65D1-357C-DE8F-C2F2F1C9E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85562"/>
            <a:ext cx="9144000" cy="194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7384FB-F9D9-0D98-15B0-2AE2289D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21.06.2022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C44097-C9DF-0FA0-EE78-40713E8B6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Aktuelle DS Entwicklungen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C041AA-4338-DB88-EC8D-2A5C4090C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8830-2C00-40F8-8CBD-B13783CDD649}" type="slidenum">
              <a:rPr lang="en-GB" smtClean="0"/>
              <a:t>‹Nr.›</a:t>
            </a:fld>
            <a:endParaRPr lang="en-GB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5949D11-B309-3F5A-C096-09BE5E49E66D}"/>
              </a:ext>
            </a:extLst>
          </p:cNvPr>
          <p:cNvCxnSpPr>
            <a:cxnSpLocks/>
          </p:cNvCxnSpPr>
          <p:nvPr userDrawn="1"/>
        </p:nvCxnSpPr>
        <p:spPr>
          <a:xfrm>
            <a:off x="0" y="3699000"/>
            <a:ext cx="12192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41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A3802-2723-D424-C211-DD54FD1E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392FEE-9CDF-A655-7C1D-7291F010E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E20460-8328-3883-A25D-458DFF4AA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21.06.2022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CBB32C-8FB1-E612-3F2B-CF555B0E3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Aktuelle DS Entwicklungen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44F1C8-E811-A5B8-90EB-FEF6342B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8830-2C00-40F8-8CBD-B13783CDD64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09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E456333-2E70-7A29-6AA5-256F979E4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A87605-2A83-A310-2B93-9914E063A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430810-BDF5-B2F2-FB4A-57325244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21.06.2022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C4390C-32B0-1673-CAF0-A8E40453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Aktuelle DS Entwicklungen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A99B30-69A6-3126-0AB1-F24733A3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8830-2C00-40F8-8CBD-B13783CDD64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66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BA2F5-F602-C1C8-7C52-D5DFD7A63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E2A132-569D-F0BD-75D0-D4F858294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101296-3AF6-9FFC-1D13-6D508C11C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21.06.2022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ED9245-EE17-2B41-7CF7-FDCEFC2B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Aktuelle DS Entwicklungen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8FE281-42DA-6576-4D71-1FD53FF7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8830-2C00-40F8-8CBD-B13783CDD64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61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D6704B-CCF8-1160-96A0-E25AA7C8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B4CB73-D78F-02E6-038B-51FB0DBAC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9F3DDE-4AD4-0B68-DA3B-5D06ABDF2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21.06.2022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310610-8714-20DA-BE99-2D645A652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Aktuelle DS Entwicklungen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6B4AC4-E21C-20E7-C450-D9948ECD9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8830-2C00-40F8-8CBD-B13783CDD64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601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21D11-2867-A5AE-B63A-85D2A996D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583848-015D-F0A3-1182-3A80BAF10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36EF5F-5907-37B5-C807-F922D3789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453869-FBC2-BD8A-3C88-8582375E7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21.06.2022</a:t>
            </a:r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35A2C3-EF05-F678-A1EE-E4A6EF587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Aktuelle DS Entwicklungen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296792-F9C7-053B-B085-008F7942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8830-2C00-40F8-8CBD-B13783CDD64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69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373ECC-C541-1610-575A-0DBEEDF2E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64E220-4BD4-B547-79B0-880E09B74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9F5A4B-3DBE-8DB6-5AD8-93A272F41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BA9E30F-6B40-B4C1-7FC5-3AEF0C4AD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11CA231-FAA6-29EC-82FB-DD9B72F7D9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11CF6FF-0816-4B87-1CA4-4D7D2CB21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21.06.2022</a:t>
            </a:r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05F25D-B10D-7B7D-D2E0-94EBA2DD1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Aktuelle DS Entwicklungen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F10301-BC7B-771F-0ACC-456CE727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8830-2C00-40F8-8CBD-B13783CDD64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31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A4B8E-CA6F-239C-9E59-E1EA565B0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9986B0-E074-3AD6-73DF-A4EE2B4FE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07.07.2022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AAE2A31-456A-6ABF-4C16-DDD56196F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Aktuelle DS Entwicklungen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CC4EAE-F02C-2979-025D-D6CA3B19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8830-2C00-40F8-8CBD-B13783CDD64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96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A7490CD-4C74-A8D7-85AC-12714196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21.06.2022</a:t>
            </a:r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FE03BE1-C1E4-B394-43A1-3CBC63AE0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Aktuelle DS Entwicklungen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ED18DB-0CCB-20E5-F215-7068CF22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8830-2C00-40F8-8CBD-B13783CDD64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32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F6B2B-C42A-1EF6-790F-FC40E78B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12B0B7-27F0-D985-0AD1-E2328D0C9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A8706E-0E9A-9263-A022-0ED752B95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0F46F5-E614-FCE8-E5AF-195F34328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21.06.2022</a:t>
            </a:r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D4487A-32E1-AEB1-C20B-04B1AF4A5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Aktuelle DS Entwicklungen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711E7D-C982-AF9F-51A0-F50A7DB0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8830-2C00-40F8-8CBD-B13783CDD64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0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5B1C52-8E3C-E700-40DA-69FF653B3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B5C4D0A-A44A-4024-8EC6-80FAFE3DF0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7CD29D-4AA8-D850-C480-3B9241120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D07819-5769-CBCD-3845-8AA6AF7BE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21.06.2022</a:t>
            </a:r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342C44-78FF-6826-EF92-0651B3467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Aktuelle DS Entwicklungen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F3A6DF-8D8E-8919-870E-3CB21662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8830-2C00-40F8-8CBD-B13783CDD64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308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8308BB0-172E-1523-0CED-F50A12462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994"/>
            <a:ext cx="10515600" cy="682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6F3C24-F786-7BB7-4366-D8EA029AE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000"/>
            <a:ext cx="10515600" cy="513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B11A28-67DF-F476-2CC0-071A20C0D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07.07.2022</a:t>
            </a:r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092FEA-3ABA-8F38-16CE-781210CB9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 err="1"/>
              <a:t>Aktuelle</a:t>
            </a:r>
            <a:r>
              <a:rPr lang="en-GB" dirty="0"/>
              <a:t> DS </a:t>
            </a:r>
            <a:r>
              <a:rPr lang="en-GB" dirty="0" err="1"/>
              <a:t>Entwicklungen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F42832-ADFD-1E84-5D64-EB79DE21E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D3F8830-2C00-40F8-8CBD-B13783CDD649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464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haroni" panose="02010803020104030203" pitchFamily="2" charset="-79"/>
          <a:ea typeface="+mj-ea"/>
          <a:cs typeface="Aharoni" panose="02010803020104030203" pitchFamily="2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video" Target="../media/media4.mp4"/><Relationship Id="rId13" Type="http://schemas.openxmlformats.org/officeDocument/2006/relationships/image" Target="../media/image18.png"/><Relationship Id="rId3" Type="http://schemas.microsoft.com/office/2007/relationships/media" Target="../media/media2.mp4"/><Relationship Id="rId7" Type="http://schemas.microsoft.com/office/2007/relationships/media" Target="../media/media4.mp4"/><Relationship Id="rId12" Type="http://schemas.openxmlformats.org/officeDocument/2006/relationships/image" Target="../media/image17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11" Type="http://schemas.openxmlformats.org/officeDocument/2006/relationships/image" Target="../media/image16.png"/><Relationship Id="rId5" Type="http://schemas.microsoft.com/office/2007/relationships/media" Target="../media/media3.mp4"/><Relationship Id="rId10" Type="http://schemas.openxmlformats.org/officeDocument/2006/relationships/image" Target="../media/image15.png"/><Relationship Id="rId4" Type="http://schemas.openxmlformats.org/officeDocument/2006/relationships/video" Target="../media/media2.mp4"/><Relationship Id="rId9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media" Target="../media/media6.mp4"/><Relationship Id="rId7" Type="http://schemas.openxmlformats.org/officeDocument/2006/relationships/image" Target="../media/image20.png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6" Type="http://schemas.openxmlformats.org/officeDocument/2006/relationships/image" Target="../media/image19.png"/><Relationship Id="rId5" Type="http://schemas.openxmlformats.org/officeDocument/2006/relationships/slideLayout" Target="../slideLayouts/slideLayout6.xml"/><Relationship Id="rId4" Type="http://schemas.openxmlformats.org/officeDocument/2006/relationships/video" Target="../media/media6.mp4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microsoft.com/office/2007/relationships/media" Target="../media/media7.mkv"/><Relationship Id="rId1" Type="http://schemas.openxmlformats.org/officeDocument/2006/relationships/video" Target="NULL" TargetMode="Externa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colab.research.google.com/drive/10n7v1-kCnF_d1MBHiKhYeyXif-gdaEFf?usp=sharing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3C1F92-433C-1433-9ED5-3D9EE9190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000" y="1018563"/>
            <a:ext cx="11664000" cy="2430000"/>
          </a:xfrm>
        </p:spPr>
        <p:txBody>
          <a:bodyPr>
            <a:normAutofit fontScale="90000"/>
          </a:bodyPr>
          <a:lstStyle/>
          <a:p>
            <a:r>
              <a:rPr lang="en-GB" dirty="0"/>
              <a:t>Differentiate Supervised Learning, Unsupervised Learning and Reinforcement Learning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913EB8-766A-C5C9-D8A2-3171603B5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000" y="4030063"/>
            <a:ext cx="9972000" cy="918000"/>
          </a:xfrm>
        </p:spPr>
        <p:txBody>
          <a:bodyPr>
            <a:normAutofit/>
          </a:bodyPr>
          <a:lstStyle/>
          <a:p>
            <a:pPr algn="l"/>
            <a:r>
              <a:rPr lang="de-DE" sz="2000" dirty="0"/>
              <a:t>Präsentatoren:</a:t>
            </a:r>
          </a:p>
          <a:p>
            <a:pPr algn="l"/>
            <a:r>
              <a:rPr lang="en-GB" sz="2000" dirty="0"/>
              <a:t>Andreas Dichter, Canberk Alkan, Simon Schmid, Can </a:t>
            </a:r>
            <a:r>
              <a:rPr lang="en-GB" sz="2000" dirty="0" err="1"/>
              <a:t>Berkil</a:t>
            </a:r>
            <a:r>
              <a:rPr lang="en-GB" sz="2000" dirty="0"/>
              <a:t>, Dominic Viola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3EA672-1A45-0B48-2062-D47DDDC03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07.07.2022</a:t>
            </a:r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5F4C1B-2417-9E80-78D4-5547572C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Aktuelle DS Entwicklungen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DE41E2-F119-5BCE-8D4A-5313D9B8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8830-2C00-40F8-8CBD-B13783CDD649}" type="slidenum">
              <a:rPr lang="en-GB" smtClean="0"/>
              <a:t>1</a:t>
            </a:fld>
            <a:endParaRPr lang="en-GB"/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AD1830F4-8711-2513-81F7-EBB8D0A88107}"/>
              </a:ext>
            </a:extLst>
          </p:cNvPr>
          <p:cNvSpPr txBox="1">
            <a:spLocks/>
          </p:cNvSpPr>
          <p:nvPr/>
        </p:nvSpPr>
        <p:spPr>
          <a:xfrm>
            <a:off x="534000" y="5157000"/>
            <a:ext cx="9972000" cy="91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 err="1"/>
              <a:t>Lehrbeauftragter</a:t>
            </a:r>
            <a:r>
              <a:rPr lang="en-GB" sz="2000" dirty="0"/>
              <a:t>:</a:t>
            </a:r>
          </a:p>
          <a:p>
            <a:pPr algn="l"/>
            <a:r>
              <a:rPr lang="en-GB" sz="2000" dirty="0"/>
              <a:t>Michael Spengler</a:t>
            </a:r>
          </a:p>
        </p:txBody>
      </p:sp>
    </p:spTree>
    <p:extLst>
      <p:ext uri="{BB962C8B-B14F-4D97-AF65-F5344CB8AC3E}">
        <p14:creationId xmlns:p14="http://schemas.microsoft.com/office/powerpoint/2010/main" val="4184676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7C5B60-1C23-9DDC-C280-912411B4F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Supervised</a:t>
            </a:r>
            <a:r>
              <a:rPr lang="de-DE" dirty="0"/>
              <a:t> Learning – Code Beispiel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6CC3682-FB49-272B-1388-3B8EE355F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07.07.2022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199409-4F99-117A-B9C4-C6AE3CFC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Aktuelle</a:t>
            </a:r>
            <a:r>
              <a:rPr lang="en-GB" dirty="0"/>
              <a:t> DS </a:t>
            </a:r>
            <a:r>
              <a:rPr lang="en-GB" dirty="0" err="1"/>
              <a:t>Entwicklungen</a:t>
            </a:r>
            <a:r>
              <a:rPr lang="en-GB" dirty="0"/>
              <a:t> | Supervised Learning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6FC41C-59FB-9D3D-828D-4955EBC47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8830-2C00-40F8-8CBD-B13783CDD649}" type="slidenum">
              <a:rPr lang="en-GB" smtClean="0"/>
              <a:t>10</a:t>
            </a:fld>
            <a:endParaRPr lang="en-GB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EA2AA78-0EE8-059F-C939-FF9C8DCF4AAF}"/>
              </a:ext>
            </a:extLst>
          </p:cNvPr>
          <p:cNvSpPr/>
          <p:nvPr/>
        </p:nvSpPr>
        <p:spPr>
          <a:xfrm>
            <a:off x="838200" y="1783692"/>
            <a:ext cx="745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pandas</a:t>
            </a:r>
            <a: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pd</a:t>
            </a:r>
            <a:endParaRPr lang="de-DE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endParaRPr lang="de-DE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salary_dataset</a:t>
            </a:r>
            <a: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  <a:t> = </a:t>
            </a:r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pd.read_csv</a:t>
            </a:r>
            <a:r>
              <a:rPr lang="de-DE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de-DE" dirty="0">
                <a:solidFill>
                  <a:srgbClr val="CE9178"/>
                </a:solidFill>
                <a:latin typeface="Courier New" panose="02070309020205020404" pitchFamily="49" charset="0"/>
              </a:rPr>
              <a:t>"</a:t>
            </a:r>
            <a:r>
              <a:rPr lang="de-DE" dirty="0" err="1">
                <a:solidFill>
                  <a:srgbClr val="CE9178"/>
                </a:solidFill>
                <a:latin typeface="Courier New" panose="02070309020205020404" pitchFamily="49" charset="0"/>
              </a:rPr>
              <a:t>Salary_Data.csv</a:t>
            </a:r>
            <a:r>
              <a:rPr lang="de-DE" dirty="0">
                <a:solidFill>
                  <a:srgbClr val="CE9178"/>
                </a:solidFill>
                <a:latin typeface="Courier New" panose="02070309020205020404" pitchFamily="49" charset="0"/>
              </a:rPr>
              <a:t>"</a:t>
            </a:r>
            <a:r>
              <a:rPr lang="de-DE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de-DE" b="0" i="0" u="none" strike="noStrike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93226F6-B416-83DE-A7E4-5F6E684E529E}"/>
              </a:ext>
            </a:extLst>
          </p:cNvPr>
          <p:cNvSpPr/>
          <p:nvPr/>
        </p:nvSpPr>
        <p:spPr>
          <a:xfrm>
            <a:off x="838198" y="3636708"/>
            <a:ext cx="89298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sklearn.model_selection</a:t>
            </a:r>
            <a: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train_test_split</a:t>
            </a:r>
            <a:endParaRPr lang="de-DE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endParaRPr lang="de-DE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train</a:t>
            </a:r>
            <a:r>
              <a:rPr lang="de-DE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test</a:t>
            </a:r>
            <a: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  <a:t> = </a:t>
            </a:r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train_test_split</a:t>
            </a:r>
            <a:r>
              <a:rPr lang="de-DE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salary_dataset</a:t>
            </a:r>
            <a:r>
              <a:rPr lang="de-DE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test_size</a:t>
            </a:r>
            <a: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de-DE" dirty="0">
                <a:solidFill>
                  <a:srgbClr val="B5CEA8"/>
                </a:solidFill>
                <a:latin typeface="Courier New" panose="02070309020205020404" pitchFamily="49" charset="0"/>
              </a:rPr>
              <a:t>0.2</a:t>
            </a:r>
            <a:r>
              <a:rPr lang="de-DE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de-DE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endParaRPr lang="de-DE" b="0" i="0" u="none" strike="noStrike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7175E0A-F710-7EBA-7036-73CD1B8B6292}"/>
              </a:ext>
            </a:extLst>
          </p:cNvPr>
          <p:cNvSpPr txBox="1"/>
          <p:nvPr/>
        </p:nvSpPr>
        <p:spPr>
          <a:xfrm>
            <a:off x="838200" y="1401318"/>
            <a:ext cx="2042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Daten einlesen: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BAAA291-5E44-79C5-4567-380D65D1C665}"/>
              </a:ext>
            </a:extLst>
          </p:cNvPr>
          <p:cNvSpPr txBox="1"/>
          <p:nvPr/>
        </p:nvSpPr>
        <p:spPr>
          <a:xfrm>
            <a:off x="838199" y="3236598"/>
            <a:ext cx="1925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Daten splitten:</a:t>
            </a:r>
          </a:p>
        </p:txBody>
      </p:sp>
    </p:spTree>
    <p:extLst>
      <p:ext uri="{BB962C8B-B14F-4D97-AF65-F5344CB8AC3E}">
        <p14:creationId xmlns:p14="http://schemas.microsoft.com/office/powerpoint/2010/main" val="24945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DAC7FF-2D4D-B3D0-DC33-471A615A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Supervised</a:t>
            </a:r>
            <a:r>
              <a:rPr lang="de-DE" dirty="0"/>
              <a:t> Learning – Code Beispiel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97508E-A8B8-85B2-C890-D4F476AE5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07.07.2022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5EC12D-6AD3-A833-185D-9668A174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Aktuelle</a:t>
            </a:r>
            <a:r>
              <a:rPr lang="en-GB" dirty="0"/>
              <a:t> DS </a:t>
            </a:r>
            <a:r>
              <a:rPr lang="en-GB" dirty="0" err="1"/>
              <a:t>Entwicklungen</a:t>
            </a:r>
            <a:r>
              <a:rPr lang="en-GB" dirty="0"/>
              <a:t> | Supervised Learning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86F153-09C3-7322-FE38-3E1E54802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8830-2C00-40F8-8CBD-B13783CDD649}" type="slidenum">
              <a:rPr lang="en-GB" smtClean="0"/>
              <a:t>11</a:t>
            </a:fld>
            <a:endParaRPr lang="en-GB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A4CEBE2-BC9F-10E0-926B-BED7F93E95DF}"/>
              </a:ext>
            </a:extLst>
          </p:cNvPr>
          <p:cNvSpPr/>
          <p:nvPr/>
        </p:nvSpPr>
        <p:spPr>
          <a:xfrm>
            <a:off x="3012847" y="1439379"/>
            <a:ext cx="6166305" cy="3979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2A07A1C-B552-ECE3-E421-BAD12F86E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847" y="1439379"/>
            <a:ext cx="6166305" cy="397924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3CB6C59-F982-D863-F23B-51CEB8436D96}"/>
              </a:ext>
            </a:extLst>
          </p:cNvPr>
          <p:cNvSpPr/>
          <p:nvPr/>
        </p:nvSpPr>
        <p:spPr>
          <a:xfrm>
            <a:off x="207287" y="1439379"/>
            <a:ext cx="432000" cy="432000"/>
          </a:xfrm>
          <a:prstGeom prst="ellipse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E4FABF-E083-34B2-B8FA-F61DE06A23C3}"/>
              </a:ext>
            </a:extLst>
          </p:cNvPr>
          <p:cNvSpPr/>
          <p:nvPr/>
        </p:nvSpPr>
        <p:spPr>
          <a:xfrm>
            <a:off x="207287" y="2403000"/>
            <a:ext cx="432000" cy="432000"/>
          </a:xfrm>
          <a:prstGeom prst="ellipse">
            <a:avLst/>
          </a:prstGeom>
          <a:solidFill>
            <a:srgbClr val="008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C56C213-2D01-ACA9-4E6A-0FDD95B2FA41}"/>
              </a:ext>
            </a:extLst>
          </p:cNvPr>
          <p:cNvSpPr txBox="1"/>
          <p:nvPr/>
        </p:nvSpPr>
        <p:spPr>
          <a:xfrm>
            <a:off x="750000" y="2434334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Trainings Daten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C36872B-9A78-FAEF-B59C-E4884A2F67F8}"/>
              </a:ext>
            </a:extLst>
          </p:cNvPr>
          <p:cNvSpPr txBox="1"/>
          <p:nvPr/>
        </p:nvSpPr>
        <p:spPr>
          <a:xfrm>
            <a:off x="770765" y="1470713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Test Daten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025E3C9-03C1-A668-4347-12CC3A906F80}"/>
              </a:ext>
            </a:extLst>
          </p:cNvPr>
          <p:cNvSpPr txBox="1"/>
          <p:nvPr/>
        </p:nvSpPr>
        <p:spPr>
          <a:xfrm flipH="1">
            <a:off x="4118596" y="5080066"/>
            <a:ext cx="1348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Input </a:t>
            </a:r>
            <a:r>
              <a:rPr lang="en-GB" sz="1600" dirty="0" err="1"/>
              <a:t>Daten</a:t>
            </a:r>
            <a:r>
              <a:rPr lang="en-GB" sz="1600" dirty="0"/>
              <a:t> </a:t>
            </a:r>
            <a:r>
              <a:rPr lang="en-GB" sz="1600" i="1" dirty="0"/>
              <a:t>X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D6582FF-8EB4-385C-2340-ACEBC69B40C4}"/>
              </a:ext>
            </a:extLst>
          </p:cNvPr>
          <p:cNvCxnSpPr>
            <a:cxnSpLocks/>
          </p:cNvCxnSpPr>
          <p:nvPr/>
        </p:nvCxnSpPr>
        <p:spPr>
          <a:xfrm flipV="1">
            <a:off x="3180000" y="3537000"/>
            <a:ext cx="0" cy="324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47944F57-35D6-8A73-6067-F09BD54614C6}"/>
              </a:ext>
            </a:extLst>
          </p:cNvPr>
          <p:cNvSpPr txBox="1"/>
          <p:nvPr/>
        </p:nvSpPr>
        <p:spPr>
          <a:xfrm rot="16200000" flipH="1">
            <a:off x="2507771" y="4373938"/>
            <a:ext cx="1348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Gold Labels Y</a:t>
            </a:r>
            <a:endParaRPr lang="en-GB" sz="1600" i="1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9393DCA5-41DF-49A5-ADA9-1F48F05FF517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5467302" y="5249343"/>
            <a:ext cx="3773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989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0D680-4A46-FCB1-F182-10AFFA671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Supervised</a:t>
            </a:r>
            <a:r>
              <a:rPr lang="de-DE" dirty="0"/>
              <a:t> Learning – Code Beispiel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FBB6561-D9CC-9D6F-C97C-C7CDDC56A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07.07.2022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46FAE3-8CDF-F54A-E2A7-87FEA14C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Aktuelle</a:t>
            </a:r>
            <a:r>
              <a:rPr lang="en-GB" dirty="0"/>
              <a:t> DS </a:t>
            </a:r>
            <a:r>
              <a:rPr lang="en-GB" dirty="0" err="1"/>
              <a:t>Entwicklungen</a:t>
            </a:r>
            <a:r>
              <a:rPr lang="en-GB" dirty="0"/>
              <a:t> | Supervised Learning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A1292C-580E-8D35-0B3A-AF671A59D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8830-2C00-40F8-8CBD-B13783CDD649}" type="slidenum">
              <a:rPr lang="en-GB" smtClean="0"/>
              <a:t>12</a:t>
            </a:fld>
            <a:endParaRPr lang="en-GB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0B47853-0FD7-E04E-12C8-B7C6B6D46C77}"/>
              </a:ext>
            </a:extLst>
          </p:cNvPr>
          <p:cNvSpPr txBox="1"/>
          <p:nvPr/>
        </p:nvSpPr>
        <p:spPr>
          <a:xfrm>
            <a:off x="838200" y="1401318"/>
            <a:ext cx="3993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Model erstellen und trainieren: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5E2C46E-D7BA-DCE9-6E58-66E6B3295174}"/>
              </a:ext>
            </a:extLst>
          </p:cNvPr>
          <p:cNvSpPr/>
          <p:nvPr/>
        </p:nvSpPr>
        <p:spPr>
          <a:xfrm>
            <a:off x="838200" y="1801428"/>
            <a:ext cx="9361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sklearn.linear_model</a:t>
            </a:r>
            <a: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LinearRegression</a:t>
            </a:r>
            <a:endParaRPr lang="de-DE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endParaRPr lang="de-DE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model</a:t>
            </a:r>
            <a: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  <a:t> = </a:t>
            </a:r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LinearRegression</a:t>
            </a:r>
            <a:r>
              <a:rPr lang="de-DE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de-DE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model</a:t>
            </a:r>
            <a: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  <a:t> = </a:t>
            </a:r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model.fit</a:t>
            </a:r>
            <a:r>
              <a:rPr lang="de-DE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train</a:t>
            </a:r>
            <a:r>
              <a:rPr lang="de-DE" dirty="0">
                <a:solidFill>
                  <a:srgbClr val="DCDCDC"/>
                </a:solidFill>
                <a:latin typeface="Courier New" panose="02070309020205020404" pitchFamily="49" charset="0"/>
              </a:rPr>
              <a:t>[[</a:t>
            </a:r>
            <a:r>
              <a:rPr lang="de-DE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de-DE" dirty="0" err="1">
                <a:solidFill>
                  <a:srgbClr val="CE9178"/>
                </a:solidFill>
                <a:latin typeface="Courier New" panose="02070309020205020404" pitchFamily="49" charset="0"/>
              </a:rPr>
              <a:t>YearsExperience</a:t>
            </a:r>
            <a:r>
              <a:rPr lang="de-DE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de-DE" dirty="0">
                <a:solidFill>
                  <a:srgbClr val="DCDCDC"/>
                </a:solidFill>
                <a:latin typeface="Courier New" panose="02070309020205020404" pitchFamily="49" charset="0"/>
              </a:rPr>
              <a:t>]],</a:t>
            </a:r>
            <a: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train</a:t>
            </a:r>
            <a:r>
              <a:rPr lang="de-DE" dirty="0">
                <a:solidFill>
                  <a:srgbClr val="DCDCDC"/>
                </a:solidFill>
                <a:latin typeface="Courier New" panose="02070309020205020404" pitchFamily="49" charset="0"/>
              </a:rPr>
              <a:t>[[</a:t>
            </a:r>
            <a:r>
              <a:rPr lang="de-DE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de-DE" dirty="0" err="1">
                <a:solidFill>
                  <a:srgbClr val="CE9178"/>
                </a:solidFill>
                <a:latin typeface="Courier New" panose="02070309020205020404" pitchFamily="49" charset="0"/>
              </a:rPr>
              <a:t>Salary</a:t>
            </a:r>
            <a:r>
              <a:rPr lang="de-DE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de-DE" dirty="0">
                <a:solidFill>
                  <a:srgbClr val="DCDCDC"/>
                </a:solidFill>
                <a:latin typeface="Courier New" panose="02070309020205020404" pitchFamily="49" charset="0"/>
              </a:rPr>
              <a:t>]])</a:t>
            </a:r>
            <a:endParaRPr lang="de-DE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b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endParaRPr lang="de-DE" b="0" i="0" u="none" strike="noStrike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DD10D49-89F0-E53D-FCF1-49F3F016FCE1}"/>
              </a:ext>
            </a:extLst>
          </p:cNvPr>
          <p:cNvSpPr txBox="1"/>
          <p:nvPr/>
        </p:nvSpPr>
        <p:spPr>
          <a:xfrm>
            <a:off x="838199" y="3771198"/>
            <a:ext cx="4735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Vorhersagen mit dem Model machen: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F62B292-85E1-B177-2467-46B0175D803C}"/>
              </a:ext>
            </a:extLst>
          </p:cNvPr>
          <p:cNvSpPr/>
          <p:nvPr/>
        </p:nvSpPr>
        <p:spPr>
          <a:xfrm>
            <a:off x="838199" y="4171308"/>
            <a:ext cx="7039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pred</a:t>
            </a:r>
            <a: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  <a:t> = </a:t>
            </a:r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model.predict</a:t>
            </a:r>
            <a:r>
              <a:rPr lang="de-DE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test</a:t>
            </a:r>
            <a:r>
              <a:rPr lang="de-DE" dirty="0">
                <a:solidFill>
                  <a:srgbClr val="DCDCDC"/>
                </a:solidFill>
                <a:latin typeface="Courier New" panose="02070309020205020404" pitchFamily="49" charset="0"/>
              </a:rPr>
              <a:t>[[</a:t>
            </a:r>
            <a:r>
              <a:rPr lang="de-DE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de-DE" dirty="0" err="1">
                <a:solidFill>
                  <a:srgbClr val="CE9178"/>
                </a:solidFill>
                <a:latin typeface="Courier New" panose="02070309020205020404" pitchFamily="49" charset="0"/>
              </a:rPr>
              <a:t>YearsExperience</a:t>
            </a:r>
            <a:r>
              <a:rPr lang="de-DE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de-DE" dirty="0">
                <a:solidFill>
                  <a:srgbClr val="DCDCDC"/>
                </a:solidFill>
                <a:latin typeface="Courier New" panose="02070309020205020404" pitchFamily="49" charset="0"/>
              </a:rPr>
              <a:t>]])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087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C1C5C48B-28CE-CFD4-7769-DAB295E9CA2A}"/>
              </a:ext>
            </a:extLst>
          </p:cNvPr>
          <p:cNvSpPr/>
          <p:nvPr/>
        </p:nvSpPr>
        <p:spPr>
          <a:xfrm>
            <a:off x="3012847" y="1439379"/>
            <a:ext cx="6166305" cy="3979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A4C7736-AFAF-A56B-CA5D-9B1B9C512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Supervised</a:t>
            </a:r>
            <a:r>
              <a:rPr lang="de-DE" dirty="0"/>
              <a:t> Learning – Code Beispiel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560458-FB55-50EF-26DD-C08F0B35C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07.07.2022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AA65E95-AB3D-166B-83B6-32409D36A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Aktuelle</a:t>
            </a:r>
            <a:r>
              <a:rPr lang="en-GB" dirty="0"/>
              <a:t> DS </a:t>
            </a:r>
            <a:r>
              <a:rPr lang="en-GB" dirty="0" err="1"/>
              <a:t>Entwicklungen</a:t>
            </a:r>
            <a:r>
              <a:rPr lang="en-GB" dirty="0"/>
              <a:t> | Supervised Learning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AC5362-FA3C-6445-AABD-AA2589244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8830-2C00-40F8-8CBD-B13783CDD649}" type="slidenum">
              <a:rPr lang="en-GB" smtClean="0"/>
              <a:t>13</a:t>
            </a:fld>
            <a:endParaRPr lang="en-GB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E23791AC-8D0B-18FB-6FB7-1EEC55942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847" y="1439379"/>
            <a:ext cx="6166305" cy="397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2882922-C7E5-150D-88C5-47C5DFA15391}"/>
              </a:ext>
            </a:extLst>
          </p:cNvPr>
          <p:cNvSpPr/>
          <p:nvPr/>
        </p:nvSpPr>
        <p:spPr>
          <a:xfrm>
            <a:off x="207287" y="3366621"/>
            <a:ext cx="432000" cy="432000"/>
          </a:xfrm>
          <a:prstGeom prst="ellipse">
            <a:avLst/>
          </a:prstGeom>
          <a:solidFill>
            <a:srgbClr val="0C6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B3862CD-A7C1-C827-6A41-1361AA6F2772}"/>
              </a:ext>
            </a:extLst>
          </p:cNvPr>
          <p:cNvSpPr/>
          <p:nvPr/>
        </p:nvSpPr>
        <p:spPr>
          <a:xfrm>
            <a:off x="207287" y="1439379"/>
            <a:ext cx="432000" cy="432000"/>
          </a:xfrm>
          <a:prstGeom prst="ellipse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77CE25C-8530-7D5F-1A66-D85F748D8BF3}"/>
              </a:ext>
            </a:extLst>
          </p:cNvPr>
          <p:cNvSpPr/>
          <p:nvPr/>
        </p:nvSpPr>
        <p:spPr>
          <a:xfrm>
            <a:off x="207287" y="2403000"/>
            <a:ext cx="432000" cy="432000"/>
          </a:xfrm>
          <a:prstGeom prst="ellipse">
            <a:avLst/>
          </a:prstGeom>
          <a:solidFill>
            <a:srgbClr val="008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B9E4168-ABE9-8D4F-C7EA-28290D47322F}"/>
              </a:ext>
            </a:extLst>
          </p:cNvPr>
          <p:cNvSpPr txBox="1"/>
          <p:nvPr/>
        </p:nvSpPr>
        <p:spPr>
          <a:xfrm>
            <a:off x="750000" y="2434334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Trainings Daten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EEF92DE-ECE9-A72B-7575-A26F468F351B}"/>
              </a:ext>
            </a:extLst>
          </p:cNvPr>
          <p:cNvSpPr txBox="1"/>
          <p:nvPr/>
        </p:nvSpPr>
        <p:spPr>
          <a:xfrm>
            <a:off x="770765" y="1470713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Test Daten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84A8E27-DBA8-9327-BE58-DFF5E046F079}"/>
              </a:ext>
            </a:extLst>
          </p:cNvPr>
          <p:cNvSpPr txBox="1"/>
          <p:nvPr/>
        </p:nvSpPr>
        <p:spPr>
          <a:xfrm>
            <a:off x="749999" y="3397955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Lineare Regression</a:t>
            </a:r>
          </a:p>
        </p:txBody>
      </p:sp>
    </p:spTree>
    <p:extLst>
      <p:ext uri="{BB962C8B-B14F-4D97-AF65-F5344CB8AC3E}">
        <p14:creationId xmlns:p14="http://schemas.microsoft.com/office/powerpoint/2010/main" val="3862105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12FCA2-B43B-B00F-BF58-5BF45592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Unsupervised Learning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D919EE-2207-9417-9414-2A935375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07.07.2022</a:t>
            </a:r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C8F972-8B78-9622-DD62-DCB16B1C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Aktuelle</a:t>
            </a:r>
            <a:r>
              <a:rPr lang="en-GB" dirty="0"/>
              <a:t> DS </a:t>
            </a:r>
            <a:r>
              <a:rPr lang="en-GB" dirty="0" err="1"/>
              <a:t>Entwicklungen</a:t>
            </a:r>
            <a:r>
              <a:rPr lang="en-GB" dirty="0"/>
              <a:t> | Unsupervised Learning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5FB429-B61B-0404-7B5B-912FE812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8830-2C00-40F8-8CBD-B13783CDD649}" type="slidenum">
              <a:rPr lang="en-GB" smtClean="0"/>
              <a:t>14</a:t>
            </a:fld>
            <a:endParaRPr lang="en-GB"/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01976CE7-6BA3-CD28-4996-8BE7A5CA38CD}"/>
              </a:ext>
            </a:extLst>
          </p:cNvPr>
          <p:cNvCxnSpPr>
            <a:cxnSpLocks/>
          </p:cNvCxnSpPr>
          <p:nvPr/>
        </p:nvCxnSpPr>
        <p:spPr>
          <a:xfrm>
            <a:off x="4560801" y="2592069"/>
            <a:ext cx="9702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A24BD68E-368A-BCAC-94F8-2DAC79E4FBB7}"/>
              </a:ext>
            </a:extLst>
          </p:cNvPr>
          <p:cNvSpPr txBox="1"/>
          <p:nvPr/>
        </p:nvSpPr>
        <p:spPr>
          <a:xfrm flipH="1">
            <a:off x="5661595" y="2392014"/>
            <a:ext cx="3782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Features / Attribute / </a:t>
            </a:r>
            <a:r>
              <a:rPr lang="en-GB" sz="2000" b="1" dirty="0" err="1">
                <a:solidFill>
                  <a:schemeClr val="bg1"/>
                </a:solidFill>
              </a:rPr>
              <a:t>Prädiktoren</a:t>
            </a: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FE9B4EF3-5726-88AE-32E9-1C133396543C}"/>
              </a:ext>
            </a:extLst>
          </p:cNvPr>
          <p:cNvCxnSpPr>
            <a:cxnSpLocks/>
          </p:cNvCxnSpPr>
          <p:nvPr/>
        </p:nvCxnSpPr>
        <p:spPr>
          <a:xfrm>
            <a:off x="4560801" y="3829481"/>
            <a:ext cx="9702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9ADEEAB3-08E1-4067-B37B-A877869D7812}"/>
              </a:ext>
            </a:extLst>
          </p:cNvPr>
          <p:cNvSpPr txBox="1"/>
          <p:nvPr/>
        </p:nvSpPr>
        <p:spPr>
          <a:xfrm flipH="1">
            <a:off x="5661595" y="3629426"/>
            <a:ext cx="2482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Records / Examples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60" name="Geschweifte Klammer links 59">
            <a:extLst>
              <a:ext uri="{FF2B5EF4-FFF2-40B4-BE49-F238E27FC236}">
                <a16:creationId xmlns:a16="http://schemas.microsoft.com/office/drawing/2014/main" id="{EE1B3F92-A183-18AF-928D-702799D34EB9}"/>
              </a:ext>
            </a:extLst>
          </p:cNvPr>
          <p:cNvSpPr/>
          <p:nvPr/>
        </p:nvSpPr>
        <p:spPr>
          <a:xfrm rot="10800000">
            <a:off x="4167601" y="2986042"/>
            <a:ext cx="174167" cy="1686878"/>
          </a:xfrm>
          <a:prstGeom prst="lef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1E2880B-2388-BF25-DDBC-9EC62FFF27B2}"/>
              </a:ext>
            </a:extLst>
          </p:cNvPr>
          <p:cNvSpPr txBox="1"/>
          <p:nvPr/>
        </p:nvSpPr>
        <p:spPr>
          <a:xfrm flipH="1">
            <a:off x="838199" y="1178374"/>
            <a:ext cx="35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Aufbau </a:t>
            </a:r>
            <a:r>
              <a:rPr lang="en-GB" sz="2000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eines</a:t>
            </a:r>
            <a:r>
              <a:rPr lang="en-GB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GB" sz="2000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Datensatzes</a:t>
            </a:r>
            <a:r>
              <a:rPr lang="en-GB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D8799B5D-F056-3131-EE34-E887867ED478}"/>
              </a:ext>
            </a:extLst>
          </p:cNvPr>
          <p:cNvGrpSpPr/>
          <p:nvPr/>
        </p:nvGrpSpPr>
        <p:grpSpPr>
          <a:xfrm>
            <a:off x="963263" y="2487841"/>
            <a:ext cx="3105388" cy="2614602"/>
            <a:chOff x="963263" y="2487841"/>
            <a:chExt cx="3105388" cy="2614602"/>
          </a:xfrm>
        </p:grpSpPr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B7CBD3AF-9344-5DA1-C521-22984CE04913}"/>
                </a:ext>
              </a:extLst>
            </p:cNvPr>
            <p:cNvSpPr/>
            <p:nvPr/>
          </p:nvSpPr>
          <p:spPr>
            <a:xfrm>
              <a:off x="967438" y="3385703"/>
              <a:ext cx="949275" cy="3651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x</a:t>
              </a:r>
              <a:r>
                <a:rPr lang="en-GB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F05D3DAD-F995-F721-DB38-E3A7FFE24091}"/>
                </a:ext>
              </a:extLst>
            </p:cNvPr>
            <p:cNvSpPr/>
            <p:nvPr/>
          </p:nvSpPr>
          <p:spPr>
            <a:xfrm>
              <a:off x="2043407" y="3203140"/>
              <a:ext cx="949275" cy="3651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x</a:t>
              </a:r>
              <a:r>
                <a:rPr lang="en-GB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572FF02C-CEA1-F2B7-CC80-82369579ED96}"/>
                </a:ext>
              </a:extLst>
            </p:cNvPr>
            <p:cNvSpPr/>
            <p:nvPr/>
          </p:nvSpPr>
          <p:spPr>
            <a:xfrm>
              <a:off x="3119376" y="3020579"/>
              <a:ext cx="949275" cy="3651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x</a:t>
              </a:r>
              <a:r>
                <a:rPr lang="en-GB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51417AC9-6B07-C3B5-D901-A1BDB2E55A3B}"/>
                </a:ext>
              </a:extLst>
            </p:cNvPr>
            <p:cNvSpPr/>
            <p:nvPr/>
          </p:nvSpPr>
          <p:spPr>
            <a:xfrm>
              <a:off x="967438" y="3949851"/>
              <a:ext cx="949275" cy="3651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x</a:t>
              </a:r>
              <a:r>
                <a:rPr lang="en-GB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B264C114-D113-AF51-9DB9-18A8565D1C57}"/>
                </a:ext>
              </a:extLst>
            </p:cNvPr>
            <p:cNvSpPr/>
            <p:nvPr/>
          </p:nvSpPr>
          <p:spPr>
            <a:xfrm>
              <a:off x="2043407" y="3767288"/>
              <a:ext cx="949275" cy="3651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x</a:t>
              </a:r>
              <a:r>
                <a:rPr lang="en-GB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D1322B38-715D-11C2-8FDA-CEFD203CC382}"/>
                </a:ext>
              </a:extLst>
            </p:cNvPr>
            <p:cNvSpPr/>
            <p:nvPr/>
          </p:nvSpPr>
          <p:spPr>
            <a:xfrm>
              <a:off x="3119376" y="3584727"/>
              <a:ext cx="949275" cy="3651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x</a:t>
              </a:r>
              <a:r>
                <a:rPr lang="en-GB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C1EA5499-E855-1B68-9FF5-200B8E019179}"/>
                </a:ext>
              </a:extLst>
            </p:cNvPr>
            <p:cNvSpPr/>
            <p:nvPr/>
          </p:nvSpPr>
          <p:spPr>
            <a:xfrm>
              <a:off x="963263" y="4737318"/>
              <a:ext cx="949275" cy="3651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chemeClr val="tx1"/>
                  </a:solidFill>
                </a:rPr>
                <a:t>x</a:t>
              </a:r>
              <a:r>
                <a:rPr lang="en-GB" baseline="-25000" dirty="0" err="1">
                  <a:solidFill>
                    <a:schemeClr val="tx1"/>
                  </a:solidFill>
                </a:rPr>
                <a:t>n</a:t>
              </a:r>
              <a:endParaRPr lang="en-GB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hteck: abgerundete Ecken 18">
              <a:extLst>
                <a:ext uri="{FF2B5EF4-FFF2-40B4-BE49-F238E27FC236}">
                  <a16:creationId xmlns:a16="http://schemas.microsoft.com/office/drawing/2014/main" id="{E185F8D4-BB9E-AD0A-7E04-9FC2EA7ECA01}"/>
                </a:ext>
              </a:extLst>
            </p:cNvPr>
            <p:cNvSpPr/>
            <p:nvPr/>
          </p:nvSpPr>
          <p:spPr>
            <a:xfrm>
              <a:off x="2039232" y="4554755"/>
              <a:ext cx="949275" cy="3651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chemeClr val="tx1"/>
                  </a:solidFill>
                </a:rPr>
                <a:t>x</a:t>
              </a:r>
              <a:r>
                <a:rPr lang="en-GB" baseline="-25000" dirty="0" err="1">
                  <a:solidFill>
                    <a:schemeClr val="tx1"/>
                  </a:solidFill>
                </a:rPr>
                <a:t>n</a:t>
              </a:r>
              <a:endParaRPr lang="en-GB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38A04188-223C-C641-4803-C795DCD30DE9}"/>
                </a:ext>
              </a:extLst>
            </p:cNvPr>
            <p:cNvSpPr/>
            <p:nvPr/>
          </p:nvSpPr>
          <p:spPr>
            <a:xfrm>
              <a:off x="3115201" y="4372194"/>
              <a:ext cx="949275" cy="3651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chemeClr val="tx1"/>
                  </a:solidFill>
                </a:rPr>
                <a:t>x</a:t>
              </a:r>
              <a:r>
                <a:rPr lang="en-GB" baseline="-25000" dirty="0" err="1">
                  <a:solidFill>
                    <a:schemeClr val="tx1"/>
                  </a:solidFill>
                </a:rPr>
                <a:t>n</a:t>
              </a:r>
              <a:endParaRPr lang="en-GB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hteck: abgerundete Ecken 52">
              <a:extLst>
                <a:ext uri="{FF2B5EF4-FFF2-40B4-BE49-F238E27FC236}">
                  <a16:creationId xmlns:a16="http://schemas.microsoft.com/office/drawing/2014/main" id="{6D409B1E-377F-FEC0-A2A7-84F4173C4190}"/>
                </a:ext>
              </a:extLst>
            </p:cNvPr>
            <p:cNvSpPr/>
            <p:nvPr/>
          </p:nvSpPr>
          <p:spPr>
            <a:xfrm>
              <a:off x="963263" y="2852965"/>
              <a:ext cx="949275" cy="36512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Alter</a:t>
              </a:r>
            </a:p>
          </p:txBody>
        </p:sp>
        <p:sp>
          <p:nvSpPr>
            <p:cNvPr id="54" name="Rechteck: abgerundete Ecken 53">
              <a:extLst>
                <a:ext uri="{FF2B5EF4-FFF2-40B4-BE49-F238E27FC236}">
                  <a16:creationId xmlns:a16="http://schemas.microsoft.com/office/drawing/2014/main" id="{93CD5D6C-E19A-1F0E-AD53-3881AE0E939E}"/>
                </a:ext>
              </a:extLst>
            </p:cNvPr>
            <p:cNvSpPr/>
            <p:nvPr/>
          </p:nvSpPr>
          <p:spPr>
            <a:xfrm>
              <a:off x="2039232" y="2670402"/>
              <a:ext cx="949275" cy="36512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chemeClr val="tx1"/>
                  </a:solidFill>
                </a:rPr>
                <a:t>Größe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5" name="Rechteck: abgerundete Ecken 54">
              <a:extLst>
                <a:ext uri="{FF2B5EF4-FFF2-40B4-BE49-F238E27FC236}">
                  <a16:creationId xmlns:a16="http://schemas.microsoft.com/office/drawing/2014/main" id="{A2E12D5F-1392-25B8-1D0B-3264E0494CB8}"/>
                </a:ext>
              </a:extLst>
            </p:cNvPr>
            <p:cNvSpPr/>
            <p:nvPr/>
          </p:nvSpPr>
          <p:spPr>
            <a:xfrm>
              <a:off x="3115201" y="2487841"/>
              <a:ext cx="949275" cy="36512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chemeClr val="tx1"/>
                  </a:solidFill>
                </a:rPr>
                <a:t>Beruf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2" name="Rechteck: abgerundete Ecken 61">
              <a:extLst>
                <a:ext uri="{FF2B5EF4-FFF2-40B4-BE49-F238E27FC236}">
                  <a16:creationId xmlns:a16="http://schemas.microsoft.com/office/drawing/2014/main" id="{A0364382-20A1-5B4F-EA20-649678D13238}"/>
                </a:ext>
              </a:extLst>
            </p:cNvPr>
            <p:cNvSpPr/>
            <p:nvPr/>
          </p:nvSpPr>
          <p:spPr>
            <a:xfrm rot="5820679">
              <a:off x="1170038" y="4372194"/>
              <a:ext cx="949275" cy="365125"/>
            </a:xfrm>
            <a:prstGeom prst="roundRect">
              <a:avLst/>
            </a:prstGeom>
            <a:noFill/>
            <a:ln>
              <a:noFill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baseline="-25000" dirty="0">
                  <a:solidFill>
                    <a:schemeClr val="bg1"/>
                  </a:solidFill>
                </a:rPr>
                <a:t>. . .</a:t>
              </a:r>
            </a:p>
          </p:txBody>
        </p:sp>
        <p:sp>
          <p:nvSpPr>
            <p:cNvPr id="63" name="Rechteck: abgerundete Ecken 62">
              <a:extLst>
                <a:ext uri="{FF2B5EF4-FFF2-40B4-BE49-F238E27FC236}">
                  <a16:creationId xmlns:a16="http://schemas.microsoft.com/office/drawing/2014/main" id="{F87D2AD3-D1FE-6967-3EDB-75669ACD355A}"/>
                </a:ext>
              </a:extLst>
            </p:cNvPr>
            <p:cNvSpPr/>
            <p:nvPr/>
          </p:nvSpPr>
          <p:spPr>
            <a:xfrm rot="5820679">
              <a:off x="2223997" y="4189631"/>
              <a:ext cx="949275" cy="365125"/>
            </a:xfrm>
            <a:prstGeom prst="roundRect">
              <a:avLst/>
            </a:prstGeom>
            <a:noFill/>
            <a:ln>
              <a:noFill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baseline="-25000" dirty="0">
                  <a:solidFill>
                    <a:schemeClr val="bg1"/>
                  </a:solidFill>
                </a:rPr>
                <a:t>. . .</a:t>
              </a:r>
            </a:p>
          </p:txBody>
        </p:sp>
        <p:sp>
          <p:nvSpPr>
            <p:cNvPr id="64" name="Rechteck: abgerundete Ecken 63">
              <a:extLst>
                <a:ext uri="{FF2B5EF4-FFF2-40B4-BE49-F238E27FC236}">
                  <a16:creationId xmlns:a16="http://schemas.microsoft.com/office/drawing/2014/main" id="{7C7DB022-B53E-1FF8-F271-7A9F1EA28B84}"/>
                </a:ext>
              </a:extLst>
            </p:cNvPr>
            <p:cNvSpPr/>
            <p:nvPr/>
          </p:nvSpPr>
          <p:spPr>
            <a:xfrm rot="5820679">
              <a:off x="3255935" y="3996986"/>
              <a:ext cx="949275" cy="365125"/>
            </a:xfrm>
            <a:prstGeom prst="roundRect">
              <a:avLst/>
            </a:prstGeom>
            <a:noFill/>
            <a:ln>
              <a:noFill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baseline="-25000" dirty="0">
                  <a:solidFill>
                    <a:schemeClr val="bg1"/>
                  </a:solidFill>
                </a:rPr>
                <a:t>. . 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2194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12FCA2-B43B-B00F-BF58-5BF45592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Ausgangssituation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D919EE-2207-9417-9414-2A935375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07.07.2022</a:t>
            </a:r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C8F972-8B78-9622-DD62-DCB16B1C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Aktuelle</a:t>
            </a:r>
            <a:r>
              <a:rPr lang="en-GB" dirty="0"/>
              <a:t> DS </a:t>
            </a:r>
            <a:r>
              <a:rPr lang="en-GB" dirty="0" err="1"/>
              <a:t>Entwicklungen</a:t>
            </a:r>
            <a:r>
              <a:rPr lang="en-GB" dirty="0"/>
              <a:t> | Unsupervised Learning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5FB429-B61B-0404-7B5B-912FE812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8830-2C00-40F8-8CBD-B13783CDD649}" type="slidenum">
              <a:rPr lang="en-GB" smtClean="0"/>
              <a:t>15</a:t>
            </a:fld>
            <a:endParaRPr lang="en-GB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90BBF70-78BE-46AE-919F-8E916C56C10E}"/>
              </a:ext>
            </a:extLst>
          </p:cNvPr>
          <p:cNvGrpSpPr/>
          <p:nvPr/>
        </p:nvGrpSpPr>
        <p:grpSpPr>
          <a:xfrm>
            <a:off x="5276154" y="1842621"/>
            <a:ext cx="2967405" cy="2350595"/>
            <a:chOff x="3072751" y="2708536"/>
            <a:chExt cx="2967405" cy="2350595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329022D5-19B5-1ABE-C15A-67BF5867F721}"/>
                </a:ext>
              </a:extLst>
            </p:cNvPr>
            <p:cNvGrpSpPr/>
            <p:nvPr/>
          </p:nvGrpSpPr>
          <p:grpSpPr>
            <a:xfrm>
              <a:off x="4474907" y="2708536"/>
              <a:ext cx="1565249" cy="2350595"/>
              <a:chOff x="4474907" y="2708536"/>
              <a:chExt cx="1565249" cy="2350595"/>
            </a:xfrm>
          </p:grpSpPr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8CCB0E9E-4D41-8EA4-DDE2-B3B1A2AFDC3B}"/>
                  </a:ext>
                </a:extLst>
              </p:cNvPr>
              <p:cNvSpPr/>
              <p:nvPr/>
            </p:nvSpPr>
            <p:spPr>
              <a:xfrm>
                <a:off x="4838386" y="3270731"/>
                <a:ext cx="949275" cy="365125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isometricOffAxis1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y</a:t>
                </a:r>
                <a:r>
                  <a:rPr lang="en-GB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29" name="Rechteck: abgerundete Ecken 28">
                <a:extLst>
                  <a:ext uri="{FF2B5EF4-FFF2-40B4-BE49-F238E27FC236}">
                    <a16:creationId xmlns:a16="http://schemas.microsoft.com/office/drawing/2014/main" id="{6DB12B5B-B82E-B13E-5BFB-DB02D29B3B86}"/>
                  </a:ext>
                </a:extLst>
              </p:cNvPr>
              <p:cNvSpPr/>
              <p:nvPr/>
            </p:nvSpPr>
            <p:spPr>
              <a:xfrm>
                <a:off x="4838386" y="3834879"/>
                <a:ext cx="949275" cy="365125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isometricOffAxis1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y</a:t>
                </a:r>
                <a:r>
                  <a:rPr lang="en-GB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30" name="Rechteck: abgerundete Ecken 29">
                <a:extLst>
                  <a:ext uri="{FF2B5EF4-FFF2-40B4-BE49-F238E27FC236}">
                    <a16:creationId xmlns:a16="http://schemas.microsoft.com/office/drawing/2014/main" id="{5AE2A61B-2E9E-8CC7-3D22-645A7FFEB7E7}"/>
                  </a:ext>
                </a:extLst>
              </p:cNvPr>
              <p:cNvSpPr/>
              <p:nvPr/>
            </p:nvSpPr>
            <p:spPr>
              <a:xfrm>
                <a:off x="4828861" y="4694006"/>
                <a:ext cx="949275" cy="365125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isometricOffAxis1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>
                    <a:solidFill>
                      <a:schemeClr val="tx1"/>
                    </a:solidFill>
                  </a:rPr>
                  <a:t>y</a:t>
                </a:r>
                <a:r>
                  <a:rPr lang="en-GB" baseline="-25000" dirty="0" err="1">
                    <a:solidFill>
                      <a:schemeClr val="tx1"/>
                    </a:solidFill>
                  </a:rPr>
                  <a:t>n</a:t>
                </a:r>
                <a:endParaRPr lang="en-GB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2683928C-CB60-346F-D6A8-7E7C60975189}"/>
                  </a:ext>
                </a:extLst>
              </p:cNvPr>
              <p:cNvSpPr txBox="1"/>
              <p:nvPr/>
            </p:nvSpPr>
            <p:spPr>
              <a:xfrm flipH="1">
                <a:off x="4474907" y="2708536"/>
                <a:ext cx="15652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b="1" dirty="0">
                    <a:solidFill>
                      <a:schemeClr val="accent4"/>
                    </a:solidFill>
                  </a:rPr>
                  <a:t>Gold labels </a:t>
                </a:r>
                <a:r>
                  <a:rPr lang="en-GB" sz="2000" b="1" i="1" dirty="0">
                    <a:solidFill>
                      <a:schemeClr val="accent4"/>
                    </a:solidFill>
                  </a:rPr>
                  <a:t>Y</a:t>
                </a:r>
                <a:endParaRPr lang="en-GB" sz="2000" i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67" name="Rechteck: abgerundete Ecken 66">
                <a:extLst>
                  <a:ext uri="{FF2B5EF4-FFF2-40B4-BE49-F238E27FC236}">
                    <a16:creationId xmlns:a16="http://schemas.microsoft.com/office/drawing/2014/main" id="{92582391-23A1-9A4F-E083-694A0319F897}"/>
                  </a:ext>
                </a:extLst>
              </p:cNvPr>
              <p:cNvSpPr/>
              <p:nvPr/>
            </p:nvSpPr>
            <p:spPr>
              <a:xfrm rot="5820679">
                <a:off x="5022029" y="4275848"/>
                <a:ext cx="949275" cy="365125"/>
              </a:xfrm>
              <a:prstGeom prst="roundRect">
                <a:avLst/>
              </a:prstGeom>
              <a:noFill/>
              <a:ln>
                <a:noFill/>
              </a:ln>
              <a:scene3d>
                <a:camera prst="isometricOffAxis1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baseline="-25000" dirty="0">
                    <a:solidFill>
                      <a:schemeClr val="bg1"/>
                    </a:solidFill>
                  </a:rPr>
                  <a:t>. . .</a:t>
                </a:r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9EB9CAB0-381A-782A-1A70-97DE660FA313}"/>
                </a:ext>
              </a:extLst>
            </p:cNvPr>
            <p:cNvGrpSpPr/>
            <p:nvPr/>
          </p:nvGrpSpPr>
          <p:grpSpPr>
            <a:xfrm>
              <a:off x="3072751" y="3553950"/>
              <a:ext cx="1565249" cy="1388305"/>
              <a:chOff x="3072751" y="3553950"/>
              <a:chExt cx="1565249" cy="1388305"/>
            </a:xfrm>
          </p:grpSpPr>
          <p:cxnSp>
            <p:nvCxnSpPr>
              <p:cNvPr id="22" name="Gerade Verbindung mit Pfeil 21">
                <a:extLst>
                  <a:ext uri="{FF2B5EF4-FFF2-40B4-BE49-F238E27FC236}">
                    <a16:creationId xmlns:a16="http://schemas.microsoft.com/office/drawing/2014/main" id="{7A2EB8FD-C8F2-5311-B09A-B0F152F0A1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2751" y="3553950"/>
                <a:ext cx="1565249" cy="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 Verbindung mit Pfeil 69">
                <a:extLst>
                  <a:ext uri="{FF2B5EF4-FFF2-40B4-BE49-F238E27FC236}">
                    <a16:creationId xmlns:a16="http://schemas.microsoft.com/office/drawing/2014/main" id="{C59D8CA0-7E84-B7C3-20C0-223DD8590F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2751" y="4116146"/>
                <a:ext cx="1565249" cy="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 Verbindung mit Pfeil 70">
                <a:extLst>
                  <a:ext uri="{FF2B5EF4-FFF2-40B4-BE49-F238E27FC236}">
                    <a16:creationId xmlns:a16="http://schemas.microsoft.com/office/drawing/2014/main" id="{EA1B4810-F3EE-CE31-F138-5A911ECE4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2751" y="4942255"/>
                <a:ext cx="1565249" cy="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08953E90-7221-1B07-326A-10BEBC6C9AD7}"/>
              </a:ext>
            </a:extLst>
          </p:cNvPr>
          <p:cNvGrpSpPr/>
          <p:nvPr/>
        </p:nvGrpSpPr>
        <p:grpSpPr>
          <a:xfrm>
            <a:off x="3740599" y="1842621"/>
            <a:ext cx="1726706" cy="2443204"/>
            <a:chOff x="1537196" y="2708536"/>
            <a:chExt cx="1726706" cy="2443204"/>
          </a:xfrm>
        </p:grpSpPr>
        <p:sp>
          <p:nvSpPr>
            <p:cNvPr id="52" name="Rechteck: abgerundete Ecken 51">
              <a:extLst>
                <a:ext uri="{FF2B5EF4-FFF2-40B4-BE49-F238E27FC236}">
                  <a16:creationId xmlns:a16="http://schemas.microsoft.com/office/drawing/2014/main" id="{42D3E3E8-D144-295C-A4F6-D28FD9DEAC62}"/>
                </a:ext>
              </a:extLst>
            </p:cNvPr>
            <p:cNvSpPr/>
            <p:nvPr/>
          </p:nvSpPr>
          <p:spPr>
            <a:xfrm>
              <a:off x="2004579" y="3438924"/>
              <a:ext cx="949275" cy="3651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x</a:t>
              </a:r>
              <a:r>
                <a:rPr lang="en-GB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5" name="Rechteck: abgerundete Ecken 54">
              <a:extLst>
                <a:ext uri="{FF2B5EF4-FFF2-40B4-BE49-F238E27FC236}">
                  <a16:creationId xmlns:a16="http://schemas.microsoft.com/office/drawing/2014/main" id="{B9295352-CAB1-A27E-2980-7698E8D97D3A}"/>
                </a:ext>
              </a:extLst>
            </p:cNvPr>
            <p:cNvSpPr/>
            <p:nvPr/>
          </p:nvSpPr>
          <p:spPr>
            <a:xfrm>
              <a:off x="2004579" y="4003072"/>
              <a:ext cx="949275" cy="3651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x</a:t>
              </a:r>
              <a:r>
                <a:rPr lang="en-GB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8" name="Rechteck: abgerundete Ecken 57">
              <a:extLst>
                <a:ext uri="{FF2B5EF4-FFF2-40B4-BE49-F238E27FC236}">
                  <a16:creationId xmlns:a16="http://schemas.microsoft.com/office/drawing/2014/main" id="{7732CCFF-201C-D0EA-7A24-9488D34E0E6F}"/>
                </a:ext>
              </a:extLst>
            </p:cNvPr>
            <p:cNvSpPr/>
            <p:nvPr/>
          </p:nvSpPr>
          <p:spPr>
            <a:xfrm>
              <a:off x="2000404" y="4786615"/>
              <a:ext cx="949275" cy="3651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chemeClr val="tx1"/>
                  </a:solidFill>
                </a:rPr>
                <a:t>x</a:t>
              </a:r>
              <a:r>
                <a:rPr lang="en-GB" baseline="-25000" dirty="0" err="1">
                  <a:solidFill>
                    <a:schemeClr val="tx1"/>
                  </a:solidFill>
                </a:rPr>
                <a:t>n</a:t>
              </a:r>
              <a:endParaRPr lang="en-GB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hteck: abgerundete Ecken 64">
              <a:extLst>
                <a:ext uri="{FF2B5EF4-FFF2-40B4-BE49-F238E27FC236}">
                  <a16:creationId xmlns:a16="http://schemas.microsoft.com/office/drawing/2014/main" id="{A198EE43-084B-2236-BA57-948418AFE923}"/>
                </a:ext>
              </a:extLst>
            </p:cNvPr>
            <p:cNvSpPr/>
            <p:nvPr/>
          </p:nvSpPr>
          <p:spPr>
            <a:xfrm rot="5820679">
              <a:off x="2165046" y="4408132"/>
              <a:ext cx="949275" cy="365125"/>
            </a:xfrm>
            <a:prstGeom prst="roundRect">
              <a:avLst/>
            </a:prstGeom>
            <a:noFill/>
            <a:ln>
              <a:noFill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baseline="-25000" dirty="0">
                  <a:solidFill>
                    <a:schemeClr val="bg1"/>
                  </a:solidFill>
                </a:rPr>
                <a:t>. . .</a:t>
              </a:r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294D2F9E-87D8-2EED-BEB7-998790329449}"/>
                </a:ext>
              </a:extLst>
            </p:cNvPr>
            <p:cNvSpPr txBox="1"/>
            <p:nvPr/>
          </p:nvSpPr>
          <p:spPr>
            <a:xfrm flipH="1">
              <a:off x="1537196" y="2708536"/>
              <a:ext cx="17267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chemeClr val="bg1"/>
                  </a:solidFill>
                </a:rPr>
                <a:t>Input </a:t>
              </a:r>
              <a:r>
                <a:rPr lang="en-GB" sz="2000" b="1" dirty="0" err="1">
                  <a:solidFill>
                    <a:schemeClr val="bg1"/>
                  </a:solidFill>
                </a:rPr>
                <a:t>Daten</a:t>
              </a:r>
              <a:r>
                <a:rPr lang="en-GB" sz="2000" b="1" dirty="0">
                  <a:solidFill>
                    <a:schemeClr val="bg1"/>
                  </a:solidFill>
                </a:rPr>
                <a:t> </a:t>
              </a:r>
              <a:r>
                <a:rPr lang="en-GB" sz="2000" b="1" i="1" dirty="0">
                  <a:solidFill>
                    <a:schemeClr val="bg1"/>
                  </a:solidFill>
                </a:rPr>
                <a:t>X</a:t>
              </a:r>
              <a:endParaRPr lang="en-GB" sz="2000" i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3FDECCF-8714-4687-9760-24301346B85A}"/>
              </a:ext>
            </a:extLst>
          </p:cNvPr>
          <p:cNvCxnSpPr>
            <a:cxnSpLocks/>
          </p:cNvCxnSpPr>
          <p:nvPr/>
        </p:nvCxnSpPr>
        <p:spPr>
          <a:xfrm flipH="1">
            <a:off x="6841403" y="1842621"/>
            <a:ext cx="1402156" cy="244320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E21886E-FA0A-4B63-8E36-EDD9B423AAD0}"/>
              </a:ext>
            </a:extLst>
          </p:cNvPr>
          <p:cNvGrpSpPr/>
          <p:nvPr/>
        </p:nvGrpSpPr>
        <p:grpSpPr>
          <a:xfrm>
            <a:off x="5194112" y="2404816"/>
            <a:ext cx="2444440" cy="1978123"/>
            <a:chOff x="2990709" y="3270731"/>
            <a:chExt cx="2444440" cy="1978123"/>
          </a:xfrm>
        </p:grpSpPr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393E88A8-03BE-5053-B1CE-362BA27B1A85}"/>
                </a:ext>
              </a:extLst>
            </p:cNvPr>
            <p:cNvSpPr txBox="1"/>
            <p:nvPr/>
          </p:nvSpPr>
          <p:spPr>
            <a:xfrm flipH="1">
              <a:off x="3514665" y="3992068"/>
              <a:ext cx="19204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err="1">
                  <a:solidFill>
                    <a:schemeClr val="bg1"/>
                  </a:solidFill>
                </a:rPr>
                <a:t>unlabeled</a:t>
              </a:r>
              <a:endParaRPr lang="en-GB" sz="2800" dirty="0">
                <a:solidFill>
                  <a:schemeClr val="bg1"/>
                </a:solidFill>
              </a:endParaRP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89EAB3CD-7A9E-40BF-9894-57519EA5A215}"/>
                </a:ext>
              </a:extLst>
            </p:cNvPr>
            <p:cNvSpPr/>
            <p:nvPr/>
          </p:nvSpPr>
          <p:spPr>
            <a:xfrm>
              <a:off x="2990709" y="3270731"/>
              <a:ext cx="478269" cy="1978123"/>
            </a:xfrm>
            <a:prstGeom prst="righ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0" name="Textfeld 74">
            <a:extLst>
              <a:ext uri="{FF2B5EF4-FFF2-40B4-BE49-F238E27FC236}">
                <a16:creationId xmlns:a16="http://schemas.microsoft.com/office/drawing/2014/main" id="{B0B186A5-9DEC-4E7D-B2AE-83FF19A417F9}"/>
              </a:ext>
            </a:extLst>
          </p:cNvPr>
          <p:cNvSpPr txBox="1"/>
          <p:nvPr/>
        </p:nvSpPr>
        <p:spPr>
          <a:xfrm flipH="1">
            <a:off x="3746999" y="5371554"/>
            <a:ext cx="4698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sym typeface="Wingdings" panose="05000000000000000000" pitchFamily="2" charset="2"/>
              </a:rPr>
              <a:t></a:t>
            </a:r>
            <a:r>
              <a:rPr lang="en-GB" sz="2000" b="1" dirty="0">
                <a:solidFill>
                  <a:schemeClr val="bg1"/>
                </a:solidFill>
              </a:rPr>
              <a:t> Nur </a:t>
            </a:r>
            <a:r>
              <a:rPr lang="en-GB" sz="2000" b="1" dirty="0" err="1">
                <a:solidFill>
                  <a:schemeClr val="bg1"/>
                </a:solidFill>
              </a:rPr>
              <a:t>Datenpunkte</a:t>
            </a:r>
            <a:r>
              <a:rPr lang="en-GB" sz="2000" b="1" dirty="0">
                <a:solidFill>
                  <a:schemeClr val="bg1"/>
                </a:solidFill>
              </a:rPr>
              <a:t> </a:t>
            </a:r>
            <a:r>
              <a:rPr lang="en-GB" sz="2000" b="1" dirty="0" err="1">
                <a:solidFill>
                  <a:schemeClr val="bg1"/>
                </a:solidFill>
              </a:rPr>
              <a:t>ohne</a:t>
            </a:r>
            <a:r>
              <a:rPr lang="en-GB" sz="2000" b="1" dirty="0">
                <a:solidFill>
                  <a:schemeClr val="bg1"/>
                </a:solidFill>
              </a:rPr>
              <a:t> </a:t>
            </a:r>
            <a:r>
              <a:rPr lang="en-GB" sz="2000" b="1" dirty="0" err="1">
                <a:solidFill>
                  <a:schemeClr val="bg1"/>
                </a:solidFill>
              </a:rPr>
              <a:t>Goldlabel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22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12FCA2-B43B-B00F-BF58-5BF45592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Anwendungsklassen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D919EE-2207-9417-9414-2A935375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07.07.2022</a:t>
            </a:r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C8F972-8B78-9622-DD62-DCB16B1C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Aktuelle</a:t>
            </a:r>
            <a:r>
              <a:rPr lang="en-GB" dirty="0"/>
              <a:t> DS </a:t>
            </a:r>
            <a:r>
              <a:rPr lang="en-GB" dirty="0" err="1"/>
              <a:t>Entwicklungen</a:t>
            </a:r>
            <a:r>
              <a:rPr lang="en-GB" dirty="0"/>
              <a:t> | Unsupervised Learning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5FB429-B61B-0404-7B5B-912FE812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8830-2C00-40F8-8CBD-B13783CDD649}" type="slidenum">
              <a:rPr lang="en-GB" smtClean="0"/>
              <a:t>16</a:t>
            </a:fld>
            <a:endParaRPr lang="en-GB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D9032943-11AC-B795-CD08-644ECB6B773B}"/>
              </a:ext>
            </a:extLst>
          </p:cNvPr>
          <p:cNvSpPr txBox="1"/>
          <p:nvPr/>
        </p:nvSpPr>
        <p:spPr>
          <a:xfrm>
            <a:off x="734520" y="1612380"/>
            <a:ext cx="3569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</a:rPr>
              <a:t>Clustering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166" name="Textfeld 165">
            <a:extLst>
              <a:ext uri="{FF2B5EF4-FFF2-40B4-BE49-F238E27FC236}">
                <a16:creationId xmlns:a16="http://schemas.microsoft.com/office/drawing/2014/main" id="{7D216848-5B5F-FF38-1FC3-934BF66AF493}"/>
              </a:ext>
            </a:extLst>
          </p:cNvPr>
          <p:cNvSpPr txBox="1"/>
          <p:nvPr/>
        </p:nvSpPr>
        <p:spPr>
          <a:xfrm>
            <a:off x="4303992" y="1612279"/>
            <a:ext cx="3584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</a:rPr>
              <a:t>Assoziation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61" name="Textfeld 165">
            <a:extLst>
              <a:ext uri="{FF2B5EF4-FFF2-40B4-BE49-F238E27FC236}">
                <a16:creationId xmlns:a16="http://schemas.microsoft.com/office/drawing/2014/main" id="{F76BBC48-2C35-44AC-9E8B-754B6915D3AF}"/>
              </a:ext>
            </a:extLst>
          </p:cNvPr>
          <p:cNvSpPr txBox="1"/>
          <p:nvPr/>
        </p:nvSpPr>
        <p:spPr>
          <a:xfrm>
            <a:off x="7949152" y="1612279"/>
            <a:ext cx="3584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>
                <a:solidFill>
                  <a:schemeClr val="bg1"/>
                </a:solidFill>
              </a:rPr>
              <a:t>Dimensionalitätsreduktion</a:t>
            </a:r>
            <a:endParaRPr lang="de-DE" sz="2400" b="1" dirty="0">
              <a:solidFill>
                <a:schemeClr val="bg1"/>
              </a:solidFill>
            </a:endParaRPr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27AFDB9C-C818-430E-84A2-5A4CDB07AFC9}"/>
              </a:ext>
            </a:extLst>
          </p:cNvPr>
          <p:cNvGrpSpPr/>
          <p:nvPr/>
        </p:nvGrpSpPr>
        <p:grpSpPr>
          <a:xfrm>
            <a:off x="966000" y="2836241"/>
            <a:ext cx="3072600" cy="2482759"/>
            <a:chOff x="966000" y="2836241"/>
            <a:chExt cx="3072600" cy="2482759"/>
          </a:xfrm>
        </p:grpSpPr>
        <p:sp>
          <p:nvSpPr>
            <p:cNvPr id="63" name="Rechteck 55">
              <a:extLst>
                <a:ext uri="{FF2B5EF4-FFF2-40B4-BE49-F238E27FC236}">
                  <a16:creationId xmlns:a16="http://schemas.microsoft.com/office/drawing/2014/main" id="{80299748-3C17-4910-ADF2-D9A4268A9968}"/>
                </a:ext>
              </a:extLst>
            </p:cNvPr>
            <p:cNvSpPr/>
            <p:nvPr/>
          </p:nvSpPr>
          <p:spPr>
            <a:xfrm>
              <a:off x="966000" y="2836241"/>
              <a:ext cx="3072600" cy="248275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87">
              <a:extLst>
                <a:ext uri="{FF2B5EF4-FFF2-40B4-BE49-F238E27FC236}">
                  <a16:creationId xmlns:a16="http://schemas.microsoft.com/office/drawing/2014/main" id="{FE385961-FC94-4ADD-BFA6-57AFD48EC483}"/>
                </a:ext>
              </a:extLst>
            </p:cNvPr>
            <p:cNvSpPr/>
            <p:nvPr/>
          </p:nvSpPr>
          <p:spPr>
            <a:xfrm flipH="1">
              <a:off x="1585059" y="3459690"/>
              <a:ext cx="192606" cy="1926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106">
              <a:extLst>
                <a:ext uri="{FF2B5EF4-FFF2-40B4-BE49-F238E27FC236}">
                  <a16:creationId xmlns:a16="http://schemas.microsoft.com/office/drawing/2014/main" id="{8B88D56F-0DB1-4036-9560-0A95276237DC}"/>
                </a:ext>
              </a:extLst>
            </p:cNvPr>
            <p:cNvSpPr/>
            <p:nvPr/>
          </p:nvSpPr>
          <p:spPr>
            <a:xfrm flipH="1">
              <a:off x="1572394" y="3148044"/>
              <a:ext cx="192606" cy="1926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107">
              <a:extLst>
                <a:ext uri="{FF2B5EF4-FFF2-40B4-BE49-F238E27FC236}">
                  <a16:creationId xmlns:a16="http://schemas.microsoft.com/office/drawing/2014/main" id="{8B28C405-CF0E-4F19-95EA-02CB56262744}"/>
                </a:ext>
              </a:extLst>
            </p:cNvPr>
            <p:cNvSpPr/>
            <p:nvPr/>
          </p:nvSpPr>
          <p:spPr>
            <a:xfrm flipH="1">
              <a:off x="1334442" y="3569557"/>
              <a:ext cx="192606" cy="1926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108">
              <a:extLst>
                <a:ext uri="{FF2B5EF4-FFF2-40B4-BE49-F238E27FC236}">
                  <a16:creationId xmlns:a16="http://schemas.microsoft.com/office/drawing/2014/main" id="{45FDB47E-18A7-4264-B3BC-0402893287E3}"/>
                </a:ext>
              </a:extLst>
            </p:cNvPr>
            <p:cNvSpPr/>
            <p:nvPr/>
          </p:nvSpPr>
          <p:spPr>
            <a:xfrm flipH="1">
              <a:off x="1917885" y="3219598"/>
              <a:ext cx="192606" cy="1926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109">
              <a:extLst>
                <a:ext uri="{FF2B5EF4-FFF2-40B4-BE49-F238E27FC236}">
                  <a16:creationId xmlns:a16="http://schemas.microsoft.com/office/drawing/2014/main" id="{BBB88D8F-8ACF-4BD3-AFB5-905DC499A794}"/>
                </a:ext>
              </a:extLst>
            </p:cNvPr>
            <p:cNvSpPr/>
            <p:nvPr/>
          </p:nvSpPr>
          <p:spPr>
            <a:xfrm flipH="1">
              <a:off x="1917597" y="3661085"/>
              <a:ext cx="192606" cy="1926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Ellipse 110">
              <a:extLst>
                <a:ext uri="{FF2B5EF4-FFF2-40B4-BE49-F238E27FC236}">
                  <a16:creationId xmlns:a16="http://schemas.microsoft.com/office/drawing/2014/main" id="{ED2A4473-F4B7-49F6-853D-81D577E7920C}"/>
                </a:ext>
              </a:extLst>
            </p:cNvPr>
            <p:cNvSpPr/>
            <p:nvPr/>
          </p:nvSpPr>
          <p:spPr>
            <a:xfrm flipH="1">
              <a:off x="1292881" y="3026992"/>
              <a:ext cx="192606" cy="1926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111">
              <a:extLst>
                <a:ext uri="{FF2B5EF4-FFF2-40B4-BE49-F238E27FC236}">
                  <a16:creationId xmlns:a16="http://schemas.microsoft.com/office/drawing/2014/main" id="{DFE82D46-3EF2-412C-97A1-33510D0E0134}"/>
                </a:ext>
              </a:extLst>
            </p:cNvPr>
            <p:cNvSpPr/>
            <p:nvPr/>
          </p:nvSpPr>
          <p:spPr>
            <a:xfrm flipH="1">
              <a:off x="1681362" y="4995000"/>
              <a:ext cx="192606" cy="1926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112">
              <a:extLst>
                <a:ext uri="{FF2B5EF4-FFF2-40B4-BE49-F238E27FC236}">
                  <a16:creationId xmlns:a16="http://schemas.microsoft.com/office/drawing/2014/main" id="{08C82164-1843-490F-BACF-D9BCB38B918F}"/>
                </a:ext>
              </a:extLst>
            </p:cNvPr>
            <p:cNvSpPr/>
            <p:nvPr/>
          </p:nvSpPr>
          <p:spPr>
            <a:xfrm flipH="1">
              <a:off x="1238139" y="4720038"/>
              <a:ext cx="192606" cy="1926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Ellipse 113">
              <a:extLst>
                <a:ext uri="{FF2B5EF4-FFF2-40B4-BE49-F238E27FC236}">
                  <a16:creationId xmlns:a16="http://schemas.microsoft.com/office/drawing/2014/main" id="{E2032AD2-C708-4F95-975A-30FD5E3DF4C0}"/>
                </a:ext>
              </a:extLst>
            </p:cNvPr>
            <p:cNvSpPr/>
            <p:nvPr/>
          </p:nvSpPr>
          <p:spPr>
            <a:xfrm flipH="1">
              <a:off x="1564849" y="4675743"/>
              <a:ext cx="192606" cy="1926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114">
              <a:extLst>
                <a:ext uri="{FF2B5EF4-FFF2-40B4-BE49-F238E27FC236}">
                  <a16:creationId xmlns:a16="http://schemas.microsoft.com/office/drawing/2014/main" id="{2D11BF1E-4D78-4FFD-B600-0D23EE0FE73E}"/>
                </a:ext>
              </a:extLst>
            </p:cNvPr>
            <p:cNvSpPr/>
            <p:nvPr/>
          </p:nvSpPr>
          <p:spPr>
            <a:xfrm flipH="1">
              <a:off x="2158617" y="4364097"/>
              <a:ext cx="192606" cy="1926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llipse 115">
              <a:extLst>
                <a:ext uri="{FF2B5EF4-FFF2-40B4-BE49-F238E27FC236}">
                  <a16:creationId xmlns:a16="http://schemas.microsoft.com/office/drawing/2014/main" id="{6DC29AE3-B864-4636-A70F-1270277E2937}"/>
                </a:ext>
              </a:extLst>
            </p:cNvPr>
            <p:cNvSpPr/>
            <p:nvPr/>
          </p:nvSpPr>
          <p:spPr>
            <a:xfrm flipH="1">
              <a:off x="1661152" y="4364097"/>
              <a:ext cx="192606" cy="1926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116">
              <a:extLst>
                <a:ext uri="{FF2B5EF4-FFF2-40B4-BE49-F238E27FC236}">
                  <a16:creationId xmlns:a16="http://schemas.microsoft.com/office/drawing/2014/main" id="{D7C53478-1DA1-4911-BDFF-32542562FBD8}"/>
                </a:ext>
              </a:extLst>
            </p:cNvPr>
            <p:cNvSpPr/>
            <p:nvPr/>
          </p:nvSpPr>
          <p:spPr>
            <a:xfrm flipH="1">
              <a:off x="1966011" y="4677637"/>
              <a:ext cx="192606" cy="1926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120">
              <a:extLst>
                <a:ext uri="{FF2B5EF4-FFF2-40B4-BE49-F238E27FC236}">
                  <a16:creationId xmlns:a16="http://schemas.microsoft.com/office/drawing/2014/main" id="{6A7F713E-5B4B-4B7D-B4A9-329E25E63E08}"/>
                </a:ext>
              </a:extLst>
            </p:cNvPr>
            <p:cNvSpPr/>
            <p:nvPr/>
          </p:nvSpPr>
          <p:spPr>
            <a:xfrm flipH="1">
              <a:off x="1917885" y="4252100"/>
              <a:ext cx="192606" cy="1926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121">
              <a:extLst>
                <a:ext uri="{FF2B5EF4-FFF2-40B4-BE49-F238E27FC236}">
                  <a16:creationId xmlns:a16="http://schemas.microsoft.com/office/drawing/2014/main" id="{47D85C15-E13B-441D-9F9E-7B0DD7717E11}"/>
                </a:ext>
              </a:extLst>
            </p:cNvPr>
            <p:cNvSpPr/>
            <p:nvPr/>
          </p:nvSpPr>
          <p:spPr>
            <a:xfrm flipH="1">
              <a:off x="1179935" y="3338084"/>
              <a:ext cx="192606" cy="1926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87">
              <a:extLst>
                <a:ext uri="{FF2B5EF4-FFF2-40B4-BE49-F238E27FC236}">
                  <a16:creationId xmlns:a16="http://schemas.microsoft.com/office/drawing/2014/main" id="{27D6D9B2-5475-4412-A686-56346A6F3BE7}"/>
                </a:ext>
              </a:extLst>
            </p:cNvPr>
            <p:cNvSpPr/>
            <p:nvPr/>
          </p:nvSpPr>
          <p:spPr>
            <a:xfrm flipH="1">
              <a:off x="3369219" y="3449752"/>
              <a:ext cx="192606" cy="1926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106">
              <a:extLst>
                <a:ext uri="{FF2B5EF4-FFF2-40B4-BE49-F238E27FC236}">
                  <a16:creationId xmlns:a16="http://schemas.microsoft.com/office/drawing/2014/main" id="{F0614BB2-0647-47ED-AE25-36FD241F06AC}"/>
                </a:ext>
              </a:extLst>
            </p:cNvPr>
            <p:cNvSpPr/>
            <p:nvPr/>
          </p:nvSpPr>
          <p:spPr>
            <a:xfrm flipH="1">
              <a:off x="3085955" y="3275665"/>
              <a:ext cx="192606" cy="1926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107">
              <a:extLst>
                <a:ext uri="{FF2B5EF4-FFF2-40B4-BE49-F238E27FC236}">
                  <a16:creationId xmlns:a16="http://schemas.microsoft.com/office/drawing/2014/main" id="{1A2BE668-312B-435E-8602-81B96E338B0F}"/>
                </a:ext>
              </a:extLst>
            </p:cNvPr>
            <p:cNvSpPr/>
            <p:nvPr/>
          </p:nvSpPr>
          <p:spPr>
            <a:xfrm flipH="1">
              <a:off x="2877399" y="3590746"/>
              <a:ext cx="192606" cy="1926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Ellipse 108">
              <a:extLst>
                <a:ext uri="{FF2B5EF4-FFF2-40B4-BE49-F238E27FC236}">
                  <a16:creationId xmlns:a16="http://schemas.microsoft.com/office/drawing/2014/main" id="{5A52B1F5-A815-438E-BD76-FC9E9A144B87}"/>
                </a:ext>
              </a:extLst>
            </p:cNvPr>
            <p:cNvSpPr/>
            <p:nvPr/>
          </p:nvSpPr>
          <p:spPr>
            <a:xfrm flipH="1">
              <a:off x="3581400" y="3236394"/>
              <a:ext cx="192606" cy="1926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Ellipse 109">
              <a:extLst>
                <a:ext uri="{FF2B5EF4-FFF2-40B4-BE49-F238E27FC236}">
                  <a16:creationId xmlns:a16="http://schemas.microsoft.com/office/drawing/2014/main" id="{261E6C68-D228-4AE6-9FFA-BB1FB529463D}"/>
                </a:ext>
              </a:extLst>
            </p:cNvPr>
            <p:cNvSpPr/>
            <p:nvPr/>
          </p:nvSpPr>
          <p:spPr>
            <a:xfrm flipH="1">
              <a:off x="3248574" y="3734664"/>
              <a:ext cx="192606" cy="1926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Ellipse 110">
              <a:extLst>
                <a:ext uri="{FF2B5EF4-FFF2-40B4-BE49-F238E27FC236}">
                  <a16:creationId xmlns:a16="http://schemas.microsoft.com/office/drawing/2014/main" id="{9A257E69-421B-4CC3-9D6C-C8D8C3098CB4}"/>
                </a:ext>
              </a:extLst>
            </p:cNvPr>
            <p:cNvSpPr/>
            <p:nvPr/>
          </p:nvSpPr>
          <p:spPr>
            <a:xfrm flipH="1">
              <a:off x="2516987" y="3665860"/>
              <a:ext cx="192606" cy="1926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Ellipse 121">
              <a:extLst>
                <a:ext uri="{FF2B5EF4-FFF2-40B4-BE49-F238E27FC236}">
                  <a16:creationId xmlns:a16="http://schemas.microsoft.com/office/drawing/2014/main" id="{E469AA43-7D35-4369-864A-EBA2372A4C11}"/>
                </a:ext>
              </a:extLst>
            </p:cNvPr>
            <p:cNvSpPr/>
            <p:nvPr/>
          </p:nvSpPr>
          <p:spPr>
            <a:xfrm flipH="1">
              <a:off x="2741964" y="3324181"/>
              <a:ext cx="192606" cy="1926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Ellipse 87">
              <a:extLst>
                <a:ext uri="{FF2B5EF4-FFF2-40B4-BE49-F238E27FC236}">
                  <a16:creationId xmlns:a16="http://schemas.microsoft.com/office/drawing/2014/main" id="{C530CDDA-1C8F-474B-A8F2-A9248783EDA3}"/>
                </a:ext>
              </a:extLst>
            </p:cNvPr>
            <p:cNvSpPr/>
            <p:nvPr/>
          </p:nvSpPr>
          <p:spPr>
            <a:xfrm flipH="1">
              <a:off x="3182258" y="4536199"/>
              <a:ext cx="192606" cy="1926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106">
              <a:extLst>
                <a:ext uri="{FF2B5EF4-FFF2-40B4-BE49-F238E27FC236}">
                  <a16:creationId xmlns:a16="http://schemas.microsoft.com/office/drawing/2014/main" id="{F35BF98C-44B9-49E8-9B8E-1D8D6157D0FE}"/>
                </a:ext>
              </a:extLst>
            </p:cNvPr>
            <p:cNvSpPr/>
            <p:nvPr/>
          </p:nvSpPr>
          <p:spPr>
            <a:xfrm flipH="1">
              <a:off x="3085955" y="4318034"/>
              <a:ext cx="192606" cy="1926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Ellipse 107">
              <a:extLst>
                <a:ext uri="{FF2B5EF4-FFF2-40B4-BE49-F238E27FC236}">
                  <a16:creationId xmlns:a16="http://schemas.microsoft.com/office/drawing/2014/main" id="{4F97E3DE-B093-455F-B4B4-E4E8F33659F0}"/>
                </a:ext>
              </a:extLst>
            </p:cNvPr>
            <p:cNvSpPr/>
            <p:nvPr/>
          </p:nvSpPr>
          <p:spPr>
            <a:xfrm flipH="1">
              <a:off x="2626669" y="4695252"/>
              <a:ext cx="192606" cy="1926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Ellipse 108">
              <a:extLst>
                <a:ext uri="{FF2B5EF4-FFF2-40B4-BE49-F238E27FC236}">
                  <a16:creationId xmlns:a16="http://schemas.microsoft.com/office/drawing/2014/main" id="{254827F0-9209-4B6B-82AE-3570DE3F6F96}"/>
                </a:ext>
              </a:extLst>
            </p:cNvPr>
            <p:cNvSpPr/>
            <p:nvPr/>
          </p:nvSpPr>
          <p:spPr>
            <a:xfrm flipH="1">
              <a:off x="3431446" y="4389588"/>
              <a:ext cx="192606" cy="1926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Ellipse 109">
              <a:extLst>
                <a:ext uri="{FF2B5EF4-FFF2-40B4-BE49-F238E27FC236}">
                  <a16:creationId xmlns:a16="http://schemas.microsoft.com/office/drawing/2014/main" id="{0B79B930-7ADF-4A40-A29E-5C3F194988CC}"/>
                </a:ext>
              </a:extLst>
            </p:cNvPr>
            <p:cNvSpPr/>
            <p:nvPr/>
          </p:nvSpPr>
          <p:spPr>
            <a:xfrm flipH="1">
              <a:off x="3098620" y="4887858"/>
              <a:ext cx="192606" cy="1926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Ellipse 110">
              <a:extLst>
                <a:ext uri="{FF2B5EF4-FFF2-40B4-BE49-F238E27FC236}">
                  <a16:creationId xmlns:a16="http://schemas.microsoft.com/office/drawing/2014/main" id="{B9C675DB-ADD8-4641-AC59-1BCC97DD380D}"/>
                </a:ext>
              </a:extLst>
            </p:cNvPr>
            <p:cNvSpPr/>
            <p:nvPr/>
          </p:nvSpPr>
          <p:spPr>
            <a:xfrm flipH="1">
              <a:off x="2795107" y="4267794"/>
              <a:ext cx="192606" cy="1926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Ellipse 121">
              <a:extLst>
                <a:ext uri="{FF2B5EF4-FFF2-40B4-BE49-F238E27FC236}">
                  <a16:creationId xmlns:a16="http://schemas.microsoft.com/office/drawing/2014/main" id="{261D0269-2D92-4AF0-A88D-E3778C3C9EE7}"/>
                </a:ext>
              </a:extLst>
            </p:cNvPr>
            <p:cNvSpPr/>
            <p:nvPr/>
          </p:nvSpPr>
          <p:spPr>
            <a:xfrm flipH="1">
              <a:off x="2877399" y="4527432"/>
              <a:ext cx="192606" cy="1926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767DD89-0F83-439A-9DFD-DB2522DCA7EA}"/>
              </a:ext>
            </a:extLst>
          </p:cNvPr>
          <p:cNvGrpSpPr/>
          <p:nvPr/>
        </p:nvGrpSpPr>
        <p:grpSpPr>
          <a:xfrm>
            <a:off x="1182000" y="3026992"/>
            <a:ext cx="2594071" cy="2160614"/>
            <a:chOff x="1182000" y="3026992"/>
            <a:chExt cx="2594071" cy="2160614"/>
          </a:xfrm>
        </p:grpSpPr>
        <p:sp>
          <p:nvSpPr>
            <p:cNvPr id="95" name="Ellipse 87">
              <a:extLst>
                <a:ext uri="{FF2B5EF4-FFF2-40B4-BE49-F238E27FC236}">
                  <a16:creationId xmlns:a16="http://schemas.microsoft.com/office/drawing/2014/main" id="{F2407F09-2623-49F9-8981-5B7414F93A04}"/>
                </a:ext>
              </a:extLst>
            </p:cNvPr>
            <p:cNvSpPr/>
            <p:nvPr/>
          </p:nvSpPr>
          <p:spPr>
            <a:xfrm flipH="1">
              <a:off x="1587124" y="3459690"/>
              <a:ext cx="192606" cy="19260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Ellipse 106">
              <a:extLst>
                <a:ext uri="{FF2B5EF4-FFF2-40B4-BE49-F238E27FC236}">
                  <a16:creationId xmlns:a16="http://schemas.microsoft.com/office/drawing/2014/main" id="{74C5BF93-1670-46B6-B63A-12F2489E1FC2}"/>
                </a:ext>
              </a:extLst>
            </p:cNvPr>
            <p:cNvSpPr/>
            <p:nvPr/>
          </p:nvSpPr>
          <p:spPr>
            <a:xfrm flipH="1">
              <a:off x="1574459" y="3148044"/>
              <a:ext cx="192606" cy="19260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107">
              <a:extLst>
                <a:ext uri="{FF2B5EF4-FFF2-40B4-BE49-F238E27FC236}">
                  <a16:creationId xmlns:a16="http://schemas.microsoft.com/office/drawing/2014/main" id="{1866D085-6C8E-43A9-A806-5212A78F8D10}"/>
                </a:ext>
              </a:extLst>
            </p:cNvPr>
            <p:cNvSpPr/>
            <p:nvPr/>
          </p:nvSpPr>
          <p:spPr>
            <a:xfrm flipH="1">
              <a:off x="1336507" y="3569557"/>
              <a:ext cx="192606" cy="19260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Ellipse 108">
              <a:extLst>
                <a:ext uri="{FF2B5EF4-FFF2-40B4-BE49-F238E27FC236}">
                  <a16:creationId xmlns:a16="http://schemas.microsoft.com/office/drawing/2014/main" id="{F22414A1-81DE-41F8-B70E-F5ABB9DBE808}"/>
                </a:ext>
              </a:extLst>
            </p:cNvPr>
            <p:cNvSpPr/>
            <p:nvPr/>
          </p:nvSpPr>
          <p:spPr>
            <a:xfrm flipH="1">
              <a:off x="1919950" y="3219598"/>
              <a:ext cx="192606" cy="19260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Ellipse 109">
              <a:extLst>
                <a:ext uri="{FF2B5EF4-FFF2-40B4-BE49-F238E27FC236}">
                  <a16:creationId xmlns:a16="http://schemas.microsoft.com/office/drawing/2014/main" id="{4C245791-F382-4990-BAB3-054B54DEEC19}"/>
                </a:ext>
              </a:extLst>
            </p:cNvPr>
            <p:cNvSpPr/>
            <p:nvPr/>
          </p:nvSpPr>
          <p:spPr>
            <a:xfrm flipH="1">
              <a:off x="1919662" y="3661085"/>
              <a:ext cx="192606" cy="19260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Ellipse 110">
              <a:extLst>
                <a:ext uri="{FF2B5EF4-FFF2-40B4-BE49-F238E27FC236}">
                  <a16:creationId xmlns:a16="http://schemas.microsoft.com/office/drawing/2014/main" id="{9E66AD1E-7D6D-4770-B0B8-0E9ADA6BF430}"/>
                </a:ext>
              </a:extLst>
            </p:cNvPr>
            <p:cNvSpPr/>
            <p:nvPr/>
          </p:nvSpPr>
          <p:spPr>
            <a:xfrm flipH="1">
              <a:off x="1294946" y="3026992"/>
              <a:ext cx="192606" cy="19260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Ellipse 111">
              <a:extLst>
                <a:ext uri="{FF2B5EF4-FFF2-40B4-BE49-F238E27FC236}">
                  <a16:creationId xmlns:a16="http://schemas.microsoft.com/office/drawing/2014/main" id="{93317EA9-53C3-4302-B181-F2B1CF737279}"/>
                </a:ext>
              </a:extLst>
            </p:cNvPr>
            <p:cNvSpPr/>
            <p:nvPr/>
          </p:nvSpPr>
          <p:spPr>
            <a:xfrm flipH="1">
              <a:off x="1683427" y="4995000"/>
              <a:ext cx="192606" cy="19260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2" name="Ellipse 112">
              <a:extLst>
                <a:ext uri="{FF2B5EF4-FFF2-40B4-BE49-F238E27FC236}">
                  <a16:creationId xmlns:a16="http://schemas.microsoft.com/office/drawing/2014/main" id="{674DCF1B-913D-4DD2-B696-3CAF822CFDF8}"/>
                </a:ext>
              </a:extLst>
            </p:cNvPr>
            <p:cNvSpPr/>
            <p:nvPr/>
          </p:nvSpPr>
          <p:spPr>
            <a:xfrm flipH="1">
              <a:off x="1240204" y="4720038"/>
              <a:ext cx="192606" cy="19260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" name="Ellipse 113">
              <a:extLst>
                <a:ext uri="{FF2B5EF4-FFF2-40B4-BE49-F238E27FC236}">
                  <a16:creationId xmlns:a16="http://schemas.microsoft.com/office/drawing/2014/main" id="{92B0B6F3-4693-4F45-808F-7B8EDD848647}"/>
                </a:ext>
              </a:extLst>
            </p:cNvPr>
            <p:cNvSpPr/>
            <p:nvPr/>
          </p:nvSpPr>
          <p:spPr>
            <a:xfrm flipH="1">
              <a:off x="1566914" y="4675743"/>
              <a:ext cx="192606" cy="19260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Ellipse 114">
              <a:extLst>
                <a:ext uri="{FF2B5EF4-FFF2-40B4-BE49-F238E27FC236}">
                  <a16:creationId xmlns:a16="http://schemas.microsoft.com/office/drawing/2014/main" id="{EA9A4559-D4DC-471F-B833-F127DFEBBA05}"/>
                </a:ext>
              </a:extLst>
            </p:cNvPr>
            <p:cNvSpPr/>
            <p:nvPr/>
          </p:nvSpPr>
          <p:spPr>
            <a:xfrm flipH="1">
              <a:off x="2160682" y="4364097"/>
              <a:ext cx="192606" cy="19260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Ellipse 115">
              <a:extLst>
                <a:ext uri="{FF2B5EF4-FFF2-40B4-BE49-F238E27FC236}">
                  <a16:creationId xmlns:a16="http://schemas.microsoft.com/office/drawing/2014/main" id="{B8D13B0F-8C0E-4418-9F14-16C32E572755}"/>
                </a:ext>
              </a:extLst>
            </p:cNvPr>
            <p:cNvSpPr/>
            <p:nvPr/>
          </p:nvSpPr>
          <p:spPr>
            <a:xfrm flipH="1">
              <a:off x="1663217" y="4364097"/>
              <a:ext cx="192606" cy="19260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Ellipse 116">
              <a:extLst>
                <a:ext uri="{FF2B5EF4-FFF2-40B4-BE49-F238E27FC236}">
                  <a16:creationId xmlns:a16="http://schemas.microsoft.com/office/drawing/2014/main" id="{9F0539A6-A40C-4B17-995C-E5BCFF82119A}"/>
                </a:ext>
              </a:extLst>
            </p:cNvPr>
            <p:cNvSpPr/>
            <p:nvPr/>
          </p:nvSpPr>
          <p:spPr>
            <a:xfrm flipH="1">
              <a:off x="1968076" y="4677637"/>
              <a:ext cx="192606" cy="19260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Ellipse 120">
              <a:extLst>
                <a:ext uri="{FF2B5EF4-FFF2-40B4-BE49-F238E27FC236}">
                  <a16:creationId xmlns:a16="http://schemas.microsoft.com/office/drawing/2014/main" id="{CD3C8155-B9C6-4AE6-B785-86956643D3E7}"/>
                </a:ext>
              </a:extLst>
            </p:cNvPr>
            <p:cNvSpPr/>
            <p:nvPr/>
          </p:nvSpPr>
          <p:spPr>
            <a:xfrm flipH="1">
              <a:off x="1919950" y="4252100"/>
              <a:ext cx="192606" cy="19260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Ellipse 121">
              <a:extLst>
                <a:ext uri="{FF2B5EF4-FFF2-40B4-BE49-F238E27FC236}">
                  <a16:creationId xmlns:a16="http://schemas.microsoft.com/office/drawing/2014/main" id="{9C671AC1-FD04-46E0-AC33-91B9FC84EE0D}"/>
                </a:ext>
              </a:extLst>
            </p:cNvPr>
            <p:cNvSpPr/>
            <p:nvPr/>
          </p:nvSpPr>
          <p:spPr>
            <a:xfrm flipH="1">
              <a:off x="1182000" y="3338084"/>
              <a:ext cx="192606" cy="19260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3" name="Ellipse 87">
              <a:extLst>
                <a:ext uri="{FF2B5EF4-FFF2-40B4-BE49-F238E27FC236}">
                  <a16:creationId xmlns:a16="http://schemas.microsoft.com/office/drawing/2014/main" id="{D17089E8-E324-4839-A2BB-920E0449BF5C}"/>
                </a:ext>
              </a:extLst>
            </p:cNvPr>
            <p:cNvSpPr/>
            <p:nvPr/>
          </p:nvSpPr>
          <p:spPr>
            <a:xfrm flipH="1">
              <a:off x="3371284" y="3449752"/>
              <a:ext cx="192606" cy="19260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5" name="Ellipse 106">
              <a:extLst>
                <a:ext uri="{FF2B5EF4-FFF2-40B4-BE49-F238E27FC236}">
                  <a16:creationId xmlns:a16="http://schemas.microsoft.com/office/drawing/2014/main" id="{BCCF0CB1-BCB5-48A1-A010-FFAF9B3E9D93}"/>
                </a:ext>
              </a:extLst>
            </p:cNvPr>
            <p:cNvSpPr/>
            <p:nvPr/>
          </p:nvSpPr>
          <p:spPr>
            <a:xfrm flipH="1">
              <a:off x="3088020" y="3275665"/>
              <a:ext cx="192606" cy="19260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8" name="Ellipse 107">
              <a:extLst>
                <a:ext uri="{FF2B5EF4-FFF2-40B4-BE49-F238E27FC236}">
                  <a16:creationId xmlns:a16="http://schemas.microsoft.com/office/drawing/2014/main" id="{3435122D-AC1C-466F-8D78-D570D1054F18}"/>
                </a:ext>
              </a:extLst>
            </p:cNvPr>
            <p:cNvSpPr/>
            <p:nvPr/>
          </p:nvSpPr>
          <p:spPr>
            <a:xfrm flipH="1">
              <a:off x="2879464" y="3590746"/>
              <a:ext cx="192606" cy="19260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1" name="Ellipse 108">
              <a:extLst>
                <a:ext uri="{FF2B5EF4-FFF2-40B4-BE49-F238E27FC236}">
                  <a16:creationId xmlns:a16="http://schemas.microsoft.com/office/drawing/2014/main" id="{F08A8CFA-1BB2-421C-A7E5-1F085B0A8D64}"/>
                </a:ext>
              </a:extLst>
            </p:cNvPr>
            <p:cNvSpPr/>
            <p:nvPr/>
          </p:nvSpPr>
          <p:spPr>
            <a:xfrm flipH="1">
              <a:off x="3583465" y="3236394"/>
              <a:ext cx="192606" cy="19260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3" name="Ellipse 109">
              <a:extLst>
                <a:ext uri="{FF2B5EF4-FFF2-40B4-BE49-F238E27FC236}">
                  <a16:creationId xmlns:a16="http://schemas.microsoft.com/office/drawing/2014/main" id="{7A56BC24-47DC-4960-93A1-3E3BA2EAD58C}"/>
                </a:ext>
              </a:extLst>
            </p:cNvPr>
            <p:cNvSpPr/>
            <p:nvPr/>
          </p:nvSpPr>
          <p:spPr>
            <a:xfrm flipH="1">
              <a:off x="3250639" y="3734664"/>
              <a:ext cx="192606" cy="19260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4" name="Ellipse 110">
              <a:extLst>
                <a:ext uri="{FF2B5EF4-FFF2-40B4-BE49-F238E27FC236}">
                  <a16:creationId xmlns:a16="http://schemas.microsoft.com/office/drawing/2014/main" id="{643EC7E6-E585-4562-A387-9B6603FF76F0}"/>
                </a:ext>
              </a:extLst>
            </p:cNvPr>
            <p:cNvSpPr/>
            <p:nvPr/>
          </p:nvSpPr>
          <p:spPr>
            <a:xfrm flipH="1">
              <a:off x="2519052" y="3665860"/>
              <a:ext cx="192606" cy="19260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5" name="Ellipse 121">
              <a:extLst>
                <a:ext uri="{FF2B5EF4-FFF2-40B4-BE49-F238E27FC236}">
                  <a16:creationId xmlns:a16="http://schemas.microsoft.com/office/drawing/2014/main" id="{108DA0D2-1B14-4180-AF3F-0F0C720AE613}"/>
                </a:ext>
              </a:extLst>
            </p:cNvPr>
            <p:cNvSpPr/>
            <p:nvPr/>
          </p:nvSpPr>
          <p:spPr>
            <a:xfrm flipH="1">
              <a:off x="2744029" y="3324181"/>
              <a:ext cx="192606" cy="19260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6" name="Ellipse 87">
              <a:extLst>
                <a:ext uri="{FF2B5EF4-FFF2-40B4-BE49-F238E27FC236}">
                  <a16:creationId xmlns:a16="http://schemas.microsoft.com/office/drawing/2014/main" id="{7468B871-02DB-4075-8580-EAA30E1D3566}"/>
                </a:ext>
              </a:extLst>
            </p:cNvPr>
            <p:cNvSpPr/>
            <p:nvPr/>
          </p:nvSpPr>
          <p:spPr>
            <a:xfrm flipH="1">
              <a:off x="3184323" y="4536199"/>
              <a:ext cx="192606" cy="192606"/>
            </a:xfrm>
            <a:prstGeom prst="ellipse">
              <a:avLst/>
            </a:prstGeom>
            <a:solidFill>
              <a:srgbClr val="00800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7" name="Ellipse 106">
              <a:extLst>
                <a:ext uri="{FF2B5EF4-FFF2-40B4-BE49-F238E27FC236}">
                  <a16:creationId xmlns:a16="http://schemas.microsoft.com/office/drawing/2014/main" id="{DA30EC7B-5C76-49A1-BC80-ECBBDC9185DD}"/>
                </a:ext>
              </a:extLst>
            </p:cNvPr>
            <p:cNvSpPr/>
            <p:nvPr/>
          </p:nvSpPr>
          <p:spPr>
            <a:xfrm flipH="1">
              <a:off x="3088020" y="4318034"/>
              <a:ext cx="192606" cy="192606"/>
            </a:xfrm>
            <a:prstGeom prst="ellipse">
              <a:avLst/>
            </a:prstGeom>
            <a:solidFill>
              <a:srgbClr val="00800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2" name="Ellipse 107">
              <a:extLst>
                <a:ext uri="{FF2B5EF4-FFF2-40B4-BE49-F238E27FC236}">
                  <a16:creationId xmlns:a16="http://schemas.microsoft.com/office/drawing/2014/main" id="{A3ED1446-BF56-4E7E-A6E7-39467F9C3C23}"/>
                </a:ext>
              </a:extLst>
            </p:cNvPr>
            <p:cNvSpPr/>
            <p:nvPr/>
          </p:nvSpPr>
          <p:spPr>
            <a:xfrm flipH="1">
              <a:off x="2628734" y="4695252"/>
              <a:ext cx="192606" cy="192606"/>
            </a:xfrm>
            <a:prstGeom prst="ellipse">
              <a:avLst/>
            </a:prstGeom>
            <a:solidFill>
              <a:srgbClr val="00800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3" name="Ellipse 108">
              <a:extLst>
                <a:ext uri="{FF2B5EF4-FFF2-40B4-BE49-F238E27FC236}">
                  <a16:creationId xmlns:a16="http://schemas.microsoft.com/office/drawing/2014/main" id="{640CAFDE-1408-4841-BD1A-637C93AAC32B}"/>
                </a:ext>
              </a:extLst>
            </p:cNvPr>
            <p:cNvSpPr/>
            <p:nvPr/>
          </p:nvSpPr>
          <p:spPr>
            <a:xfrm flipH="1">
              <a:off x="3433511" y="4389588"/>
              <a:ext cx="192606" cy="192606"/>
            </a:xfrm>
            <a:prstGeom prst="ellipse">
              <a:avLst/>
            </a:prstGeom>
            <a:solidFill>
              <a:srgbClr val="00800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5" name="Ellipse 109">
              <a:extLst>
                <a:ext uri="{FF2B5EF4-FFF2-40B4-BE49-F238E27FC236}">
                  <a16:creationId xmlns:a16="http://schemas.microsoft.com/office/drawing/2014/main" id="{8C84F66B-9F8B-4DB2-BE01-66DA6C7CD283}"/>
                </a:ext>
              </a:extLst>
            </p:cNvPr>
            <p:cNvSpPr/>
            <p:nvPr/>
          </p:nvSpPr>
          <p:spPr>
            <a:xfrm flipH="1">
              <a:off x="3100685" y="4887858"/>
              <a:ext cx="192606" cy="192606"/>
            </a:xfrm>
            <a:prstGeom prst="ellipse">
              <a:avLst/>
            </a:prstGeom>
            <a:solidFill>
              <a:srgbClr val="00800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7" name="Ellipse 110">
              <a:extLst>
                <a:ext uri="{FF2B5EF4-FFF2-40B4-BE49-F238E27FC236}">
                  <a16:creationId xmlns:a16="http://schemas.microsoft.com/office/drawing/2014/main" id="{CD940F64-180A-4890-9F57-99E191BF543F}"/>
                </a:ext>
              </a:extLst>
            </p:cNvPr>
            <p:cNvSpPr/>
            <p:nvPr/>
          </p:nvSpPr>
          <p:spPr>
            <a:xfrm flipH="1">
              <a:off x="2797172" y="4267794"/>
              <a:ext cx="192606" cy="192606"/>
            </a:xfrm>
            <a:prstGeom prst="ellipse">
              <a:avLst/>
            </a:prstGeom>
            <a:solidFill>
              <a:srgbClr val="00800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8" name="Ellipse 121">
              <a:extLst>
                <a:ext uri="{FF2B5EF4-FFF2-40B4-BE49-F238E27FC236}">
                  <a16:creationId xmlns:a16="http://schemas.microsoft.com/office/drawing/2014/main" id="{363C5A42-8435-4111-88DA-178D382356D6}"/>
                </a:ext>
              </a:extLst>
            </p:cNvPr>
            <p:cNvSpPr/>
            <p:nvPr/>
          </p:nvSpPr>
          <p:spPr>
            <a:xfrm flipH="1">
              <a:off x="2879464" y="4527432"/>
              <a:ext cx="192606" cy="192606"/>
            </a:xfrm>
            <a:prstGeom prst="ellipse">
              <a:avLst/>
            </a:prstGeom>
            <a:solidFill>
              <a:srgbClr val="00800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6610DE17-A58F-42E8-9F53-C1FE85D3434C}"/>
              </a:ext>
            </a:extLst>
          </p:cNvPr>
          <p:cNvGrpSpPr/>
          <p:nvPr/>
        </p:nvGrpSpPr>
        <p:grpSpPr>
          <a:xfrm>
            <a:off x="4710063" y="2832963"/>
            <a:ext cx="2769258" cy="2421208"/>
            <a:chOff x="4710063" y="2832963"/>
            <a:chExt cx="2769258" cy="2421208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509626D-309C-4277-9322-DBF59DFA8810}"/>
                </a:ext>
              </a:extLst>
            </p:cNvPr>
            <p:cNvCxnSpPr>
              <a:stCxn id="171" idx="2"/>
              <a:endCxn id="173" idx="0"/>
            </p:cNvCxnSpPr>
            <p:nvPr/>
          </p:nvCxnSpPr>
          <p:spPr>
            <a:xfrm>
              <a:off x="5115063" y="3843630"/>
              <a:ext cx="980936" cy="3946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403ECF-C738-47F0-8A87-DD18C07674CB}"/>
                </a:ext>
              </a:extLst>
            </p:cNvPr>
            <p:cNvCxnSpPr>
              <a:stCxn id="169" idx="2"/>
              <a:endCxn id="174" idx="0"/>
            </p:cNvCxnSpPr>
            <p:nvPr/>
          </p:nvCxnSpPr>
          <p:spPr>
            <a:xfrm flipH="1">
              <a:off x="5115063" y="3850722"/>
              <a:ext cx="980936" cy="3805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194033-4D1B-4367-B890-0C2AC6561477}"/>
                </a:ext>
              </a:extLst>
            </p:cNvPr>
            <p:cNvCxnSpPr>
              <a:stCxn id="172" idx="2"/>
              <a:endCxn id="175" idx="0"/>
            </p:cNvCxnSpPr>
            <p:nvPr/>
          </p:nvCxnSpPr>
          <p:spPr>
            <a:xfrm>
              <a:off x="7074321" y="3843914"/>
              <a:ext cx="0" cy="3875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0FB9932-8E5E-4AC0-80E9-8DD19F00A97A}"/>
                </a:ext>
              </a:extLst>
            </p:cNvPr>
            <p:cNvCxnSpPr>
              <a:stCxn id="8" idx="2"/>
              <a:endCxn id="169" idx="0"/>
            </p:cNvCxnSpPr>
            <p:nvPr/>
          </p:nvCxnSpPr>
          <p:spPr>
            <a:xfrm>
              <a:off x="6095999" y="3148044"/>
              <a:ext cx="0" cy="3875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B69A87F-45E6-4CCC-BCD1-AC54204F59DD}"/>
                </a:ext>
              </a:extLst>
            </p:cNvPr>
            <p:cNvCxnSpPr>
              <a:stCxn id="8" idx="2"/>
              <a:endCxn id="171" idx="0"/>
            </p:cNvCxnSpPr>
            <p:nvPr/>
          </p:nvCxnSpPr>
          <p:spPr>
            <a:xfrm flipH="1">
              <a:off x="5115063" y="3148044"/>
              <a:ext cx="980936" cy="3805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43FD3B-AAA9-45A6-AB15-A7BDA7CCF44A}"/>
                </a:ext>
              </a:extLst>
            </p:cNvPr>
            <p:cNvCxnSpPr>
              <a:stCxn id="8" idx="2"/>
              <a:endCxn id="172" idx="0"/>
            </p:cNvCxnSpPr>
            <p:nvPr/>
          </p:nvCxnSpPr>
          <p:spPr>
            <a:xfrm>
              <a:off x="6095999" y="3148044"/>
              <a:ext cx="978322" cy="3807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6F17B93-9EBB-4BAF-A0AA-745BE0784B3F}"/>
                </a:ext>
              </a:extLst>
            </p:cNvPr>
            <p:cNvCxnSpPr>
              <a:stCxn id="171" idx="2"/>
              <a:endCxn id="174" idx="0"/>
            </p:cNvCxnSpPr>
            <p:nvPr/>
          </p:nvCxnSpPr>
          <p:spPr>
            <a:xfrm>
              <a:off x="5115063" y="3843630"/>
              <a:ext cx="0" cy="3875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FAD55E6-3539-4773-B328-0FA3EE3E7504}"/>
                </a:ext>
              </a:extLst>
            </p:cNvPr>
            <p:cNvCxnSpPr>
              <a:stCxn id="169" idx="2"/>
              <a:endCxn id="175" idx="0"/>
            </p:cNvCxnSpPr>
            <p:nvPr/>
          </p:nvCxnSpPr>
          <p:spPr>
            <a:xfrm>
              <a:off x="6095999" y="3850722"/>
              <a:ext cx="978322" cy="3807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24F7A2E-A44B-45C8-AEF7-2E0746AB5B43}"/>
                </a:ext>
              </a:extLst>
            </p:cNvPr>
            <p:cNvCxnSpPr>
              <a:stCxn id="173" idx="0"/>
              <a:endCxn id="172" idx="2"/>
            </p:cNvCxnSpPr>
            <p:nvPr/>
          </p:nvCxnSpPr>
          <p:spPr>
            <a:xfrm flipV="1">
              <a:off x="6095999" y="3843914"/>
              <a:ext cx="978322" cy="3944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B424457-CBA8-4C0B-9B09-7F4AFD63E4E0}"/>
                </a:ext>
              </a:extLst>
            </p:cNvPr>
            <p:cNvCxnSpPr>
              <a:stCxn id="173" idx="2"/>
              <a:endCxn id="176" idx="0"/>
            </p:cNvCxnSpPr>
            <p:nvPr/>
          </p:nvCxnSpPr>
          <p:spPr>
            <a:xfrm>
              <a:off x="6095999" y="4553400"/>
              <a:ext cx="0" cy="3856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477EA7D-9F16-4888-97F3-3C86D5C41DFF}"/>
                </a:ext>
              </a:extLst>
            </p:cNvPr>
            <p:cNvCxnSpPr>
              <a:stCxn id="174" idx="2"/>
              <a:endCxn id="176" idx="0"/>
            </p:cNvCxnSpPr>
            <p:nvPr/>
          </p:nvCxnSpPr>
          <p:spPr>
            <a:xfrm>
              <a:off x="5115063" y="4546308"/>
              <a:ext cx="980936" cy="3927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7331BA0-129E-4D53-B3BD-1D5CBEBF85DF}"/>
                </a:ext>
              </a:extLst>
            </p:cNvPr>
            <p:cNvCxnSpPr>
              <a:stCxn id="176" idx="0"/>
              <a:endCxn id="175" idx="2"/>
            </p:cNvCxnSpPr>
            <p:nvPr/>
          </p:nvCxnSpPr>
          <p:spPr>
            <a:xfrm flipV="1">
              <a:off x="6095999" y="4546592"/>
              <a:ext cx="978322" cy="3924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B2E6551-F8C4-449A-ADD9-B531BBBA78E9}"/>
                </a:ext>
              </a:extLst>
            </p:cNvPr>
            <p:cNvSpPr/>
            <p:nvPr/>
          </p:nvSpPr>
          <p:spPr>
            <a:xfrm>
              <a:off x="5690999" y="2832963"/>
              <a:ext cx="810000" cy="315081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966ACDEA-FBB0-466F-975A-10A3D48AF050}"/>
                </a:ext>
              </a:extLst>
            </p:cNvPr>
            <p:cNvSpPr/>
            <p:nvPr/>
          </p:nvSpPr>
          <p:spPr>
            <a:xfrm>
              <a:off x="5690999" y="3535641"/>
              <a:ext cx="810000" cy="315081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493C3943-034D-4204-A21C-CA61AD59DFC6}"/>
                </a:ext>
              </a:extLst>
            </p:cNvPr>
            <p:cNvSpPr/>
            <p:nvPr/>
          </p:nvSpPr>
          <p:spPr>
            <a:xfrm>
              <a:off x="4710063" y="3528549"/>
              <a:ext cx="810000" cy="315081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B005973D-C096-495C-95C4-75FD256F8882}"/>
                </a:ext>
              </a:extLst>
            </p:cNvPr>
            <p:cNvSpPr/>
            <p:nvPr/>
          </p:nvSpPr>
          <p:spPr>
            <a:xfrm>
              <a:off x="6669321" y="3528833"/>
              <a:ext cx="810000" cy="315081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c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76D55921-5D29-4BA0-A39C-A40AA5F32300}"/>
                </a:ext>
              </a:extLst>
            </p:cNvPr>
            <p:cNvSpPr/>
            <p:nvPr/>
          </p:nvSpPr>
          <p:spPr>
            <a:xfrm>
              <a:off x="5690999" y="4238319"/>
              <a:ext cx="810000" cy="315081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ac</a:t>
              </a:r>
              <a:endParaRPr lang="de-DE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7FBDE4C1-1A0C-4B3F-92E3-015F2E98A2C0}"/>
                </a:ext>
              </a:extLst>
            </p:cNvPr>
            <p:cNvSpPr/>
            <p:nvPr/>
          </p:nvSpPr>
          <p:spPr>
            <a:xfrm>
              <a:off x="4710063" y="4231227"/>
              <a:ext cx="810000" cy="315081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ab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6BF518DA-1841-4161-A683-114F2C7FFB8F}"/>
                </a:ext>
              </a:extLst>
            </p:cNvPr>
            <p:cNvSpPr/>
            <p:nvPr/>
          </p:nvSpPr>
          <p:spPr>
            <a:xfrm>
              <a:off x="6669321" y="4231511"/>
              <a:ext cx="810000" cy="31508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bc</a:t>
              </a:r>
              <a:endParaRPr lang="de-DE" dirty="0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40E7620C-5798-4A22-85C6-8E731CA2E7C5}"/>
                </a:ext>
              </a:extLst>
            </p:cNvPr>
            <p:cNvSpPr/>
            <p:nvPr/>
          </p:nvSpPr>
          <p:spPr>
            <a:xfrm>
              <a:off x="5690999" y="4939090"/>
              <a:ext cx="810000" cy="31508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abc</a:t>
              </a:r>
              <a:endParaRPr lang="de-DE" dirty="0"/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20E86410-D869-45CD-8D75-408DB59EF92B}"/>
              </a:ext>
            </a:extLst>
          </p:cNvPr>
          <p:cNvGrpSpPr/>
          <p:nvPr/>
        </p:nvGrpSpPr>
        <p:grpSpPr>
          <a:xfrm>
            <a:off x="7884996" y="3065150"/>
            <a:ext cx="1944000" cy="2018435"/>
            <a:chOff x="7884996" y="3065150"/>
            <a:chExt cx="1944000" cy="2018435"/>
          </a:xfrm>
        </p:grpSpPr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245CC13A-ADD5-4659-A341-6DCDAF1ADEA1}"/>
                </a:ext>
              </a:extLst>
            </p:cNvPr>
            <p:cNvCxnSpPr>
              <a:cxnSpLocks/>
            </p:cNvCxnSpPr>
            <p:nvPr/>
          </p:nvCxnSpPr>
          <p:spPr>
            <a:xfrm>
              <a:off x="7884996" y="4484529"/>
              <a:ext cx="624600" cy="5990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27B143E-4D03-4512-ACC8-EF0AA3977A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4996" y="3065150"/>
              <a:ext cx="0" cy="1419379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E271276A-F944-4D80-8A42-F39C5B48902E}"/>
                </a:ext>
              </a:extLst>
            </p:cNvPr>
            <p:cNvCxnSpPr>
              <a:cxnSpLocks/>
            </p:cNvCxnSpPr>
            <p:nvPr/>
          </p:nvCxnSpPr>
          <p:spPr>
            <a:xfrm>
              <a:off x="7884996" y="4484529"/>
              <a:ext cx="194400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lowchart: Magnetic Disk 33">
              <a:extLst>
                <a:ext uri="{FF2B5EF4-FFF2-40B4-BE49-F238E27FC236}">
                  <a16:creationId xmlns:a16="http://schemas.microsoft.com/office/drawing/2014/main" id="{79B9DD46-0A08-4959-8FC6-62B55FA5FC46}"/>
                </a:ext>
              </a:extLst>
            </p:cNvPr>
            <p:cNvSpPr/>
            <p:nvPr/>
          </p:nvSpPr>
          <p:spPr>
            <a:xfrm>
              <a:off x="8176809" y="3755561"/>
              <a:ext cx="608800" cy="967504"/>
            </a:xfrm>
            <a:prstGeom prst="flowChartMagneticDisk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1" name="Flowchart: Magnetic Disk 180">
              <a:extLst>
                <a:ext uri="{FF2B5EF4-FFF2-40B4-BE49-F238E27FC236}">
                  <a16:creationId xmlns:a16="http://schemas.microsoft.com/office/drawing/2014/main" id="{97CA15E8-84FE-46FF-AFDC-55DDCDA5E424}"/>
                </a:ext>
              </a:extLst>
            </p:cNvPr>
            <p:cNvSpPr/>
            <p:nvPr/>
          </p:nvSpPr>
          <p:spPr>
            <a:xfrm>
              <a:off x="8928383" y="4123266"/>
              <a:ext cx="608800" cy="590295"/>
            </a:xfrm>
            <a:prstGeom prst="flowChartMagneticDisk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4" name="Flowchart: Magnetic Disk 183">
              <a:extLst>
                <a:ext uri="{FF2B5EF4-FFF2-40B4-BE49-F238E27FC236}">
                  <a16:creationId xmlns:a16="http://schemas.microsoft.com/office/drawing/2014/main" id="{B8B253C0-7EAE-4407-8741-FF24085EF41D}"/>
                </a:ext>
              </a:extLst>
            </p:cNvPr>
            <p:cNvSpPr/>
            <p:nvPr/>
          </p:nvSpPr>
          <p:spPr>
            <a:xfrm>
              <a:off x="8176809" y="3724245"/>
              <a:ext cx="608800" cy="590295"/>
            </a:xfrm>
            <a:prstGeom prst="flowChartMagneticDisk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198" name="Rectangle 197">
            <a:extLst>
              <a:ext uri="{FF2B5EF4-FFF2-40B4-BE49-F238E27FC236}">
                <a16:creationId xmlns:a16="http://schemas.microsoft.com/office/drawing/2014/main" id="{19E963A6-9909-4E9D-A2D7-45C252F2822C}"/>
              </a:ext>
            </a:extLst>
          </p:cNvPr>
          <p:cNvSpPr/>
          <p:nvPr/>
        </p:nvSpPr>
        <p:spPr>
          <a:xfrm>
            <a:off x="8451996" y="3494755"/>
            <a:ext cx="810000" cy="315081"/>
          </a:xfrm>
          <a:prstGeom prst="rect">
            <a:avLst/>
          </a:prstGeom>
          <a:noFill/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C73AF6D-DA34-4BC2-8B7E-8F0DCD355088}"/>
              </a:ext>
            </a:extLst>
          </p:cNvPr>
          <p:cNvSpPr/>
          <p:nvPr/>
        </p:nvSpPr>
        <p:spPr>
          <a:xfrm>
            <a:off x="10702882" y="3511924"/>
            <a:ext cx="810000" cy="315081"/>
          </a:xfrm>
          <a:prstGeom prst="rect">
            <a:avLst/>
          </a:prstGeom>
          <a:noFill/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313B13B2-7A5C-4572-A744-075E53FD730B}"/>
              </a:ext>
            </a:extLst>
          </p:cNvPr>
          <p:cNvGrpSpPr/>
          <p:nvPr/>
        </p:nvGrpSpPr>
        <p:grpSpPr>
          <a:xfrm>
            <a:off x="8481209" y="2327521"/>
            <a:ext cx="3583599" cy="2656577"/>
            <a:chOff x="8481209" y="2327521"/>
            <a:chExt cx="3583599" cy="2656577"/>
          </a:xfrm>
        </p:grpSpPr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B3581B6A-758F-43BF-B577-33D05341C958}"/>
                </a:ext>
              </a:extLst>
            </p:cNvPr>
            <p:cNvCxnSpPr>
              <a:cxnSpLocks/>
            </p:cNvCxnSpPr>
            <p:nvPr/>
          </p:nvCxnSpPr>
          <p:spPr>
            <a:xfrm>
              <a:off x="10120808" y="4984097"/>
              <a:ext cx="194400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DD154BA1-8458-4C8F-849A-97BC1039DD88}"/>
                </a:ext>
              </a:extLst>
            </p:cNvPr>
            <p:cNvGrpSpPr/>
            <p:nvPr/>
          </p:nvGrpSpPr>
          <p:grpSpPr>
            <a:xfrm>
              <a:off x="8481209" y="2327521"/>
              <a:ext cx="3299686" cy="2656577"/>
              <a:chOff x="8481209" y="2327521"/>
              <a:chExt cx="3299686" cy="2656577"/>
            </a:xfrm>
          </p:grpSpPr>
          <p:cxnSp>
            <p:nvCxnSpPr>
              <p:cNvPr id="58" name="Connector: Elbow 57">
                <a:extLst>
                  <a:ext uri="{FF2B5EF4-FFF2-40B4-BE49-F238E27FC236}">
                    <a16:creationId xmlns:a16="http://schemas.microsoft.com/office/drawing/2014/main" id="{1971DBB2-5C98-4B27-BEA1-69B78CD212FC}"/>
                  </a:ext>
                </a:extLst>
              </p:cNvPr>
              <p:cNvCxnSpPr>
                <a:cxnSpLocks/>
                <a:stCxn id="184" idx="1"/>
                <a:endCxn id="181" idx="1"/>
              </p:cNvCxnSpPr>
              <p:nvPr/>
            </p:nvCxnSpPr>
            <p:spPr>
              <a:xfrm rot="16200000" flipH="1">
                <a:off x="8657485" y="3547968"/>
                <a:ext cx="399021" cy="751574"/>
              </a:xfrm>
              <a:prstGeom prst="bentConnector3">
                <a:avLst>
                  <a:gd name="adj1" fmla="val -57290"/>
                </a:avLst>
              </a:prstGeom>
              <a:ln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D0F7FE10-4778-431A-99AE-8A8B24D6CF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0808" y="3148044"/>
                <a:ext cx="0" cy="1836054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6709D36-24DF-498D-A4A1-F50164EE7EDA}"/>
                  </a:ext>
                </a:extLst>
              </p:cNvPr>
              <p:cNvSpPr/>
              <p:nvPr/>
            </p:nvSpPr>
            <p:spPr>
              <a:xfrm>
                <a:off x="11156295" y="4130893"/>
                <a:ext cx="624600" cy="59905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CE744E35-D994-4F65-9662-F5DAD0CC2C65}"/>
                  </a:ext>
                </a:extLst>
              </p:cNvPr>
              <p:cNvSpPr/>
              <p:nvPr/>
            </p:nvSpPr>
            <p:spPr>
              <a:xfrm>
                <a:off x="10412621" y="4130893"/>
                <a:ext cx="624600" cy="59905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85EEB679-FD00-4EFA-9ADC-052A3280B4E1}"/>
                  </a:ext>
                </a:extLst>
              </p:cNvPr>
              <p:cNvCxnSpPr>
                <a:cxnSpLocks/>
                <a:stCxn id="189" idx="0"/>
                <a:endCxn id="46" idx="0"/>
              </p:cNvCxnSpPr>
              <p:nvPr/>
            </p:nvCxnSpPr>
            <p:spPr>
              <a:xfrm rot="5400000" flipH="1" flipV="1">
                <a:off x="11096758" y="3759056"/>
                <a:ext cx="12700" cy="743674"/>
              </a:xfrm>
              <a:prstGeom prst="bentConnector3">
                <a:avLst>
                  <a:gd name="adj1" fmla="val 4927268"/>
                </a:avLst>
              </a:prstGeom>
              <a:ln>
                <a:solidFill>
                  <a:schemeClr val="bg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nector: Elbow 200">
                <a:extLst>
                  <a:ext uri="{FF2B5EF4-FFF2-40B4-BE49-F238E27FC236}">
                    <a16:creationId xmlns:a16="http://schemas.microsoft.com/office/drawing/2014/main" id="{55F11397-BB51-4019-BA9E-5777128BAA11}"/>
                  </a:ext>
                </a:extLst>
              </p:cNvPr>
              <p:cNvCxnSpPr>
                <a:stCxn id="198" idx="0"/>
                <a:endCxn id="199" idx="0"/>
              </p:cNvCxnSpPr>
              <p:nvPr/>
            </p:nvCxnSpPr>
            <p:spPr>
              <a:xfrm rot="16200000" flipH="1">
                <a:off x="9973854" y="2377896"/>
                <a:ext cx="17169" cy="2250886"/>
              </a:xfrm>
              <a:prstGeom prst="bentConnector3">
                <a:avLst>
                  <a:gd name="adj1" fmla="val -5339769"/>
                </a:avLst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Arrow: Down 206">
                <a:extLst>
                  <a:ext uri="{FF2B5EF4-FFF2-40B4-BE49-F238E27FC236}">
                    <a16:creationId xmlns:a16="http://schemas.microsoft.com/office/drawing/2014/main" id="{CFD0B789-BFBD-4962-9825-03151C391C80}"/>
                  </a:ext>
                </a:extLst>
              </p:cNvPr>
              <p:cNvSpPr/>
              <p:nvPr/>
            </p:nvSpPr>
            <p:spPr>
              <a:xfrm rot="16200000">
                <a:off x="9731794" y="2165233"/>
                <a:ext cx="500811" cy="825387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851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166" grpId="0"/>
      <p:bldP spid="6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7C5B60-1C23-9DDC-C280-912411B4F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Unsupervised</a:t>
            </a:r>
            <a:r>
              <a:rPr lang="de-DE" dirty="0"/>
              <a:t> Learning – Code Beispiel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6CC3682-FB49-272B-1388-3B8EE355F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07.07.2022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199409-4F99-117A-B9C4-C6AE3CFC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Aktuelle</a:t>
            </a:r>
            <a:r>
              <a:rPr lang="en-GB" dirty="0"/>
              <a:t> DS </a:t>
            </a:r>
            <a:r>
              <a:rPr lang="en-GB" dirty="0" err="1"/>
              <a:t>Entwicklungen</a:t>
            </a:r>
            <a:r>
              <a:rPr lang="en-GB" dirty="0"/>
              <a:t> | Unsupervised Learning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6FC41C-59FB-9D3D-828D-4955EBC47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8830-2C00-40F8-8CBD-B13783CDD649}" type="slidenum">
              <a:rPr lang="en-GB" smtClean="0"/>
              <a:t>17</a:t>
            </a:fld>
            <a:endParaRPr lang="en-GB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EA2AA78-0EE8-059F-C939-FF9C8DCF4AAF}"/>
              </a:ext>
            </a:extLst>
          </p:cNvPr>
          <p:cNvSpPr/>
          <p:nvPr/>
        </p:nvSpPr>
        <p:spPr>
          <a:xfrm>
            <a:off x="838200" y="1783692"/>
            <a:ext cx="745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pandas</a:t>
            </a:r>
            <a: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pd</a:t>
            </a:r>
            <a:endParaRPr lang="de-DE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endParaRPr lang="de-DE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customer_dataset</a:t>
            </a:r>
            <a: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  <a:t> = </a:t>
            </a:r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pd.read_csv</a:t>
            </a:r>
            <a:r>
              <a:rPr lang="de-DE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de-DE" dirty="0">
                <a:solidFill>
                  <a:srgbClr val="CE9178"/>
                </a:solidFill>
                <a:latin typeface="Courier New" panose="02070309020205020404" pitchFamily="49" charset="0"/>
              </a:rPr>
              <a:t>"</a:t>
            </a:r>
            <a:r>
              <a:rPr lang="de-DE" dirty="0" err="1">
                <a:solidFill>
                  <a:srgbClr val="CE9178"/>
                </a:solidFill>
                <a:latin typeface="Courier New" panose="02070309020205020404" pitchFamily="49" charset="0"/>
              </a:rPr>
              <a:t>Mall_Customers.csv</a:t>
            </a:r>
            <a:r>
              <a:rPr lang="de-DE" dirty="0">
                <a:solidFill>
                  <a:srgbClr val="CE9178"/>
                </a:solidFill>
                <a:latin typeface="Courier New" panose="02070309020205020404" pitchFamily="49" charset="0"/>
              </a:rPr>
              <a:t>"</a:t>
            </a:r>
            <a:r>
              <a:rPr lang="de-DE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de-DE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93226F6-B416-83DE-A7E4-5F6E684E529E}"/>
              </a:ext>
            </a:extLst>
          </p:cNvPr>
          <p:cNvSpPr/>
          <p:nvPr/>
        </p:nvSpPr>
        <p:spPr>
          <a:xfrm>
            <a:off x="838198" y="3636708"/>
            <a:ext cx="89298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sklearn.model_selection</a:t>
            </a:r>
            <a: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train_test_split</a:t>
            </a:r>
            <a:endParaRPr lang="de-DE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endParaRPr lang="de-DE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train</a:t>
            </a:r>
            <a:r>
              <a:rPr lang="de-DE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test</a:t>
            </a:r>
            <a: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  <a:t> = </a:t>
            </a:r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train_test_split</a:t>
            </a:r>
            <a:r>
              <a:rPr lang="de-DE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customer_dataset</a:t>
            </a:r>
            <a:r>
              <a:rPr lang="de-DE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test_size</a:t>
            </a:r>
            <a: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de-DE" dirty="0">
                <a:solidFill>
                  <a:srgbClr val="B5CEA8"/>
                </a:solidFill>
                <a:latin typeface="Courier New" panose="02070309020205020404" pitchFamily="49" charset="0"/>
              </a:rPr>
              <a:t>0.2</a:t>
            </a:r>
            <a:r>
              <a:rPr lang="de-DE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de-DE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7175E0A-F710-7EBA-7036-73CD1B8B6292}"/>
              </a:ext>
            </a:extLst>
          </p:cNvPr>
          <p:cNvSpPr txBox="1"/>
          <p:nvPr/>
        </p:nvSpPr>
        <p:spPr>
          <a:xfrm>
            <a:off x="838200" y="1401318"/>
            <a:ext cx="2042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Daten einlesen: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BAAA291-5E44-79C5-4567-380D65D1C665}"/>
              </a:ext>
            </a:extLst>
          </p:cNvPr>
          <p:cNvSpPr txBox="1"/>
          <p:nvPr/>
        </p:nvSpPr>
        <p:spPr>
          <a:xfrm>
            <a:off x="838199" y="3236598"/>
            <a:ext cx="1925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Daten splitten:</a:t>
            </a:r>
          </a:p>
        </p:txBody>
      </p:sp>
    </p:spTree>
    <p:extLst>
      <p:ext uri="{BB962C8B-B14F-4D97-AF65-F5344CB8AC3E}">
        <p14:creationId xmlns:p14="http://schemas.microsoft.com/office/powerpoint/2010/main" val="225809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DAC7FF-2D4D-B3D0-DC33-471A615A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Unsupervised</a:t>
            </a:r>
            <a:r>
              <a:rPr lang="de-DE" dirty="0"/>
              <a:t> Learning – Code Beispiel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97508E-A8B8-85B2-C890-D4F476AE5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07.07.2022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5EC12D-6AD3-A833-185D-9668A174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Aktuelle</a:t>
            </a:r>
            <a:r>
              <a:rPr lang="en-GB" dirty="0"/>
              <a:t> DS </a:t>
            </a:r>
            <a:r>
              <a:rPr lang="en-GB" dirty="0" err="1"/>
              <a:t>Entwicklungen</a:t>
            </a:r>
            <a:r>
              <a:rPr lang="en-GB" dirty="0"/>
              <a:t> | Unsupervised Learning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86F153-09C3-7322-FE38-3E1E54802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8830-2C00-40F8-8CBD-B13783CDD649}" type="slidenum">
              <a:rPr lang="en-GB" smtClean="0"/>
              <a:t>18</a:t>
            </a:fld>
            <a:endParaRPr lang="en-GB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A4CEBE2-BC9F-10E0-926B-BED7F93E95DF}"/>
              </a:ext>
            </a:extLst>
          </p:cNvPr>
          <p:cNvSpPr/>
          <p:nvPr/>
        </p:nvSpPr>
        <p:spPr>
          <a:xfrm>
            <a:off x="3012847" y="1439379"/>
            <a:ext cx="6166305" cy="4149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CB6C59-F982-D863-F23B-51CEB8436D96}"/>
              </a:ext>
            </a:extLst>
          </p:cNvPr>
          <p:cNvSpPr/>
          <p:nvPr/>
        </p:nvSpPr>
        <p:spPr>
          <a:xfrm>
            <a:off x="207287" y="1439379"/>
            <a:ext cx="432000" cy="432000"/>
          </a:xfrm>
          <a:prstGeom prst="ellipse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E4FABF-E083-34B2-B8FA-F61DE06A23C3}"/>
              </a:ext>
            </a:extLst>
          </p:cNvPr>
          <p:cNvSpPr/>
          <p:nvPr/>
        </p:nvSpPr>
        <p:spPr>
          <a:xfrm>
            <a:off x="207287" y="2403000"/>
            <a:ext cx="432000" cy="432000"/>
          </a:xfrm>
          <a:prstGeom prst="ellipse">
            <a:avLst/>
          </a:prstGeom>
          <a:solidFill>
            <a:srgbClr val="008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C56C213-2D01-ACA9-4E6A-0FDD95B2FA41}"/>
              </a:ext>
            </a:extLst>
          </p:cNvPr>
          <p:cNvSpPr txBox="1"/>
          <p:nvPr/>
        </p:nvSpPr>
        <p:spPr>
          <a:xfrm>
            <a:off x="750000" y="2434334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Trainings Daten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C36872B-9A78-FAEF-B59C-E4884A2F67F8}"/>
              </a:ext>
            </a:extLst>
          </p:cNvPr>
          <p:cNvSpPr txBox="1"/>
          <p:nvPr/>
        </p:nvSpPr>
        <p:spPr>
          <a:xfrm>
            <a:off x="770765" y="1470713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Test Daten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708A057-D74C-31D5-348B-BF3B65C00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234" y="1439379"/>
            <a:ext cx="6176918" cy="414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24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0D680-4A46-FCB1-F182-10AFFA671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Unsupervised</a:t>
            </a:r>
            <a:r>
              <a:rPr lang="de-DE" dirty="0"/>
              <a:t> Learning – Code Beispiel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FBB6561-D9CC-9D6F-C97C-C7CDDC56A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07.07.2022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46FAE3-8CDF-F54A-E2A7-87FEA14C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Aktuelle</a:t>
            </a:r>
            <a:r>
              <a:rPr lang="en-GB" dirty="0"/>
              <a:t> DS </a:t>
            </a:r>
            <a:r>
              <a:rPr lang="en-GB" dirty="0" err="1"/>
              <a:t>Entwicklungen</a:t>
            </a:r>
            <a:r>
              <a:rPr lang="en-GB" dirty="0"/>
              <a:t> | Unsupervised Learning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A1292C-580E-8D35-0B3A-AF671A59D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8830-2C00-40F8-8CBD-B13783CDD649}" type="slidenum">
              <a:rPr lang="en-GB" smtClean="0"/>
              <a:t>19</a:t>
            </a:fld>
            <a:endParaRPr lang="en-GB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0B47853-0FD7-E04E-12C8-B7C6B6D46C77}"/>
              </a:ext>
            </a:extLst>
          </p:cNvPr>
          <p:cNvSpPr txBox="1"/>
          <p:nvPr/>
        </p:nvSpPr>
        <p:spPr>
          <a:xfrm>
            <a:off x="838200" y="1401318"/>
            <a:ext cx="3993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Model erstellen und trainieren: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5E2C46E-D7BA-DCE9-6E58-66E6B3295174}"/>
              </a:ext>
            </a:extLst>
          </p:cNvPr>
          <p:cNvSpPr/>
          <p:nvPr/>
        </p:nvSpPr>
        <p:spPr>
          <a:xfrm>
            <a:off x="838200" y="1801428"/>
            <a:ext cx="9361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sklearn.cluster</a:t>
            </a:r>
            <a: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KMeans</a:t>
            </a:r>
            <a:endParaRPr lang="de-DE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endParaRPr lang="de-DE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model</a:t>
            </a:r>
            <a: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  <a:t> = </a:t>
            </a:r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KMeans</a:t>
            </a:r>
            <a:r>
              <a:rPr lang="de-DE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n_clusters</a:t>
            </a:r>
            <a: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de-DE" dirty="0">
                <a:solidFill>
                  <a:srgbClr val="B5CEA8"/>
                </a:solidFill>
                <a:latin typeface="Courier New" panose="02070309020205020404" pitchFamily="49" charset="0"/>
              </a:rPr>
              <a:t>5</a:t>
            </a:r>
            <a:r>
              <a:rPr lang="de-DE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de-DE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model.fit</a:t>
            </a:r>
            <a:r>
              <a:rPr lang="de-DE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train</a:t>
            </a:r>
            <a:r>
              <a:rPr lang="de-DE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de-DE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b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endParaRPr lang="de-DE" b="0" i="0" u="none" strike="noStrike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DD10D49-89F0-E53D-FCF1-49F3F016FCE1}"/>
              </a:ext>
            </a:extLst>
          </p:cNvPr>
          <p:cNvSpPr txBox="1"/>
          <p:nvPr/>
        </p:nvSpPr>
        <p:spPr>
          <a:xfrm>
            <a:off x="838199" y="3771198"/>
            <a:ext cx="5432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Jedem Datenpunkt einem </a:t>
            </a:r>
            <a:r>
              <a:rPr lang="de-DE" sz="20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cluster</a:t>
            </a:r>
            <a:r>
              <a:rPr lang="de-DE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zuweisen: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F62B292-85E1-B177-2467-46B0175D803C}"/>
              </a:ext>
            </a:extLst>
          </p:cNvPr>
          <p:cNvSpPr/>
          <p:nvPr/>
        </p:nvSpPr>
        <p:spPr>
          <a:xfrm>
            <a:off x="838199" y="4171308"/>
            <a:ext cx="7039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train_labels</a:t>
            </a:r>
            <a: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  <a:t> = </a:t>
            </a:r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model.predict</a:t>
            </a:r>
            <a:r>
              <a:rPr lang="de-DE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train</a:t>
            </a:r>
            <a:r>
              <a:rPr lang="de-DE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de-DE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1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0FEEC3-675B-F404-9B97-63916D93A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121E52-6559-851A-92DA-33060A1A2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Exkurs</a:t>
            </a:r>
            <a:r>
              <a:rPr lang="en-GB" dirty="0"/>
              <a:t>: Machine Learning</a:t>
            </a:r>
          </a:p>
          <a:p>
            <a:r>
              <a:rPr lang="en-GB" dirty="0"/>
              <a:t>Supervised Learning</a:t>
            </a:r>
          </a:p>
          <a:p>
            <a:r>
              <a:rPr lang="en-GB" dirty="0"/>
              <a:t>Unsupervised Learning</a:t>
            </a:r>
          </a:p>
          <a:p>
            <a:r>
              <a:rPr lang="en-GB" dirty="0"/>
              <a:t>Reinforcement Learning</a:t>
            </a:r>
          </a:p>
          <a:p>
            <a:r>
              <a:rPr lang="en-GB" dirty="0"/>
              <a:t>Code </a:t>
            </a:r>
            <a:r>
              <a:rPr lang="en-GB" dirty="0" err="1"/>
              <a:t>Beispiele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056F5A-B75E-9EF1-CF41-DCF175AE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07.07.2022</a:t>
            </a:r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F35A10-6306-FF1A-4AFB-15A5C065F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Aktuelle DS Entwicklungen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B52E4D-3CA8-42B8-F578-123EA835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8830-2C00-40F8-8CBD-B13783CDD64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574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extLst>
              <a:ext uri="{FF2B5EF4-FFF2-40B4-BE49-F238E27FC236}">
                <a16:creationId xmlns:a16="http://schemas.microsoft.com/office/drawing/2014/main" id="{BB36267D-0AC4-07C4-D4FC-F076E57C70ED}"/>
              </a:ext>
            </a:extLst>
          </p:cNvPr>
          <p:cNvSpPr/>
          <p:nvPr/>
        </p:nvSpPr>
        <p:spPr>
          <a:xfrm>
            <a:off x="3012847" y="1439379"/>
            <a:ext cx="6166305" cy="4149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A4C7736-AFAF-A56B-CA5D-9B1B9C512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Unsupervised</a:t>
            </a:r>
            <a:r>
              <a:rPr lang="de-DE" dirty="0"/>
              <a:t> Learning – Code Beispiel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560458-FB55-50EF-26DD-C08F0B35C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07.07.2022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AA65E95-AB3D-166B-83B6-32409D36A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Aktuelle</a:t>
            </a:r>
            <a:r>
              <a:rPr lang="en-GB" dirty="0"/>
              <a:t> DS </a:t>
            </a:r>
            <a:r>
              <a:rPr lang="en-GB" dirty="0" err="1"/>
              <a:t>Entwicklungen</a:t>
            </a:r>
            <a:r>
              <a:rPr lang="en-GB" dirty="0"/>
              <a:t> | Unsupervised Learning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AC5362-FA3C-6445-AABD-AA2589244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8830-2C00-40F8-8CBD-B13783CDD649}" type="slidenum">
              <a:rPr lang="en-GB" smtClean="0"/>
              <a:t>20</a:t>
            </a:fld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B3862CD-A7C1-C827-6A41-1361AA6F2772}"/>
              </a:ext>
            </a:extLst>
          </p:cNvPr>
          <p:cNvSpPr/>
          <p:nvPr/>
        </p:nvSpPr>
        <p:spPr>
          <a:xfrm>
            <a:off x="755702" y="1438112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EEF92DE-ECE9-A72B-7575-A26F468F351B}"/>
              </a:ext>
            </a:extLst>
          </p:cNvPr>
          <p:cNvSpPr txBox="1"/>
          <p:nvPr/>
        </p:nvSpPr>
        <p:spPr>
          <a:xfrm>
            <a:off x="185446" y="1971000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Training Data Clusters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15DC96D-C8D3-016B-C323-EDB37CD47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847" y="1439379"/>
            <a:ext cx="6166305" cy="414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4FA33D1A-1CEA-F381-B0DF-AFE2179B1AD9}"/>
              </a:ext>
            </a:extLst>
          </p:cNvPr>
          <p:cNvSpPr/>
          <p:nvPr/>
        </p:nvSpPr>
        <p:spPr>
          <a:xfrm>
            <a:off x="958677" y="1436536"/>
            <a:ext cx="432000" cy="432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B591944-880F-B705-B354-DBE3D0FE405B}"/>
              </a:ext>
            </a:extLst>
          </p:cNvPr>
          <p:cNvSpPr/>
          <p:nvPr/>
        </p:nvSpPr>
        <p:spPr>
          <a:xfrm>
            <a:off x="1187702" y="1433779"/>
            <a:ext cx="432000" cy="432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FC5EDF2-9E6E-9CC8-AD3A-04148E73976D}"/>
              </a:ext>
            </a:extLst>
          </p:cNvPr>
          <p:cNvSpPr/>
          <p:nvPr/>
        </p:nvSpPr>
        <p:spPr>
          <a:xfrm>
            <a:off x="1416727" y="1438112"/>
            <a:ext cx="432000" cy="432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6605B2-347E-6A2C-86AA-B1D5C156B254}"/>
              </a:ext>
            </a:extLst>
          </p:cNvPr>
          <p:cNvSpPr/>
          <p:nvPr/>
        </p:nvSpPr>
        <p:spPr>
          <a:xfrm>
            <a:off x="1614000" y="1439379"/>
            <a:ext cx="432000" cy="432000"/>
          </a:xfrm>
          <a:prstGeom prst="ellipse">
            <a:avLst/>
          </a:prstGeom>
          <a:solidFill>
            <a:srgbClr val="FFC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108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0D680-4A46-FCB1-F182-10AFFA671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Unsupervised</a:t>
            </a:r>
            <a:r>
              <a:rPr lang="de-DE" dirty="0"/>
              <a:t> Learning – Code Beispiel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FBB6561-D9CC-9D6F-C97C-C7CDDC56A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07.07.2022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46FAE3-8CDF-F54A-E2A7-87FEA14C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Aktuelle</a:t>
            </a:r>
            <a:r>
              <a:rPr lang="en-GB" dirty="0"/>
              <a:t> DS </a:t>
            </a:r>
            <a:r>
              <a:rPr lang="en-GB" dirty="0" err="1"/>
              <a:t>Entwicklungen</a:t>
            </a:r>
            <a:r>
              <a:rPr lang="en-GB" dirty="0"/>
              <a:t> | Unsupervised Learning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A1292C-580E-8D35-0B3A-AF671A59D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8830-2C00-40F8-8CBD-B13783CDD649}" type="slidenum">
              <a:rPr lang="en-GB" smtClean="0"/>
              <a:t>21</a:t>
            </a:fld>
            <a:endParaRPr lang="en-GB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0B47853-0FD7-E04E-12C8-B7C6B6D46C77}"/>
              </a:ext>
            </a:extLst>
          </p:cNvPr>
          <p:cNvSpPr txBox="1"/>
          <p:nvPr/>
        </p:nvSpPr>
        <p:spPr>
          <a:xfrm>
            <a:off x="838200" y="1401318"/>
            <a:ext cx="6011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Jedem Test Datenpunkt einem Cluster zuweisen: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F62B292-85E1-B177-2467-46B0175D803C}"/>
              </a:ext>
            </a:extLst>
          </p:cNvPr>
          <p:cNvSpPr/>
          <p:nvPr/>
        </p:nvSpPr>
        <p:spPr>
          <a:xfrm>
            <a:off x="838199" y="1805024"/>
            <a:ext cx="70398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test_labels</a:t>
            </a:r>
            <a: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  <a:t> = </a:t>
            </a:r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model.predict</a:t>
            </a:r>
            <a:r>
              <a:rPr lang="de-DE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test</a:t>
            </a:r>
            <a:r>
              <a:rPr lang="de-DE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</a:p>
          <a:p>
            <a:endParaRPr lang="de-DE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346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extLst>
              <a:ext uri="{FF2B5EF4-FFF2-40B4-BE49-F238E27FC236}">
                <a16:creationId xmlns:a16="http://schemas.microsoft.com/office/drawing/2014/main" id="{BB36267D-0AC4-07C4-D4FC-F076E57C70ED}"/>
              </a:ext>
            </a:extLst>
          </p:cNvPr>
          <p:cNvSpPr/>
          <p:nvPr/>
        </p:nvSpPr>
        <p:spPr>
          <a:xfrm>
            <a:off x="3012847" y="1439379"/>
            <a:ext cx="6166305" cy="4149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A4C7736-AFAF-A56B-CA5D-9B1B9C512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Unsupervised</a:t>
            </a:r>
            <a:r>
              <a:rPr lang="de-DE" dirty="0"/>
              <a:t> Learning – Code Beispiel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560458-FB55-50EF-26DD-C08F0B35C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07.07.2022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AA65E95-AB3D-166B-83B6-32409D36A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Aktuelle</a:t>
            </a:r>
            <a:r>
              <a:rPr lang="en-GB" dirty="0"/>
              <a:t> DS </a:t>
            </a:r>
            <a:r>
              <a:rPr lang="en-GB" dirty="0" err="1"/>
              <a:t>Entwicklungen</a:t>
            </a:r>
            <a:r>
              <a:rPr lang="en-GB" dirty="0"/>
              <a:t> | Unsupervised Learning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AC5362-FA3C-6445-AABD-AA2589244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8830-2C00-40F8-8CBD-B13783CDD649}" type="slidenum">
              <a:rPr lang="en-GB" smtClean="0"/>
              <a:t>22</a:t>
            </a:fld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B3862CD-A7C1-C827-6A41-1361AA6F2772}"/>
              </a:ext>
            </a:extLst>
          </p:cNvPr>
          <p:cNvSpPr/>
          <p:nvPr/>
        </p:nvSpPr>
        <p:spPr>
          <a:xfrm>
            <a:off x="755702" y="1438112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EEF92DE-ECE9-A72B-7575-A26F468F351B}"/>
              </a:ext>
            </a:extLst>
          </p:cNvPr>
          <p:cNvSpPr txBox="1"/>
          <p:nvPr/>
        </p:nvSpPr>
        <p:spPr>
          <a:xfrm>
            <a:off x="185446" y="1971000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Training Data Clusters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A33D1A-1CEA-F381-B0DF-AFE2179B1AD9}"/>
              </a:ext>
            </a:extLst>
          </p:cNvPr>
          <p:cNvSpPr/>
          <p:nvPr/>
        </p:nvSpPr>
        <p:spPr>
          <a:xfrm>
            <a:off x="958677" y="1436536"/>
            <a:ext cx="432000" cy="432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B591944-880F-B705-B354-DBE3D0FE405B}"/>
              </a:ext>
            </a:extLst>
          </p:cNvPr>
          <p:cNvSpPr/>
          <p:nvPr/>
        </p:nvSpPr>
        <p:spPr>
          <a:xfrm>
            <a:off x="1187702" y="1433779"/>
            <a:ext cx="432000" cy="432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FC5EDF2-9E6E-9CC8-AD3A-04148E73976D}"/>
              </a:ext>
            </a:extLst>
          </p:cNvPr>
          <p:cNvSpPr/>
          <p:nvPr/>
        </p:nvSpPr>
        <p:spPr>
          <a:xfrm>
            <a:off x="1416727" y="1438112"/>
            <a:ext cx="432000" cy="432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6605B2-347E-6A2C-86AA-B1D5C156B254}"/>
              </a:ext>
            </a:extLst>
          </p:cNvPr>
          <p:cNvSpPr/>
          <p:nvPr/>
        </p:nvSpPr>
        <p:spPr>
          <a:xfrm>
            <a:off x="1614000" y="1439379"/>
            <a:ext cx="432000" cy="432000"/>
          </a:xfrm>
          <a:prstGeom prst="ellipse">
            <a:avLst/>
          </a:prstGeom>
          <a:solidFill>
            <a:srgbClr val="FFC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5" name="Multiplizieren 14">
            <a:extLst>
              <a:ext uri="{FF2B5EF4-FFF2-40B4-BE49-F238E27FC236}">
                <a16:creationId xmlns:a16="http://schemas.microsoft.com/office/drawing/2014/main" id="{F499C4CD-AC3D-5375-83E7-91DFF21AE764}"/>
              </a:ext>
            </a:extLst>
          </p:cNvPr>
          <p:cNvSpPr/>
          <p:nvPr/>
        </p:nvSpPr>
        <p:spPr>
          <a:xfrm>
            <a:off x="738334" y="2775943"/>
            <a:ext cx="503368" cy="47916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7" name="Multiplizieren 16">
            <a:extLst>
              <a:ext uri="{FF2B5EF4-FFF2-40B4-BE49-F238E27FC236}">
                <a16:creationId xmlns:a16="http://schemas.microsoft.com/office/drawing/2014/main" id="{7B05B1EF-0FCC-7AA9-30F3-ABFC164B6E61}"/>
              </a:ext>
            </a:extLst>
          </p:cNvPr>
          <p:cNvSpPr/>
          <p:nvPr/>
        </p:nvSpPr>
        <p:spPr>
          <a:xfrm>
            <a:off x="941309" y="2773940"/>
            <a:ext cx="503368" cy="483189"/>
          </a:xfrm>
          <a:prstGeom prst="mathMultiply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23" name="Multiplizieren 22">
            <a:extLst>
              <a:ext uri="{FF2B5EF4-FFF2-40B4-BE49-F238E27FC236}">
                <a16:creationId xmlns:a16="http://schemas.microsoft.com/office/drawing/2014/main" id="{6FDEA03A-AD89-A15E-27FA-6625C3F37C46}"/>
              </a:ext>
            </a:extLst>
          </p:cNvPr>
          <p:cNvSpPr/>
          <p:nvPr/>
        </p:nvSpPr>
        <p:spPr>
          <a:xfrm>
            <a:off x="1170334" y="2771183"/>
            <a:ext cx="503368" cy="483189"/>
          </a:xfrm>
          <a:prstGeom prst="mathMultiply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24" name="Multiplizieren 23">
            <a:extLst>
              <a:ext uri="{FF2B5EF4-FFF2-40B4-BE49-F238E27FC236}">
                <a16:creationId xmlns:a16="http://schemas.microsoft.com/office/drawing/2014/main" id="{499F788A-9163-4AC1-AA41-EA2C16F891EB}"/>
              </a:ext>
            </a:extLst>
          </p:cNvPr>
          <p:cNvSpPr/>
          <p:nvPr/>
        </p:nvSpPr>
        <p:spPr>
          <a:xfrm>
            <a:off x="1399359" y="2775516"/>
            <a:ext cx="503368" cy="483189"/>
          </a:xfrm>
          <a:prstGeom prst="mathMultiply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25" name="Multiplizieren 24">
            <a:extLst>
              <a:ext uri="{FF2B5EF4-FFF2-40B4-BE49-F238E27FC236}">
                <a16:creationId xmlns:a16="http://schemas.microsoft.com/office/drawing/2014/main" id="{994D0F30-C888-5BC3-2330-E6D24C04454B}"/>
              </a:ext>
            </a:extLst>
          </p:cNvPr>
          <p:cNvSpPr/>
          <p:nvPr/>
        </p:nvSpPr>
        <p:spPr>
          <a:xfrm>
            <a:off x="1596632" y="2776783"/>
            <a:ext cx="503368" cy="483189"/>
          </a:xfrm>
          <a:prstGeom prst="mathMultiply">
            <a:avLst/>
          </a:prstGeom>
          <a:solidFill>
            <a:srgbClr val="FFC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2933C2C-BC12-8C5D-5051-7CB9137A86D8}"/>
              </a:ext>
            </a:extLst>
          </p:cNvPr>
          <p:cNvSpPr txBox="1"/>
          <p:nvPr/>
        </p:nvSpPr>
        <p:spPr>
          <a:xfrm>
            <a:off x="367401" y="3258396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Test Data Clusters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6BB3B41-9331-EA2C-D143-AB9DCE16A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847" y="1439826"/>
            <a:ext cx="6176252" cy="414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788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12FCA2-B43B-B00F-BF58-5BF45592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Reinforcement Learning - Agenda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D919EE-2207-9417-9414-2A935375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07.07.2022</a:t>
            </a:r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C8F972-8B78-9622-DD62-DCB16B1C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Aktuelle</a:t>
            </a:r>
            <a:r>
              <a:rPr lang="en-GB" dirty="0"/>
              <a:t> DS </a:t>
            </a:r>
            <a:r>
              <a:rPr lang="en-GB" dirty="0" err="1"/>
              <a:t>Entwicklungen</a:t>
            </a:r>
            <a:r>
              <a:rPr lang="en-GB" dirty="0"/>
              <a:t> | Reinforcement Learning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5FB429-B61B-0404-7B5B-912FE812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8830-2C00-40F8-8CBD-B13783CDD649}" type="slidenum">
              <a:rPr lang="en-GB" smtClean="0"/>
              <a:t>23</a:t>
            </a:fld>
            <a:endParaRPr lang="en-GB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1E2880B-2388-BF25-DDBC-9EC62FFF27B2}"/>
              </a:ext>
            </a:extLst>
          </p:cNvPr>
          <p:cNvSpPr txBox="1"/>
          <p:nvPr/>
        </p:nvSpPr>
        <p:spPr>
          <a:xfrm flipH="1">
            <a:off x="838196" y="1809000"/>
            <a:ext cx="43938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b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b="1" dirty="0" err="1">
                <a:solidFill>
                  <a:schemeClr val="bg1"/>
                </a:solidFill>
                <a:cs typeface="Aharoni" panose="02010803020104030203" pitchFamily="2" charset="-79"/>
              </a:rPr>
              <a:t>Voraussetzung</a:t>
            </a:r>
            <a:r>
              <a:rPr lang="en-GB" sz="2000" b="1" dirty="0">
                <a:solidFill>
                  <a:schemeClr val="bg1"/>
                </a:solidFill>
                <a:cs typeface="Aharoni" panose="02010803020104030203" pitchFamily="2" charset="-79"/>
              </a:rPr>
              <a:t> / </a:t>
            </a:r>
            <a:r>
              <a:rPr lang="en-GB" sz="2000" b="1" dirty="0" err="1">
                <a:solidFill>
                  <a:schemeClr val="bg1"/>
                </a:solidFill>
                <a:cs typeface="Aharoni" panose="02010803020104030203" pitchFamily="2" charset="-79"/>
              </a:rPr>
              <a:t>Ausgangssituation</a:t>
            </a:r>
            <a:endParaRPr lang="en-GB" sz="2000" b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2000" b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b="1" dirty="0" err="1">
                <a:solidFill>
                  <a:schemeClr val="bg1"/>
                </a:solidFill>
                <a:cs typeface="Aharoni" panose="02010803020104030203" pitchFamily="2" charset="-79"/>
              </a:rPr>
              <a:t>Ablauf</a:t>
            </a:r>
            <a:endParaRPr lang="en-GB" sz="2000" b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endParaRPr lang="en-GB" sz="2000" b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b="1" dirty="0" err="1">
                <a:solidFill>
                  <a:schemeClr val="bg1"/>
                </a:solidFill>
                <a:cs typeface="Aharoni" panose="02010803020104030203" pitchFamily="2" charset="-79"/>
              </a:rPr>
              <a:t>Anwendungsmethoden</a:t>
            </a:r>
            <a:endParaRPr lang="en-GB" sz="20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1616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12FCA2-B43B-B00F-BF58-5BF45592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Ausgangssituation</a:t>
            </a:r>
            <a:r>
              <a:rPr lang="en-GB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D919EE-2207-9417-9414-2A935375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07.07.2022</a:t>
            </a:r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C8F972-8B78-9622-DD62-DCB16B1C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Aktuelle</a:t>
            </a:r>
            <a:r>
              <a:rPr lang="en-GB" dirty="0"/>
              <a:t> DS </a:t>
            </a:r>
            <a:r>
              <a:rPr lang="en-GB" dirty="0" err="1"/>
              <a:t>Entwicklungen</a:t>
            </a:r>
            <a:r>
              <a:rPr lang="en-GB" dirty="0"/>
              <a:t> | Reinforcement Learning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5FB429-B61B-0404-7B5B-912FE812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8830-2C00-40F8-8CBD-B13783CDD649}" type="slidenum">
              <a:rPr lang="en-GB" smtClean="0"/>
              <a:t>24</a:t>
            </a:fld>
            <a:endParaRPr lang="en-GB"/>
          </a:p>
        </p:txBody>
      </p:sp>
      <p:pic>
        <p:nvPicPr>
          <p:cNvPr id="7" name="Grafik 6" descr="Benutzer mit einfarbiger Füllung">
            <a:extLst>
              <a:ext uri="{FF2B5EF4-FFF2-40B4-BE49-F238E27FC236}">
                <a16:creationId xmlns:a16="http://schemas.microsoft.com/office/drawing/2014/main" id="{2CD61F5E-08BA-085E-1227-2A19C006A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7800" y="2231385"/>
            <a:ext cx="2347200" cy="2347200"/>
          </a:xfrm>
          <a:prstGeom prst="rect">
            <a:avLst/>
          </a:prstGeom>
        </p:spPr>
      </p:pic>
      <p:pic>
        <p:nvPicPr>
          <p:cNvPr id="9" name="Grafik 8" descr="Welt mit einfarbiger Füllung">
            <a:extLst>
              <a:ext uri="{FF2B5EF4-FFF2-40B4-BE49-F238E27FC236}">
                <a16:creationId xmlns:a16="http://schemas.microsoft.com/office/drawing/2014/main" id="{6CB90A71-0319-B63C-B4C3-55C0C87B5A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37000" y="2231385"/>
            <a:ext cx="2347200" cy="23472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441D105-FBF1-B0D6-8485-48CA9911E938}"/>
              </a:ext>
            </a:extLst>
          </p:cNvPr>
          <p:cNvSpPr txBox="1"/>
          <p:nvPr/>
        </p:nvSpPr>
        <p:spPr>
          <a:xfrm>
            <a:off x="2407800" y="4715385"/>
            <a:ext cx="234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bg1"/>
                </a:solidFill>
              </a:rPr>
              <a:t>Agent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F6BA227-8B10-DD09-8072-03C1B4439C03}"/>
              </a:ext>
            </a:extLst>
          </p:cNvPr>
          <p:cNvSpPr txBox="1"/>
          <p:nvPr/>
        </p:nvSpPr>
        <p:spPr>
          <a:xfrm>
            <a:off x="7437000" y="4715385"/>
            <a:ext cx="234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bg1"/>
                </a:solidFill>
              </a:rPr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1398794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12FCA2-B43B-B00F-BF58-5BF45592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Ablauf</a:t>
            </a:r>
            <a:r>
              <a:rPr lang="en-GB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D919EE-2207-9417-9414-2A935375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07.07.2022</a:t>
            </a:r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C8F972-8B78-9622-DD62-DCB16B1C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Aktuelle</a:t>
            </a:r>
            <a:r>
              <a:rPr lang="en-GB" dirty="0"/>
              <a:t> DS </a:t>
            </a:r>
            <a:r>
              <a:rPr lang="en-GB" dirty="0" err="1"/>
              <a:t>Entwicklungen</a:t>
            </a:r>
            <a:r>
              <a:rPr lang="en-GB" dirty="0"/>
              <a:t> | Reinforcement Learning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5FB429-B61B-0404-7B5B-912FE812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8830-2C00-40F8-8CBD-B13783CDD649}" type="slidenum">
              <a:rPr lang="en-GB" smtClean="0"/>
              <a:t>25</a:t>
            </a:fld>
            <a:endParaRPr lang="en-GB"/>
          </a:p>
        </p:txBody>
      </p:sp>
      <p:pic>
        <p:nvPicPr>
          <p:cNvPr id="7" name="Grafik 6" descr="Benutzer mit einfarbiger Füllung">
            <a:extLst>
              <a:ext uri="{FF2B5EF4-FFF2-40B4-BE49-F238E27FC236}">
                <a16:creationId xmlns:a16="http://schemas.microsoft.com/office/drawing/2014/main" id="{2CD61F5E-08BA-085E-1227-2A19C006A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7800" y="2231385"/>
            <a:ext cx="2347200" cy="2347200"/>
          </a:xfrm>
          <a:prstGeom prst="rect">
            <a:avLst/>
          </a:prstGeom>
        </p:spPr>
      </p:pic>
      <p:pic>
        <p:nvPicPr>
          <p:cNvPr id="9" name="Grafik 8" descr="Welt mit einfarbiger Füllung">
            <a:extLst>
              <a:ext uri="{FF2B5EF4-FFF2-40B4-BE49-F238E27FC236}">
                <a16:creationId xmlns:a16="http://schemas.microsoft.com/office/drawing/2014/main" id="{6CB90A71-0319-B63C-B4C3-55C0C87B5A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37000" y="2231385"/>
            <a:ext cx="2347200" cy="2347200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C93B7DAE-0D74-A3B2-1FC1-9AF55D8D8A31}"/>
              </a:ext>
            </a:extLst>
          </p:cNvPr>
          <p:cNvCxnSpPr>
            <a:stCxn id="9" idx="0"/>
            <a:endCxn id="7" idx="0"/>
          </p:cNvCxnSpPr>
          <p:nvPr/>
        </p:nvCxnSpPr>
        <p:spPr>
          <a:xfrm flipH="1">
            <a:off x="3581400" y="2231385"/>
            <a:ext cx="50292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3EF3A26-0030-9D8D-CB33-6C4154062577}"/>
              </a:ext>
            </a:extLst>
          </p:cNvPr>
          <p:cNvCxnSpPr>
            <a:stCxn id="7" idx="2"/>
            <a:endCxn id="9" idx="2"/>
          </p:cNvCxnSpPr>
          <p:nvPr/>
        </p:nvCxnSpPr>
        <p:spPr>
          <a:xfrm>
            <a:off x="3581400" y="4578585"/>
            <a:ext cx="50292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904512C7-DF95-40DF-DDC1-30234C392C01}"/>
              </a:ext>
            </a:extLst>
          </p:cNvPr>
          <p:cNvSpPr txBox="1"/>
          <p:nvPr/>
        </p:nvSpPr>
        <p:spPr>
          <a:xfrm>
            <a:off x="4922400" y="1755000"/>
            <a:ext cx="234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err="1">
                <a:solidFill>
                  <a:schemeClr val="bg1"/>
                </a:solidFill>
              </a:rPr>
              <a:t>Observations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249DF74-42C2-C4E8-55CA-A5BEE48EB2D5}"/>
              </a:ext>
            </a:extLst>
          </p:cNvPr>
          <p:cNvSpPr txBox="1"/>
          <p:nvPr/>
        </p:nvSpPr>
        <p:spPr>
          <a:xfrm>
            <a:off x="4916829" y="4578585"/>
            <a:ext cx="234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bg1"/>
                </a:solidFill>
              </a:rPr>
              <a:t>Actions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15E47F7-6157-C3F7-BC53-985C7CD9605C}"/>
              </a:ext>
            </a:extLst>
          </p:cNvPr>
          <p:cNvSpPr txBox="1"/>
          <p:nvPr/>
        </p:nvSpPr>
        <p:spPr>
          <a:xfrm>
            <a:off x="4927971" y="2219034"/>
            <a:ext cx="234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state</a:t>
            </a:r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 err="1">
                <a:solidFill>
                  <a:schemeClr val="bg1"/>
                </a:solidFill>
              </a:rPr>
              <a:t>reward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57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12FCA2-B43B-B00F-BF58-5BF45592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992" y="-135000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 err="1"/>
              <a:t>Anwendungsmethoden</a:t>
            </a:r>
            <a:r>
              <a:rPr lang="en-GB" sz="4000" dirty="0"/>
              <a:t>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A53C2-262B-CE5F-4F62-B3384BB2A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4408" y="940196"/>
            <a:ext cx="5157787" cy="823912"/>
          </a:xfrm>
        </p:spPr>
        <p:txBody>
          <a:bodyPr/>
          <a:lstStyle/>
          <a:p>
            <a:r>
              <a:rPr lang="de-DE" dirty="0"/>
              <a:t>Q-Learning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9">
                <a:extLst>
                  <a:ext uri="{FF2B5EF4-FFF2-40B4-BE49-F238E27FC236}">
                    <a16:creationId xmlns:a16="http://schemas.microsoft.com/office/drawing/2014/main" id="{5FCA7A72-8305-DCF9-F201-DEF2684065D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4408" y="1837530"/>
                <a:ext cx="5157787" cy="450850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de-DE" dirty="0"/>
                  <a:t>Q-</a:t>
                </a:r>
                <a:r>
                  <a:rPr lang="de-DE" dirty="0" err="1"/>
                  <a:t>Function</a:t>
                </a:r>
                <a:r>
                  <a:rPr lang="de-DE" dirty="0"/>
                  <a:t>: Erwarteter zukünftiger </a:t>
                </a:r>
                <a:r>
                  <a:rPr lang="de-DE" dirty="0" err="1"/>
                  <a:t>Reward</a:t>
                </a:r>
                <a:r>
                  <a:rPr lang="de-DE" dirty="0"/>
                  <a:t> den ein Agent erhält, wenn er Aktion </a:t>
                </a:r>
                <a:r>
                  <a:rPr lang="de-DE" i="1" dirty="0"/>
                  <a:t>a </a:t>
                </a:r>
                <a:r>
                  <a:rPr lang="de-DE" dirty="0"/>
                  <a:t>beim State </a:t>
                </a:r>
                <a:r>
                  <a:rPr lang="de-DE" i="1" dirty="0"/>
                  <a:t>s</a:t>
                </a:r>
                <a:r>
                  <a:rPr lang="de-DE" dirty="0"/>
                  <a:t> ausführt</a:t>
                </a:r>
              </a:p>
              <a:p>
                <a:r>
                  <a:rPr lang="de-DE" dirty="0"/>
                  <a:t>Policy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de-DE" dirty="0"/>
                  <a:t> : beste Aktion beim aktuellen State</a:t>
                </a:r>
              </a:p>
            </p:txBody>
          </p:sp>
        </mc:Choice>
        <mc:Fallback xmlns="">
          <p:sp>
            <p:nvSpPr>
              <p:cNvPr id="10" name="Inhaltsplatzhalter 9">
                <a:extLst>
                  <a:ext uri="{FF2B5EF4-FFF2-40B4-BE49-F238E27FC236}">
                    <a16:creationId xmlns:a16="http://schemas.microsoft.com/office/drawing/2014/main" id="{5FCA7A72-8305-DCF9-F201-DEF2684065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4408" y="1837530"/>
                <a:ext cx="5157787" cy="4508501"/>
              </a:xfrm>
              <a:blipFill>
                <a:blip r:embed="rId2"/>
                <a:stretch>
                  <a:fillRect l="-1891" t="-2703" r="-30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B5D5243-A62A-FF56-CC42-4817712B4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6820" y="940196"/>
            <a:ext cx="5183188" cy="823912"/>
          </a:xfrm>
        </p:spPr>
        <p:txBody>
          <a:bodyPr/>
          <a:lstStyle/>
          <a:p>
            <a:r>
              <a:rPr lang="de-DE" dirty="0"/>
              <a:t>Policy </a:t>
            </a:r>
            <a:r>
              <a:rPr lang="de-DE" dirty="0" err="1"/>
              <a:t>Gradients</a:t>
            </a:r>
            <a:endParaRPr lang="de-DE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A8F67169-9FD6-3D16-509C-6B9C331BA6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6820" y="1837530"/>
            <a:ext cx="5183188" cy="4508501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Agent initialisieren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Policy laufen lassen bis zum Abbruch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Alle States, Aktionen und </a:t>
            </a:r>
            <a:r>
              <a:rPr lang="de-DE" dirty="0" err="1"/>
              <a:t>Rewards</a:t>
            </a:r>
            <a:r>
              <a:rPr lang="de-DE" dirty="0"/>
              <a:t> notieren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Wahrscheinlichkeit von Aktionen welche mit hohem </a:t>
            </a:r>
            <a:r>
              <a:rPr lang="de-DE" dirty="0" err="1"/>
              <a:t>Reward</a:t>
            </a:r>
            <a:r>
              <a:rPr lang="de-DE" dirty="0"/>
              <a:t> enden, vergrößern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Wahrscheinlichkeit von Aktionen welche mit geringem </a:t>
            </a:r>
            <a:r>
              <a:rPr lang="de-DE" dirty="0" err="1"/>
              <a:t>Reward</a:t>
            </a:r>
            <a:r>
              <a:rPr lang="de-DE" dirty="0"/>
              <a:t> enden, verringern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D919EE-2207-9417-9414-2A935375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21.06.2022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C8F972-8B78-9622-DD62-DCB16B1C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Aktuelle</a:t>
            </a:r>
            <a:r>
              <a:rPr lang="en-GB" dirty="0"/>
              <a:t> DS </a:t>
            </a:r>
            <a:r>
              <a:rPr lang="en-GB" dirty="0" err="1"/>
              <a:t>Entwicklungen</a:t>
            </a:r>
            <a:r>
              <a:rPr lang="en-GB" dirty="0"/>
              <a:t> | Reinforcement Learning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5FB429-B61B-0404-7B5B-912FE812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8830-2C00-40F8-8CBD-B13783CDD649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964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37D33-D7A1-854A-E006-AA3DA08B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Reinforcement Learning – Code Beispiel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2B0355C-6C85-96BE-A8F4-8BA77A96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07.07.2022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D41369-7D65-1380-6488-B6D39F89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Aktuelle</a:t>
            </a:r>
            <a:r>
              <a:rPr lang="en-GB" dirty="0"/>
              <a:t> DS </a:t>
            </a:r>
            <a:r>
              <a:rPr lang="en-GB" dirty="0" err="1"/>
              <a:t>Entwicklungen</a:t>
            </a:r>
            <a:r>
              <a:rPr lang="en-GB" dirty="0"/>
              <a:t> | Reinforcement Learning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99DC81-2F85-2736-082E-B901A439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8830-2C00-40F8-8CBD-B13783CDD649}" type="slidenum">
              <a:rPr lang="en-GB" smtClean="0"/>
              <a:t>27</a:t>
            </a:fld>
            <a:endParaRPr lang="en-GB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09B569C-B692-6228-E431-23E7914AB575}"/>
              </a:ext>
            </a:extLst>
          </p:cNvPr>
          <p:cNvSpPr/>
          <p:nvPr/>
        </p:nvSpPr>
        <p:spPr>
          <a:xfrm>
            <a:off x="750000" y="1803147"/>
            <a:ext cx="79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6AA94F"/>
                </a:solidFill>
                <a:latin typeface="Courier New" panose="02070309020205020404" pitchFamily="49" charset="0"/>
              </a:rPr>
              <a:t># </a:t>
            </a:r>
            <a:r>
              <a:rPr lang="de-DE" dirty="0" err="1">
                <a:solidFill>
                  <a:srgbClr val="6AA94F"/>
                </a:solidFill>
                <a:latin typeface="Courier New" panose="02070309020205020404" pitchFamily="49" charset="0"/>
              </a:rPr>
              <a:t>reinforcement</a:t>
            </a:r>
            <a:r>
              <a:rPr lang="de-DE" dirty="0">
                <a:solidFill>
                  <a:srgbClr val="6AA94F"/>
                </a:solidFill>
                <a:latin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6AA94F"/>
                </a:solidFill>
                <a:latin typeface="Courier New" panose="02070309020205020404" pitchFamily="49" charset="0"/>
              </a:rPr>
              <a:t>learning</a:t>
            </a:r>
            <a:r>
              <a:rPr lang="de-DE" dirty="0">
                <a:solidFill>
                  <a:srgbClr val="6AA94F"/>
                </a:solidFill>
                <a:latin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6AA94F"/>
                </a:solidFill>
                <a:latin typeface="Courier New" panose="02070309020205020404" pitchFamily="49" charset="0"/>
              </a:rPr>
              <a:t>imports</a:t>
            </a:r>
            <a:endParaRPr lang="de-DE" dirty="0">
              <a:solidFill>
                <a:srgbClr val="6AA94F"/>
              </a:solidFill>
              <a:latin typeface="Courier New" panose="02070309020205020404" pitchFamily="49" charset="0"/>
            </a:endParaRPr>
          </a:p>
          <a:p>
            <a:r>
              <a:rPr lang="de-DE" dirty="0" err="1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gym</a:t>
            </a:r>
            <a:endParaRPr lang="de-DE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de-DE" dirty="0" err="1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stable_baselines</a:t>
            </a:r>
            <a: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  <a:t> DQN</a:t>
            </a:r>
          </a:p>
          <a:p>
            <a:endParaRPr lang="de-DE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env</a:t>
            </a:r>
            <a: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  <a:t> = </a:t>
            </a:r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gym.make</a:t>
            </a:r>
            <a:r>
              <a:rPr lang="de-DE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de-DE" dirty="0">
                <a:solidFill>
                  <a:srgbClr val="CE9178"/>
                </a:solidFill>
                <a:latin typeface="Courier New" panose="02070309020205020404" pitchFamily="49" charset="0"/>
              </a:rPr>
              <a:t>'LunarLander-v2‘</a:t>
            </a:r>
            <a:r>
              <a:rPr lang="de-DE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model</a:t>
            </a:r>
            <a: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  <a:t> = DQN</a:t>
            </a:r>
            <a:r>
              <a:rPr lang="de-DE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de-DE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de-DE" dirty="0" err="1">
                <a:solidFill>
                  <a:srgbClr val="CE9178"/>
                </a:solidFill>
                <a:latin typeface="Courier New" panose="02070309020205020404" pitchFamily="49" charset="0"/>
              </a:rPr>
              <a:t>MlpPolicy</a:t>
            </a:r>
            <a:r>
              <a:rPr lang="de-DE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de-DE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env</a:t>
            </a:r>
            <a:r>
              <a:rPr lang="de-DE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learning_rate</a:t>
            </a:r>
            <a: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de-DE" dirty="0">
                <a:solidFill>
                  <a:srgbClr val="B5CEA8"/>
                </a:solidFill>
                <a:latin typeface="Courier New" panose="02070309020205020404" pitchFamily="49" charset="0"/>
              </a:rPr>
              <a:t>0.001</a:t>
            </a:r>
            <a:r>
              <a:rPr lang="de-DE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de-DE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endParaRPr lang="de-DE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endParaRPr lang="de-DE" b="0" i="0" u="none" strike="noStrike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A409F35-E13F-9E2B-8945-06427BC62952}"/>
              </a:ext>
            </a:extLst>
          </p:cNvPr>
          <p:cNvSpPr txBox="1"/>
          <p:nvPr/>
        </p:nvSpPr>
        <p:spPr>
          <a:xfrm>
            <a:off x="838200" y="1401318"/>
            <a:ext cx="4248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Model und Environment erstellen: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AE2C3F3-622F-F37B-C9CB-94185B467966}"/>
              </a:ext>
            </a:extLst>
          </p:cNvPr>
          <p:cNvSpPr txBox="1"/>
          <p:nvPr/>
        </p:nvSpPr>
        <p:spPr>
          <a:xfrm>
            <a:off x="750000" y="3911416"/>
            <a:ext cx="2282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Model trainieren: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65D9764-F9F1-2997-38B3-223ED7AA5401}"/>
              </a:ext>
            </a:extLst>
          </p:cNvPr>
          <p:cNvSpPr/>
          <p:nvPr/>
        </p:nvSpPr>
        <p:spPr>
          <a:xfrm>
            <a:off x="751483" y="4311526"/>
            <a:ext cx="5974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model</a:t>
            </a:r>
            <a: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  <a:t> = </a:t>
            </a:r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model.learn</a:t>
            </a:r>
            <a:r>
              <a:rPr lang="de-DE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total_timesteps</a:t>
            </a:r>
            <a: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de-DE" dirty="0">
                <a:solidFill>
                  <a:srgbClr val="B5CEA8"/>
                </a:solidFill>
                <a:latin typeface="Courier New" panose="02070309020205020404" pitchFamily="49" charset="0"/>
              </a:rPr>
              <a:t>10000</a:t>
            </a:r>
            <a:r>
              <a:rPr lang="de-DE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de-DE" b="0" i="0" u="none" strike="noStrike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304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8C40F-08A1-7494-203F-BD9FD894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Reinforcement Learning – Code Beispiel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2CB0817-DC57-9287-7C9F-825BE8105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07.07.2022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5FCB4A-524D-E0B1-4A07-E30B728B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Aktuelle</a:t>
            </a:r>
            <a:r>
              <a:rPr lang="en-GB" dirty="0"/>
              <a:t> DS </a:t>
            </a:r>
            <a:r>
              <a:rPr lang="en-GB" dirty="0" err="1"/>
              <a:t>Entwicklungen</a:t>
            </a:r>
            <a:r>
              <a:rPr lang="en-GB" dirty="0"/>
              <a:t> | Reinforcement Learning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275C18-0341-F1A1-72FD-9ADCD9B05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8830-2C00-40F8-8CBD-B13783CDD649}" type="slidenum">
              <a:rPr lang="en-GB" smtClean="0"/>
              <a:t>28</a:t>
            </a:fld>
            <a:endParaRPr lang="en-GB"/>
          </a:p>
        </p:txBody>
      </p:sp>
      <p:pic>
        <p:nvPicPr>
          <p:cNvPr id="6" name="openaigym.video.2.73.video000027" descr="openaigym.video.2.73.video000027">
            <a:hlinkClick r:id="" action="ppaction://media"/>
            <a:extLst>
              <a:ext uri="{FF2B5EF4-FFF2-40B4-BE49-F238E27FC236}">
                <a16:creationId xmlns:a16="http://schemas.microsoft.com/office/drawing/2014/main" id="{BCD64AA9-EFF7-5E47-6BBC-FA6E75EEAD8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38200" y="978992"/>
            <a:ext cx="4114800" cy="2743200"/>
          </a:xfrm>
          <a:prstGeom prst="rect">
            <a:avLst/>
          </a:prstGeom>
        </p:spPr>
      </p:pic>
      <p:pic>
        <p:nvPicPr>
          <p:cNvPr id="7" name="openaigym.video.2.73.video000008" descr="openaigym.video.2.73.video000008">
            <a:hlinkClick r:id="" action="ppaction://media"/>
            <a:extLst>
              <a:ext uri="{FF2B5EF4-FFF2-40B4-BE49-F238E27FC236}">
                <a16:creationId xmlns:a16="http://schemas.microsoft.com/office/drawing/2014/main" id="{16523259-759D-3543-965B-39B21E262B7F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7239000" y="992734"/>
            <a:ext cx="4114800" cy="2743200"/>
          </a:xfrm>
          <a:prstGeom prst="rect">
            <a:avLst/>
          </a:prstGeom>
        </p:spPr>
      </p:pic>
      <p:pic>
        <p:nvPicPr>
          <p:cNvPr id="8" name="openaigym.video.2.73.video000001" descr="openaigym.video.2.73.video000001">
            <a:hlinkClick r:id="" action="ppaction://media"/>
            <a:extLst>
              <a:ext uri="{FF2B5EF4-FFF2-40B4-BE49-F238E27FC236}">
                <a16:creationId xmlns:a16="http://schemas.microsoft.com/office/drawing/2014/main" id="{5C0E0B67-928D-F00B-6075-9FE066B05269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838200" y="3725485"/>
            <a:ext cx="4114800" cy="2743200"/>
          </a:xfrm>
          <a:prstGeom prst="rect">
            <a:avLst/>
          </a:prstGeom>
        </p:spPr>
      </p:pic>
      <p:pic>
        <p:nvPicPr>
          <p:cNvPr id="9" name="openaigym.video.2.73.video000000" descr="openaigym.video.2.73.video000000">
            <a:hlinkClick r:id="" action="ppaction://media"/>
            <a:extLst>
              <a:ext uri="{FF2B5EF4-FFF2-40B4-BE49-F238E27FC236}">
                <a16:creationId xmlns:a16="http://schemas.microsoft.com/office/drawing/2014/main" id="{74DB2D28-8844-9B3F-D67E-A64790AAC92D}"/>
              </a:ext>
            </a:extLst>
          </p:cNvPr>
          <p:cNvPicPr>
            <a:picLocks noChangeAspect="1"/>
          </p:cNvPicPr>
          <p:nvPr>
            <a:vide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7239000" y="3635709"/>
            <a:ext cx="4114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1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52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66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9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3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9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25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0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31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3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37D33-D7A1-854A-E006-AA3DA08B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Reinforcement Learning – Code Beispiel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2B0355C-6C85-96BE-A8F4-8BA77A96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07.07.2022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D41369-7D65-1380-6488-B6D39F89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Aktuelle</a:t>
            </a:r>
            <a:r>
              <a:rPr lang="en-GB" dirty="0"/>
              <a:t> DS </a:t>
            </a:r>
            <a:r>
              <a:rPr lang="en-GB" dirty="0" err="1"/>
              <a:t>Entwicklungen</a:t>
            </a:r>
            <a:r>
              <a:rPr lang="en-GB" dirty="0"/>
              <a:t> | Reinforcement Learning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99DC81-2F85-2736-082E-B901A439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8830-2C00-40F8-8CBD-B13783CDD649}" type="slidenum">
              <a:rPr lang="en-GB" smtClean="0"/>
              <a:t>29</a:t>
            </a:fld>
            <a:endParaRPr lang="en-GB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09B569C-B692-6228-E431-23E7914AB575}"/>
              </a:ext>
            </a:extLst>
          </p:cNvPr>
          <p:cNvSpPr/>
          <p:nvPr/>
        </p:nvSpPr>
        <p:spPr>
          <a:xfrm>
            <a:off x="750000" y="1803147"/>
            <a:ext cx="7992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observation</a:t>
            </a:r>
            <a: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  <a:t> = </a:t>
            </a:r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env.reset</a:t>
            </a:r>
            <a:r>
              <a:rPr lang="de-DE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de-DE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endParaRPr lang="de-DE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de-DE" dirty="0">
                <a:solidFill>
                  <a:srgbClr val="6AA94F"/>
                </a:solidFill>
                <a:latin typeface="Courier New" panose="02070309020205020404" pitchFamily="49" charset="0"/>
              </a:rPr>
              <a:t># </a:t>
            </a:r>
            <a:r>
              <a:rPr lang="de-DE" dirty="0" err="1">
                <a:solidFill>
                  <a:srgbClr val="6AA94F"/>
                </a:solidFill>
                <a:latin typeface="Courier New" panose="02070309020205020404" pitchFamily="49" charset="0"/>
              </a:rPr>
              <a:t>let</a:t>
            </a:r>
            <a:r>
              <a:rPr lang="de-DE" dirty="0">
                <a:solidFill>
                  <a:srgbClr val="6AA94F"/>
                </a:solidFill>
                <a:latin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6AA94F"/>
                </a:solidFill>
                <a:latin typeface="Courier New" panose="02070309020205020404" pitchFamily="49" charset="0"/>
              </a:rPr>
              <a:t>the</a:t>
            </a:r>
            <a:r>
              <a:rPr lang="de-DE" dirty="0">
                <a:solidFill>
                  <a:srgbClr val="6AA94F"/>
                </a:solidFill>
                <a:latin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6AA94F"/>
                </a:solidFill>
                <a:latin typeface="Courier New" panose="02070309020205020404" pitchFamily="49" charset="0"/>
              </a:rPr>
              <a:t>agent</a:t>
            </a:r>
            <a:r>
              <a:rPr lang="de-DE" dirty="0">
                <a:solidFill>
                  <a:srgbClr val="6AA94F"/>
                </a:solidFill>
                <a:latin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6AA94F"/>
                </a:solidFill>
                <a:latin typeface="Courier New" panose="02070309020205020404" pitchFamily="49" charset="0"/>
              </a:rPr>
              <a:t>take</a:t>
            </a:r>
            <a:r>
              <a:rPr lang="de-DE" dirty="0">
                <a:solidFill>
                  <a:srgbClr val="6AA94F"/>
                </a:solidFill>
                <a:latin typeface="Courier New" panose="02070309020205020404" pitchFamily="49" charset="0"/>
              </a:rPr>
              <a:t> 10000 </a:t>
            </a:r>
            <a:r>
              <a:rPr lang="de-DE" dirty="0" err="1">
                <a:solidFill>
                  <a:srgbClr val="6AA94F"/>
                </a:solidFill>
                <a:latin typeface="Courier New" panose="02070309020205020404" pitchFamily="49" charset="0"/>
              </a:rPr>
              <a:t>action</a:t>
            </a:r>
            <a:r>
              <a:rPr lang="de-DE" dirty="0">
                <a:solidFill>
                  <a:srgbClr val="6AA94F"/>
                </a:solidFill>
                <a:latin typeface="Courier New" panose="02070309020205020404" pitchFamily="49" charset="0"/>
              </a:rPr>
              <a:t> in an </a:t>
            </a:r>
            <a:r>
              <a:rPr lang="de-DE" dirty="0" err="1">
                <a:solidFill>
                  <a:srgbClr val="6AA94F"/>
                </a:solidFill>
                <a:latin typeface="Courier New" panose="02070309020205020404" pitchFamily="49" charset="0"/>
              </a:rPr>
              <a:t>environment</a:t>
            </a:r>
            <a:b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de-DE" dirty="0" err="1">
                <a:solidFill>
                  <a:srgbClr val="C586C0"/>
                </a:solidFill>
                <a:latin typeface="Courier New" panose="02070309020205020404" pitchFamily="49" charset="0"/>
              </a:rPr>
              <a:t>for</a:t>
            </a:r>
            <a: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  <a:t> i </a:t>
            </a:r>
            <a:r>
              <a:rPr lang="de-DE" dirty="0">
                <a:solidFill>
                  <a:srgbClr val="82C6FF"/>
                </a:solidFill>
                <a:latin typeface="Courier New" panose="02070309020205020404" pitchFamily="49" charset="0"/>
              </a:rPr>
              <a:t>in</a:t>
            </a:r>
            <a: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DCDCAA"/>
                </a:solidFill>
                <a:latin typeface="Courier New" panose="02070309020205020404" pitchFamily="49" charset="0"/>
              </a:rPr>
              <a:t>range</a:t>
            </a:r>
            <a:r>
              <a:rPr lang="de-DE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de-DE" dirty="0">
                <a:solidFill>
                  <a:srgbClr val="B5CEA8"/>
                </a:solidFill>
                <a:latin typeface="Courier New" panose="02070309020205020404" pitchFamily="49" charset="0"/>
              </a:rPr>
              <a:t>10000</a:t>
            </a:r>
            <a:r>
              <a:rPr lang="de-DE" dirty="0">
                <a:solidFill>
                  <a:srgbClr val="DCDCDC"/>
                </a:solidFill>
                <a:latin typeface="Courier New" panose="02070309020205020404" pitchFamily="49" charset="0"/>
              </a:rPr>
              <a:t>):</a:t>
            </a:r>
            <a:endParaRPr lang="de-DE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  <a:t>	</a:t>
            </a:r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action</a:t>
            </a:r>
            <a:r>
              <a:rPr lang="de-DE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  <a:t> _ = </a:t>
            </a:r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model.predict</a:t>
            </a:r>
            <a:r>
              <a:rPr lang="de-DE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observation</a:t>
            </a:r>
            <a:r>
              <a:rPr lang="de-DE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de-DE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  <a:t>	</a:t>
            </a:r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obs</a:t>
            </a:r>
            <a:r>
              <a:rPr lang="de-DE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rewards</a:t>
            </a:r>
            <a:r>
              <a:rPr lang="de-DE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dones</a:t>
            </a:r>
            <a:r>
              <a:rPr lang="de-DE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info</a:t>
            </a:r>
            <a: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  <a:t> = </a:t>
            </a:r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env.step</a:t>
            </a:r>
            <a:r>
              <a:rPr lang="de-DE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action</a:t>
            </a:r>
            <a:r>
              <a:rPr lang="de-DE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de-DE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  <a:t>	</a:t>
            </a:r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env.render</a:t>
            </a:r>
            <a:r>
              <a:rPr lang="de-DE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de-DE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de-DE" dirty="0">
                <a:solidFill>
                  <a:srgbClr val="C586C0"/>
                </a:solidFill>
                <a:latin typeface="Courier New" panose="02070309020205020404" pitchFamily="49" charset="0"/>
              </a:rPr>
              <a:t>	</a:t>
            </a:r>
            <a:r>
              <a:rPr lang="de-DE" dirty="0" err="1">
                <a:solidFill>
                  <a:srgbClr val="C586C0"/>
                </a:solidFill>
                <a:latin typeface="Courier New" panose="02070309020205020404" pitchFamily="49" charset="0"/>
              </a:rPr>
              <a:t>if</a:t>
            </a:r>
            <a: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dones</a:t>
            </a:r>
            <a:r>
              <a:rPr lang="de-DE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de-DE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  <a:t>		</a:t>
            </a:r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env.stats_recorder.done</a:t>
            </a:r>
            <a: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  <a:t> = </a:t>
            </a:r>
            <a:r>
              <a:rPr lang="de-DE" dirty="0">
                <a:solidFill>
                  <a:srgbClr val="569CD6"/>
                </a:solidFill>
                <a:latin typeface="Courier New" panose="02070309020205020404" pitchFamily="49" charset="0"/>
              </a:rPr>
              <a:t>None</a:t>
            </a:r>
            <a:endParaRPr lang="de-DE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  <a:t>		</a:t>
            </a:r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observation</a:t>
            </a:r>
            <a:r>
              <a:rPr lang="de-DE" dirty="0">
                <a:solidFill>
                  <a:srgbClr val="D4D4D4"/>
                </a:solidFill>
                <a:latin typeface="Courier New" panose="02070309020205020404" pitchFamily="49" charset="0"/>
              </a:rPr>
              <a:t> = </a:t>
            </a:r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env.reset</a:t>
            </a:r>
            <a:r>
              <a:rPr lang="de-DE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de-DE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endParaRPr lang="de-DE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de-DE" dirty="0" err="1">
                <a:solidFill>
                  <a:srgbClr val="D4D4D4"/>
                </a:solidFill>
                <a:latin typeface="Courier New" panose="02070309020205020404" pitchFamily="49" charset="0"/>
              </a:rPr>
              <a:t>env.close</a:t>
            </a:r>
            <a:r>
              <a:rPr lang="de-DE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de-DE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endParaRPr lang="de-DE" b="0" i="0" u="none" strike="noStrike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A409F35-E13F-9E2B-8945-06427BC62952}"/>
              </a:ext>
            </a:extLst>
          </p:cNvPr>
          <p:cNvSpPr txBox="1"/>
          <p:nvPr/>
        </p:nvSpPr>
        <p:spPr>
          <a:xfrm>
            <a:off x="838200" y="1408437"/>
            <a:ext cx="7277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Trainierten Agent in Umgebung Aktionen ausführen lassen:</a:t>
            </a:r>
          </a:p>
        </p:txBody>
      </p:sp>
    </p:spTree>
    <p:extLst>
      <p:ext uri="{BB962C8B-B14F-4D97-AF65-F5344CB8AC3E}">
        <p14:creationId xmlns:p14="http://schemas.microsoft.com/office/powerpoint/2010/main" val="226051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12FCA2-B43B-B00F-BF58-5BF45592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Exkurs</a:t>
            </a:r>
            <a:r>
              <a:rPr lang="en-GB" dirty="0"/>
              <a:t>: Machine Learning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D919EE-2207-9417-9414-2A935375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07.07.2022</a:t>
            </a:r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C8F972-8B78-9622-DD62-DCB16B1C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Aktuelle</a:t>
            </a:r>
            <a:r>
              <a:rPr lang="en-GB" dirty="0"/>
              <a:t> DS </a:t>
            </a:r>
            <a:r>
              <a:rPr lang="en-GB" dirty="0" err="1"/>
              <a:t>Entwicklungen</a:t>
            </a:r>
            <a:r>
              <a:rPr lang="en-GB" dirty="0"/>
              <a:t> | Machine Learning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5FB429-B61B-0404-7B5B-912FE812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8830-2C00-40F8-8CBD-B13783CDD649}" type="slidenum">
              <a:rPr lang="en-GB" smtClean="0"/>
              <a:t>3</a:t>
            </a:fld>
            <a:endParaRPr lang="en-GB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E87BF27-5537-2817-2C71-D044DD7F74A8}"/>
              </a:ext>
            </a:extLst>
          </p:cNvPr>
          <p:cNvSpPr/>
          <p:nvPr/>
        </p:nvSpPr>
        <p:spPr>
          <a:xfrm>
            <a:off x="833397" y="5326011"/>
            <a:ext cx="2557800" cy="648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Supervised Learning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8BA6785-8197-8B11-799C-047EA619340B}"/>
              </a:ext>
            </a:extLst>
          </p:cNvPr>
          <p:cNvSpPr/>
          <p:nvPr/>
        </p:nvSpPr>
        <p:spPr>
          <a:xfrm>
            <a:off x="4812297" y="5326011"/>
            <a:ext cx="2557800" cy="648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Unsupervised Learning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DCA7D74-BF38-F9A7-638C-75CAB9874985}"/>
              </a:ext>
            </a:extLst>
          </p:cNvPr>
          <p:cNvSpPr/>
          <p:nvPr/>
        </p:nvSpPr>
        <p:spPr>
          <a:xfrm>
            <a:off x="8791197" y="5326011"/>
            <a:ext cx="2557800" cy="648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Reinforcement Learning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572A021-A0BF-58DF-D422-3F508C33BCAC}"/>
              </a:ext>
            </a:extLst>
          </p:cNvPr>
          <p:cNvSpPr/>
          <p:nvPr/>
        </p:nvSpPr>
        <p:spPr>
          <a:xfrm>
            <a:off x="838200" y="2329008"/>
            <a:ext cx="10515600" cy="2589951"/>
          </a:xfrm>
          <a:prstGeom prst="ellipse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7A53033-1CC5-89C7-6AE9-4C1D2E812C67}"/>
              </a:ext>
            </a:extLst>
          </p:cNvPr>
          <p:cNvSpPr/>
          <p:nvPr/>
        </p:nvSpPr>
        <p:spPr>
          <a:xfrm>
            <a:off x="4422001" y="2618999"/>
            <a:ext cx="6931800" cy="2010875"/>
          </a:xfrm>
          <a:prstGeom prst="ellipse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4" name="Freihandform: Form 1033">
            <a:extLst>
              <a:ext uri="{FF2B5EF4-FFF2-40B4-BE49-F238E27FC236}">
                <a16:creationId xmlns:a16="http://schemas.microsoft.com/office/drawing/2014/main" id="{98B678A9-EA7B-1C63-5940-FE5DCF962050}"/>
              </a:ext>
            </a:extLst>
          </p:cNvPr>
          <p:cNvSpPr/>
          <p:nvPr/>
        </p:nvSpPr>
        <p:spPr>
          <a:xfrm>
            <a:off x="847288" y="3162650"/>
            <a:ext cx="10461072" cy="2205764"/>
          </a:xfrm>
          <a:custGeom>
            <a:avLst/>
            <a:gdLst>
              <a:gd name="connsiteX0" fmla="*/ 0 w 10461072"/>
              <a:gd name="connsiteY0" fmla="*/ 2223082 h 2223082"/>
              <a:gd name="connsiteX1" fmla="*/ 10461072 w 10461072"/>
              <a:gd name="connsiteY1" fmla="*/ 2214693 h 2223082"/>
              <a:gd name="connsiteX2" fmla="*/ 6459523 w 10461072"/>
              <a:gd name="connsiteY2" fmla="*/ 16778 h 2223082"/>
              <a:gd name="connsiteX3" fmla="*/ 4446165 w 10461072"/>
              <a:gd name="connsiteY3" fmla="*/ 0 h 2223082"/>
              <a:gd name="connsiteX4" fmla="*/ 0 w 10461072"/>
              <a:gd name="connsiteY4" fmla="*/ 2223082 h 2223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61072" h="2223082">
                <a:moveTo>
                  <a:pt x="0" y="2223082"/>
                </a:moveTo>
                <a:lnTo>
                  <a:pt x="10461072" y="2214693"/>
                </a:lnTo>
                <a:lnTo>
                  <a:pt x="6459523" y="16778"/>
                </a:lnTo>
                <a:lnTo>
                  <a:pt x="4446165" y="0"/>
                </a:lnTo>
                <a:lnTo>
                  <a:pt x="0" y="2223082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05C351D-49E1-F3DF-6E24-A544708EF047}"/>
              </a:ext>
            </a:extLst>
          </p:cNvPr>
          <p:cNvSpPr txBox="1"/>
          <p:nvPr/>
        </p:nvSpPr>
        <p:spPr>
          <a:xfrm flipH="1">
            <a:off x="947287" y="2984890"/>
            <a:ext cx="345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u="sng" dirty="0" err="1"/>
              <a:t>Künstliche</a:t>
            </a:r>
            <a:r>
              <a:rPr lang="en-GB" sz="2000" b="1" u="sng" dirty="0"/>
              <a:t> </a:t>
            </a:r>
            <a:r>
              <a:rPr lang="en-GB" sz="2000" b="1" u="sng" dirty="0" err="1"/>
              <a:t>Intelligenz</a:t>
            </a:r>
            <a:endParaRPr lang="en-GB" sz="2000" b="1" u="sng" dirty="0"/>
          </a:p>
          <a:p>
            <a:pPr algn="ctr"/>
            <a:r>
              <a:rPr lang="en-GB" sz="2000" dirty="0"/>
              <a:t>Programme die den Menschen </a:t>
            </a:r>
            <a:r>
              <a:rPr lang="en-GB" sz="2000" dirty="0" err="1"/>
              <a:t>imitieren</a:t>
            </a:r>
            <a:endParaRPr lang="en-GB" sz="20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E4D39C3-6ECF-125E-4AF9-705B04583204}"/>
              </a:ext>
            </a:extLst>
          </p:cNvPr>
          <p:cNvSpPr txBox="1"/>
          <p:nvPr/>
        </p:nvSpPr>
        <p:spPr>
          <a:xfrm flipH="1">
            <a:off x="4759108" y="2979967"/>
            <a:ext cx="31383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u="sng" dirty="0"/>
              <a:t>Machine Learning</a:t>
            </a:r>
          </a:p>
          <a:p>
            <a:pPr algn="ctr"/>
            <a:r>
              <a:rPr lang="de-DE" sz="2000" dirty="0"/>
              <a:t>Computer löst Aufgabe ohne explizit programmiert zu werden</a:t>
            </a:r>
          </a:p>
        </p:txBody>
      </p:sp>
      <p:grpSp>
        <p:nvGrpSpPr>
          <p:cNvPr id="1036" name="Gruppieren 1035">
            <a:extLst>
              <a:ext uri="{FF2B5EF4-FFF2-40B4-BE49-F238E27FC236}">
                <a16:creationId xmlns:a16="http://schemas.microsoft.com/office/drawing/2014/main" id="{D02D96BA-1B0C-2F6A-531A-878AE292C1DA}"/>
              </a:ext>
            </a:extLst>
          </p:cNvPr>
          <p:cNvGrpSpPr/>
          <p:nvPr/>
        </p:nvGrpSpPr>
        <p:grpSpPr>
          <a:xfrm>
            <a:off x="7859287" y="2855083"/>
            <a:ext cx="3494510" cy="1545918"/>
            <a:chOff x="7859287" y="2855083"/>
            <a:chExt cx="3494510" cy="1545918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E6BF65CF-45B0-BD83-69D3-6A1BFDBE3F8B}"/>
                </a:ext>
              </a:extLst>
            </p:cNvPr>
            <p:cNvSpPr/>
            <p:nvPr/>
          </p:nvSpPr>
          <p:spPr>
            <a:xfrm>
              <a:off x="7859287" y="2855083"/>
              <a:ext cx="3494510" cy="154591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58B37F40-6725-BCF7-90E2-E902C958106A}"/>
                </a:ext>
              </a:extLst>
            </p:cNvPr>
            <p:cNvSpPr txBox="1"/>
            <p:nvPr/>
          </p:nvSpPr>
          <p:spPr>
            <a:xfrm flipH="1">
              <a:off x="8215108" y="2975021"/>
              <a:ext cx="300280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u="sng" dirty="0"/>
                <a:t>Deep Learning</a:t>
              </a:r>
            </a:p>
            <a:p>
              <a:pPr algn="ctr"/>
              <a:r>
                <a:rPr lang="en-GB" sz="2000" dirty="0" err="1"/>
                <a:t>Mehrfache</a:t>
              </a:r>
              <a:r>
                <a:rPr lang="en-GB" sz="2000" dirty="0"/>
                <a:t> </a:t>
              </a:r>
              <a:r>
                <a:rPr lang="en-GB" sz="2000" dirty="0" err="1"/>
                <a:t>Anwendung</a:t>
              </a:r>
              <a:r>
                <a:rPr lang="en-GB" sz="2000" dirty="0"/>
                <a:t> </a:t>
              </a:r>
              <a:r>
                <a:rPr lang="en-GB" sz="2000" dirty="0" err="1"/>
                <a:t>künstlicher</a:t>
              </a:r>
              <a:r>
                <a:rPr lang="en-GB" sz="2000" dirty="0"/>
                <a:t> </a:t>
              </a:r>
              <a:r>
                <a:rPr lang="en-GB" sz="2000" dirty="0" err="1"/>
                <a:t>neuronaler</a:t>
              </a:r>
              <a:r>
                <a:rPr lang="en-GB" sz="2000" dirty="0"/>
                <a:t> </a:t>
              </a:r>
              <a:r>
                <a:rPr lang="en-GB" sz="2000" dirty="0" err="1"/>
                <a:t>Netze</a:t>
              </a:r>
              <a:endParaRPr lang="en-GB" sz="2000" dirty="0"/>
            </a:p>
          </p:txBody>
        </p:sp>
      </p:grp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79CEAF4D-9990-78D5-C51F-8772CBA78F77}"/>
              </a:ext>
            </a:extLst>
          </p:cNvPr>
          <p:cNvCxnSpPr>
            <a:cxnSpLocks/>
          </p:cNvCxnSpPr>
          <p:nvPr/>
        </p:nvCxnSpPr>
        <p:spPr>
          <a:xfrm flipV="1">
            <a:off x="843003" y="3167236"/>
            <a:ext cx="4440057" cy="220576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DEA8C5AF-3D1B-CE17-AF84-9500AB67779B}"/>
              </a:ext>
            </a:extLst>
          </p:cNvPr>
          <p:cNvCxnSpPr>
            <a:cxnSpLocks/>
          </p:cNvCxnSpPr>
          <p:nvPr/>
        </p:nvCxnSpPr>
        <p:spPr>
          <a:xfrm flipH="1" flipV="1">
            <a:off x="7283996" y="3167236"/>
            <a:ext cx="4050773" cy="220576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35" name="Gruppieren 1034">
            <a:extLst>
              <a:ext uri="{FF2B5EF4-FFF2-40B4-BE49-F238E27FC236}">
                <a16:creationId xmlns:a16="http://schemas.microsoft.com/office/drawing/2014/main" id="{F4C8C7B6-C3F2-F8D3-74E5-10DC7EFEFE83}"/>
              </a:ext>
            </a:extLst>
          </p:cNvPr>
          <p:cNvGrpSpPr/>
          <p:nvPr/>
        </p:nvGrpSpPr>
        <p:grpSpPr>
          <a:xfrm>
            <a:off x="838200" y="999000"/>
            <a:ext cx="10515600" cy="1088087"/>
            <a:chOff x="838200" y="999000"/>
            <a:chExt cx="10515600" cy="1088087"/>
          </a:xfrm>
        </p:grpSpPr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558CAE4F-3699-79C7-0489-E9D30839E494}"/>
                </a:ext>
              </a:extLst>
            </p:cNvPr>
            <p:cNvSpPr/>
            <p:nvPr/>
          </p:nvSpPr>
          <p:spPr>
            <a:xfrm>
              <a:off x="838200" y="999000"/>
              <a:ext cx="10515600" cy="1088087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624DD109-1E3D-307C-8669-6A39FB38B7C7}"/>
                </a:ext>
              </a:extLst>
            </p:cNvPr>
            <p:cNvSpPr txBox="1"/>
            <p:nvPr/>
          </p:nvSpPr>
          <p:spPr>
            <a:xfrm flipH="1">
              <a:off x="947287" y="1065989"/>
              <a:ext cx="990813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de-DE" sz="2800" b="1" dirty="0">
                  <a:solidFill>
                    <a:schemeClr val="bg1"/>
                  </a:solidFill>
                </a:rPr>
                <a:t>Computer löst Aufgabe ohne explizit programmiert zu werden</a:t>
              </a: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de-DE" sz="2800" b="1" dirty="0">
                  <a:solidFill>
                    <a:schemeClr val="bg1"/>
                  </a:solidFill>
                </a:rPr>
                <a:t>Verwendet Methoden der Mathematik und Statistik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141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9" grpId="0" animBg="1"/>
      <p:bldP spid="13" grpId="0" animBg="1"/>
      <p:bldP spid="1034" grpId="0" animBg="1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8C40F-08A1-7494-203F-BD9FD894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Reinforcement Learning – Code Beispiel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2CB0817-DC57-9287-7C9F-825BE8105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07.07.2022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5FCB4A-524D-E0B1-4A07-E30B728B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Aktuelle</a:t>
            </a:r>
            <a:r>
              <a:rPr lang="en-GB" dirty="0"/>
              <a:t> DS </a:t>
            </a:r>
            <a:r>
              <a:rPr lang="en-GB" dirty="0" err="1"/>
              <a:t>Entwicklungen</a:t>
            </a:r>
            <a:r>
              <a:rPr lang="en-GB" dirty="0"/>
              <a:t> | Reinforcement Learning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275C18-0341-F1A1-72FD-9ADCD9B05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8830-2C00-40F8-8CBD-B13783CDD649}" type="slidenum">
              <a:rPr lang="en-GB" smtClean="0"/>
              <a:t>30</a:t>
            </a:fld>
            <a:endParaRPr lang="en-GB"/>
          </a:p>
        </p:txBody>
      </p:sp>
      <p:pic>
        <p:nvPicPr>
          <p:cNvPr id="10" name="openaigym.video.9.73.video000001" descr="openaigym.video.9.73.video000001">
            <a:hlinkClick r:id="" action="ppaction://media"/>
            <a:extLst>
              <a:ext uri="{FF2B5EF4-FFF2-40B4-BE49-F238E27FC236}">
                <a16:creationId xmlns:a16="http://schemas.microsoft.com/office/drawing/2014/main" id="{F4EBF1D0-EDAA-891B-7199-17F9E7B5E81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8200" y="1946757"/>
            <a:ext cx="4733400" cy="3155600"/>
          </a:xfrm>
          <a:prstGeom prst="rect">
            <a:avLst/>
          </a:prstGeom>
        </p:spPr>
      </p:pic>
      <p:pic>
        <p:nvPicPr>
          <p:cNvPr id="11" name="openaigym.video.9.73.video000000" descr="openaigym.video.9.73.video000000">
            <a:hlinkClick r:id="" action="ppaction://media"/>
            <a:extLst>
              <a:ext uri="{FF2B5EF4-FFF2-40B4-BE49-F238E27FC236}">
                <a16:creationId xmlns:a16="http://schemas.microsoft.com/office/drawing/2014/main" id="{6AC99E26-B0A6-049F-72C1-36A8499B2285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620402" y="1946757"/>
            <a:ext cx="4733400" cy="31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6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6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28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8C40F-08A1-7494-203F-BD9FD894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Reinforcement Learning – Code Beispiel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2CB0817-DC57-9287-7C9F-825BE8105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07.07.2022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5FCB4A-524D-E0B1-4A07-E30B728B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Aktuelle</a:t>
            </a:r>
            <a:r>
              <a:rPr lang="en-GB" dirty="0"/>
              <a:t> DS </a:t>
            </a:r>
            <a:r>
              <a:rPr lang="en-GB" dirty="0" err="1"/>
              <a:t>Entwicklungen</a:t>
            </a:r>
            <a:r>
              <a:rPr lang="en-GB" dirty="0"/>
              <a:t> | Reinforcement Learning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275C18-0341-F1A1-72FD-9ADCD9B05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8830-2C00-40F8-8CBD-B13783CDD649}" type="slidenum">
              <a:rPr lang="en-GB" smtClean="0"/>
              <a:t>31</a:t>
            </a:fld>
            <a:endParaRPr lang="en-GB"/>
          </a:p>
        </p:txBody>
      </p:sp>
      <p:pic>
        <p:nvPicPr>
          <p:cNvPr id="6" name="lunar_lander">
            <a:hlinkClick r:id="" action="ppaction://media"/>
            <a:extLst>
              <a:ext uri="{FF2B5EF4-FFF2-40B4-BE49-F238E27FC236}">
                <a16:creationId xmlns:a16="http://schemas.microsoft.com/office/drawing/2014/main" id="{E6982B99-1024-4C00-A7B4-33E785BAB068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1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84000" y="2007000"/>
            <a:ext cx="5824000" cy="3276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859369D-6F21-46A0-9543-68AD8FA58A5E}"/>
              </a:ext>
            </a:extLst>
          </p:cNvPr>
          <p:cNvSpPr/>
          <p:nvPr/>
        </p:nvSpPr>
        <p:spPr>
          <a:xfrm>
            <a:off x="8958000" y="1701000"/>
            <a:ext cx="648000" cy="372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03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75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B9F2CE-EC05-FADE-58CB-8B1E04151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Quellen für den Code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3A23D4B-578A-E535-F08E-D336D06D6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07.07.2022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C3A124-5E65-F6A4-0E18-884A2A46A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Aktuelle DS Entwicklungen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1D5476-1D34-E6C4-90CF-333A1F29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8830-2C00-40F8-8CBD-B13783CDD649}" type="slidenum">
              <a:rPr lang="en-GB" smtClean="0"/>
              <a:t>32</a:t>
            </a:fld>
            <a:endParaRPr lang="en-GB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260D4D8-2D17-40B6-BF6F-9439343592C8}"/>
              </a:ext>
            </a:extLst>
          </p:cNvPr>
          <p:cNvSpPr/>
          <p:nvPr/>
        </p:nvSpPr>
        <p:spPr>
          <a:xfrm>
            <a:off x="1668000" y="6029106"/>
            <a:ext cx="885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  <a:hlinkClick r:id="rId2"/>
              </a:rPr>
              <a:t>https://colab.research.google.com/drive/10n7v1-kCnF_d1MBHiKhYeyXif-gdaEFf?usp=sharing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911983E2-EC54-B9E8-6303-CC900EADB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000" y="854006"/>
            <a:ext cx="8856000" cy="511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62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12FCA2-B43B-B00F-BF58-5BF45592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Supervised Learning - Agenda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D919EE-2207-9417-9414-2A935375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07.07.2022</a:t>
            </a:r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C8F972-8B78-9622-DD62-DCB16B1C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Aktuelle</a:t>
            </a:r>
            <a:r>
              <a:rPr lang="en-GB" dirty="0"/>
              <a:t> DS </a:t>
            </a:r>
            <a:r>
              <a:rPr lang="en-GB" dirty="0" err="1"/>
              <a:t>Entwicklungen</a:t>
            </a:r>
            <a:r>
              <a:rPr lang="en-GB" dirty="0"/>
              <a:t> | Supervised Learning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5FB429-B61B-0404-7B5B-912FE812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8830-2C00-40F8-8CBD-B13783CDD649}" type="slidenum">
              <a:rPr lang="en-GB" smtClean="0"/>
              <a:t>4</a:t>
            </a:fld>
            <a:endParaRPr lang="en-GB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1E2880B-2388-BF25-DDBC-9EC62FFF27B2}"/>
              </a:ext>
            </a:extLst>
          </p:cNvPr>
          <p:cNvSpPr txBox="1"/>
          <p:nvPr/>
        </p:nvSpPr>
        <p:spPr>
          <a:xfrm flipH="1">
            <a:off x="838197" y="1809000"/>
            <a:ext cx="41778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b="1" dirty="0">
                <a:solidFill>
                  <a:schemeClr val="bg1"/>
                </a:solidFill>
                <a:cs typeface="Calibri" panose="020F0502020204030204" pitchFamily="34" charset="0"/>
              </a:rPr>
              <a:t>Aufbau </a:t>
            </a:r>
            <a:r>
              <a:rPr lang="en-GB" sz="2000" b="1" dirty="0" err="1">
                <a:solidFill>
                  <a:schemeClr val="bg1"/>
                </a:solidFill>
                <a:cs typeface="Calibri" panose="020F0502020204030204" pitchFamily="34" charset="0"/>
              </a:rPr>
              <a:t>eines</a:t>
            </a:r>
            <a:r>
              <a:rPr lang="en-GB" sz="2000" b="1" dirty="0">
                <a:solidFill>
                  <a:schemeClr val="bg1"/>
                </a:solidFill>
                <a:cs typeface="Calibri" panose="020F0502020204030204" pitchFamily="34" charset="0"/>
              </a:rPr>
              <a:t> </a:t>
            </a:r>
            <a:r>
              <a:rPr lang="en-GB" sz="2000" b="1" dirty="0" err="1">
                <a:solidFill>
                  <a:schemeClr val="bg1"/>
                </a:solidFill>
                <a:cs typeface="Calibri" panose="020F0502020204030204" pitchFamily="34" charset="0"/>
              </a:rPr>
              <a:t>Datensatzes</a:t>
            </a:r>
            <a:endParaRPr lang="en-GB" sz="2000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endParaRPr lang="en-GB" sz="2000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b="1" dirty="0" err="1">
                <a:solidFill>
                  <a:schemeClr val="bg1"/>
                </a:solidFill>
                <a:cs typeface="Calibri" panose="020F0502020204030204" pitchFamily="34" charset="0"/>
              </a:rPr>
              <a:t>Ausgangssituation</a:t>
            </a:r>
            <a:endParaRPr lang="en-GB" sz="2000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2000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b="1" dirty="0" err="1">
                <a:solidFill>
                  <a:schemeClr val="bg1"/>
                </a:solidFill>
                <a:cs typeface="Calibri" panose="020F0502020204030204" pitchFamily="34" charset="0"/>
              </a:rPr>
              <a:t>Ablauf</a:t>
            </a:r>
            <a:endParaRPr lang="en-GB" sz="2000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2000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b="1" dirty="0" err="1">
                <a:solidFill>
                  <a:schemeClr val="bg1"/>
                </a:solidFill>
                <a:cs typeface="Calibri" panose="020F0502020204030204" pitchFamily="34" charset="0"/>
              </a:rPr>
              <a:t>Anwendungsklassen</a:t>
            </a:r>
            <a:endParaRPr lang="en-GB" sz="2000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2000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b="1" dirty="0" err="1">
                <a:solidFill>
                  <a:schemeClr val="bg1"/>
                </a:solidFill>
                <a:cs typeface="Calibri" panose="020F0502020204030204" pitchFamily="34" charset="0"/>
              </a:rPr>
              <a:t>Anwendungsmethoden</a:t>
            </a:r>
            <a:endParaRPr lang="en-GB" sz="2000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10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12FCA2-B43B-B00F-BF58-5BF45592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Supervised Learning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D919EE-2207-9417-9414-2A935375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07.07.2022</a:t>
            </a:r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C8F972-8B78-9622-DD62-DCB16B1C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Aktuelle</a:t>
            </a:r>
            <a:r>
              <a:rPr lang="en-GB" dirty="0"/>
              <a:t> DS </a:t>
            </a:r>
            <a:r>
              <a:rPr lang="en-GB" dirty="0" err="1"/>
              <a:t>Entwicklungen</a:t>
            </a:r>
            <a:r>
              <a:rPr lang="en-GB" dirty="0"/>
              <a:t> | Supervised Learning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5FB429-B61B-0404-7B5B-912FE812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8830-2C00-40F8-8CBD-B13783CDD649}" type="slidenum">
              <a:rPr lang="en-GB" smtClean="0"/>
              <a:t>5</a:t>
            </a:fld>
            <a:endParaRPr lang="en-GB"/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01976CE7-6BA3-CD28-4996-8BE7A5CA38CD}"/>
              </a:ext>
            </a:extLst>
          </p:cNvPr>
          <p:cNvCxnSpPr>
            <a:cxnSpLocks/>
          </p:cNvCxnSpPr>
          <p:nvPr/>
        </p:nvCxnSpPr>
        <p:spPr>
          <a:xfrm>
            <a:off x="4560801" y="2592069"/>
            <a:ext cx="9702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A24BD68E-368A-BCAC-94F8-2DAC79E4FBB7}"/>
              </a:ext>
            </a:extLst>
          </p:cNvPr>
          <p:cNvSpPr txBox="1"/>
          <p:nvPr/>
        </p:nvSpPr>
        <p:spPr>
          <a:xfrm flipH="1">
            <a:off x="5661595" y="2392014"/>
            <a:ext cx="3782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Features / Attribute / </a:t>
            </a:r>
            <a:r>
              <a:rPr lang="en-GB" sz="2000" b="1" dirty="0" err="1">
                <a:solidFill>
                  <a:schemeClr val="bg1"/>
                </a:solidFill>
              </a:rPr>
              <a:t>Prädiktoren</a:t>
            </a: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FE9B4EF3-5726-88AE-32E9-1C133396543C}"/>
              </a:ext>
            </a:extLst>
          </p:cNvPr>
          <p:cNvCxnSpPr>
            <a:cxnSpLocks/>
          </p:cNvCxnSpPr>
          <p:nvPr/>
        </p:nvCxnSpPr>
        <p:spPr>
          <a:xfrm>
            <a:off x="4560801" y="3829481"/>
            <a:ext cx="9702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9ADEEAB3-08E1-4067-B37B-A877869D7812}"/>
              </a:ext>
            </a:extLst>
          </p:cNvPr>
          <p:cNvSpPr txBox="1"/>
          <p:nvPr/>
        </p:nvSpPr>
        <p:spPr>
          <a:xfrm flipH="1">
            <a:off x="5661595" y="3629426"/>
            <a:ext cx="2482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Records / Examples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60" name="Geschweifte Klammer links 59">
            <a:extLst>
              <a:ext uri="{FF2B5EF4-FFF2-40B4-BE49-F238E27FC236}">
                <a16:creationId xmlns:a16="http://schemas.microsoft.com/office/drawing/2014/main" id="{EE1B3F92-A183-18AF-928D-702799D34EB9}"/>
              </a:ext>
            </a:extLst>
          </p:cNvPr>
          <p:cNvSpPr/>
          <p:nvPr/>
        </p:nvSpPr>
        <p:spPr>
          <a:xfrm rot="10800000">
            <a:off x="4167601" y="2986042"/>
            <a:ext cx="174167" cy="1686878"/>
          </a:xfrm>
          <a:prstGeom prst="lef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1E2880B-2388-BF25-DDBC-9EC62FFF27B2}"/>
              </a:ext>
            </a:extLst>
          </p:cNvPr>
          <p:cNvSpPr txBox="1"/>
          <p:nvPr/>
        </p:nvSpPr>
        <p:spPr>
          <a:xfrm flipH="1">
            <a:off x="838199" y="1178374"/>
            <a:ext cx="35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Aufbau </a:t>
            </a:r>
            <a:r>
              <a:rPr lang="en-GB" sz="2000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eines</a:t>
            </a:r>
            <a:r>
              <a:rPr lang="en-GB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GB" sz="2000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Datensatzes</a:t>
            </a:r>
            <a:r>
              <a:rPr lang="en-GB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D8799B5D-F056-3131-EE34-E887867ED478}"/>
              </a:ext>
            </a:extLst>
          </p:cNvPr>
          <p:cNvGrpSpPr/>
          <p:nvPr/>
        </p:nvGrpSpPr>
        <p:grpSpPr>
          <a:xfrm>
            <a:off x="963263" y="2487841"/>
            <a:ext cx="3105388" cy="2614602"/>
            <a:chOff x="963263" y="2487841"/>
            <a:chExt cx="3105388" cy="2614602"/>
          </a:xfrm>
        </p:grpSpPr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B7CBD3AF-9344-5DA1-C521-22984CE04913}"/>
                </a:ext>
              </a:extLst>
            </p:cNvPr>
            <p:cNvSpPr/>
            <p:nvPr/>
          </p:nvSpPr>
          <p:spPr>
            <a:xfrm>
              <a:off x="967438" y="3385703"/>
              <a:ext cx="949275" cy="3651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x</a:t>
              </a:r>
              <a:r>
                <a:rPr lang="en-GB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F05D3DAD-F995-F721-DB38-E3A7FFE24091}"/>
                </a:ext>
              </a:extLst>
            </p:cNvPr>
            <p:cNvSpPr/>
            <p:nvPr/>
          </p:nvSpPr>
          <p:spPr>
            <a:xfrm>
              <a:off x="2043407" y="3203140"/>
              <a:ext cx="949275" cy="3651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x</a:t>
              </a:r>
              <a:r>
                <a:rPr lang="en-GB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572FF02C-CEA1-F2B7-CC80-82369579ED96}"/>
                </a:ext>
              </a:extLst>
            </p:cNvPr>
            <p:cNvSpPr/>
            <p:nvPr/>
          </p:nvSpPr>
          <p:spPr>
            <a:xfrm>
              <a:off x="3119376" y="3020579"/>
              <a:ext cx="949275" cy="3651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x</a:t>
              </a:r>
              <a:r>
                <a:rPr lang="en-GB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51417AC9-6B07-C3B5-D901-A1BDB2E55A3B}"/>
                </a:ext>
              </a:extLst>
            </p:cNvPr>
            <p:cNvSpPr/>
            <p:nvPr/>
          </p:nvSpPr>
          <p:spPr>
            <a:xfrm>
              <a:off x="967438" y="3949851"/>
              <a:ext cx="949275" cy="3651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x</a:t>
              </a:r>
              <a:r>
                <a:rPr lang="en-GB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B264C114-D113-AF51-9DB9-18A8565D1C57}"/>
                </a:ext>
              </a:extLst>
            </p:cNvPr>
            <p:cNvSpPr/>
            <p:nvPr/>
          </p:nvSpPr>
          <p:spPr>
            <a:xfrm>
              <a:off x="2043407" y="3767288"/>
              <a:ext cx="949275" cy="3651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x</a:t>
              </a:r>
              <a:r>
                <a:rPr lang="en-GB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D1322B38-715D-11C2-8FDA-CEFD203CC382}"/>
                </a:ext>
              </a:extLst>
            </p:cNvPr>
            <p:cNvSpPr/>
            <p:nvPr/>
          </p:nvSpPr>
          <p:spPr>
            <a:xfrm>
              <a:off x="3119376" y="3584727"/>
              <a:ext cx="949275" cy="3651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x</a:t>
              </a:r>
              <a:r>
                <a:rPr lang="en-GB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C1EA5499-E855-1B68-9FF5-200B8E019179}"/>
                </a:ext>
              </a:extLst>
            </p:cNvPr>
            <p:cNvSpPr/>
            <p:nvPr/>
          </p:nvSpPr>
          <p:spPr>
            <a:xfrm>
              <a:off x="963263" y="4737318"/>
              <a:ext cx="949275" cy="3651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chemeClr val="tx1"/>
                  </a:solidFill>
                </a:rPr>
                <a:t>x</a:t>
              </a:r>
              <a:r>
                <a:rPr lang="en-GB" baseline="-25000" dirty="0" err="1">
                  <a:solidFill>
                    <a:schemeClr val="tx1"/>
                  </a:solidFill>
                </a:rPr>
                <a:t>n</a:t>
              </a:r>
              <a:endParaRPr lang="en-GB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hteck: abgerundete Ecken 18">
              <a:extLst>
                <a:ext uri="{FF2B5EF4-FFF2-40B4-BE49-F238E27FC236}">
                  <a16:creationId xmlns:a16="http://schemas.microsoft.com/office/drawing/2014/main" id="{E185F8D4-BB9E-AD0A-7E04-9FC2EA7ECA01}"/>
                </a:ext>
              </a:extLst>
            </p:cNvPr>
            <p:cNvSpPr/>
            <p:nvPr/>
          </p:nvSpPr>
          <p:spPr>
            <a:xfrm>
              <a:off x="2039232" y="4554755"/>
              <a:ext cx="949275" cy="3651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chemeClr val="tx1"/>
                  </a:solidFill>
                </a:rPr>
                <a:t>x</a:t>
              </a:r>
              <a:r>
                <a:rPr lang="en-GB" baseline="-25000" dirty="0" err="1">
                  <a:solidFill>
                    <a:schemeClr val="tx1"/>
                  </a:solidFill>
                </a:rPr>
                <a:t>n</a:t>
              </a:r>
              <a:endParaRPr lang="en-GB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38A04188-223C-C641-4803-C795DCD30DE9}"/>
                </a:ext>
              </a:extLst>
            </p:cNvPr>
            <p:cNvSpPr/>
            <p:nvPr/>
          </p:nvSpPr>
          <p:spPr>
            <a:xfrm>
              <a:off x="3115201" y="4372194"/>
              <a:ext cx="949275" cy="3651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chemeClr val="tx1"/>
                  </a:solidFill>
                </a:rPr>
                <a:t>x</a:t>
              </a:r>
              <a:r>
                <a:rPr lang="en-GB" baseline="-25000" dirty="0" err="1">
                  <a:solidFill>
                    <a:schemeClr val="tx1"/>
                  </a:solidFill>
                </a:rPr>
                <a:t>n</a:t>
              </a:r>
              <a:endParaRPr lang="en-GB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hteck: abgerundete Ecken 52">
              <a:extLst>
                <a:ext uri="{FF2B5EF4-FFF2-40B4-BE49-F238E27FC236}">
                  <a16:creationId xmlns:a16="http://schemas.microsoft.com/office/drawing/2014/main" id="{6D409B1E-377F-FEC0-A2A7-84F4173C4190}"/>
                </a:ext>
              </a:extLst>
            </p:cNvPr>
            <p:cNvSpPr/>
            <p:nvPr/>
          </p:nvSpPr>
          <p:spPr>
            <a:xfrm>
              <a:off x="963263" y="2852965"/>
              <a:ext cx="949275" cy="36512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Alter</a:t>
              </a:r>
            </a:p>
          </p:txBody>
        </p:sp>
        <p:sp>
          <p:nvSpPr>
            <p:cNvPr id="54" name="Rechteck: abgerundete Ecken 53">
              <a:extLst>
                <a:ext uri="{FF2B5EF4-FFF2-40B4-BE49-F238E27FC236}">
                  <a16:creationId xmlns:a16="http://schemas.microsoft.com/office/drawing/2014/main" id="{93CD5D6C-E19A-1F0E-AD53-3881AE0E939E}"/>
                </a:ext>
              </a:extLst>
            </p:cNvPr>
            <p:cNvSpPr/>
            <p:nvPr/>
          </p:nvSpPr>
          <p:spPr>
            <a:xfrm>
              <a:off x="2039232" y="2670402"/>
              <a:ext cx="949275" cy="36512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chemeClr val="tx1"/>
                  </a:solidFill>
                </a:rPr>
                <a:t>Größe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5" name="Rechteck: abgerundete Ecken 54">
              <a:extLst>
                <a:ext uri="{FF2B5EF4-FFF2-40B4-BE49-F238E27FC236}">
                  <a16:creationId xmlns:a16="http://schemas.microsoft.com/office/drawing/2014/main" id="{A2E12D5F-1392-25B8-1D0B-3264E0494CB8}"/>
                </a:ext>
              </a:extLst>
            </p:cNvPr>
            <p:cNvSpPr/>
            <p:nvPr/>
          </p:nvSpPr>
          <p:spPr>
            <a:xfrm>
              <a:off x="3115201" y="2487841"/>
              <a:ext cx="949275" cy="36512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chemeClr val="tx1"/>
                  </a:solidFill>
                </a:rPr>
                <a:t>Beruf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2" name="Rechteck: abgerundete Ecken 61">
              <a:extLst>
                <a:ext uri="{FF2B5EF4-FFF2-40B4-BE49-F238E27FC236}">
                  <a16:creationId xmlns:a16="http://schemas.microsoft.com/office/drawing/2014/main" id="{A0364382-20A1-5B4F-EA20-649678D13238}"/>
                </a:ext>
              </a:extLst>
            </p:cNvPr>
            <p:cNvSpPr/>
            <p:nvPr/>
          </p:nvSpPr>
          <p:spPr>
            <a:xfrm rot="5820679">
              <a:off x="1170038" y="4372194"/>
              <a:ext cx="949275" cy="365125"/>
            </a:xfrm>
            <a:prstGeom prst="roundRect">
              <a:avLst/>
            </a:prstGeom>
            <a:noFill/>
            <a:ln>
              <a:noFill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baseline="-25000" dirty="0">
                  <a:solidFill>
                    <a:schemeClr val="bg1"/>
                  </a:solidFill>
                </a:rPr>
                <a:t>. . .</a:t>
              </a:r>
            </a:p>
          </p:txBody>
        </p:sp>
        <p:sp>
          <p:nvSpPr>
            <p:cNvPr id="63" name="Rechteck: abgerundete Ecken 62">
              <a:extLst>
                <a:ext uri="{FF2B5EF4-FFF2-40B4-BE49-F238E27FC236}">
                  <a16:creationId xmlns:a16="http://schemas.microsoft.com/office/drawing/2014/main" id="{F87D2AD3-D1FE-6967-3EDB-75669ACD355A}"/>
                </a:ext>
              </a:extLst>
            </p:cNvPr>
            <p:cNvSpPr/>
            <p:nvPr/>
          </p:nvSpPr>
          <p:spPr>
            <a:xfrm rot="5820679">
              <a:off x="2223997" y="4189631"/>
              <a:ext cx="949275" cy="365125"/>
            </a:xfrm>
            <a:prstGeom prst="roundRect">
              <a:avLst/>
            </a:prstGeom>
            <a:noFill/>
            <a:ln>
              <a:noFill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baseline="-25000" dirty="0">
                  <a:solidFill>
                    <a:schemeClr val="bg1"/>
                  </a:solidFill>
                </a:rPr>
                <a:t>. . .</a:t>
              </a:r>
            </a:p>
          </p:txBody>
        </p:sp>
        <p:sp>
          <p:nvSpPr>
            <p:cNvPr id="64" name="Rechteck: abgerundete Ecken 63">
              <a:extLst>
                <a:ext uri="{FF2B5EF4-FFF2-40B4-BE49-F238E27FC236}">
                  <a16:creationId xmlns:a16="http://schemas.microsoft.com/office/drawing/2014/main" id="{7C7DB022-B53E-1FF8-F271-7A9F1EA28B84}"/>
                </a:ext>
              </a:extLst>
            </p:cNvPr>
            <p:cNvSpPr/>
            <p:nvPr/>
          </p:nvSpPr>
          <p:spPr>
            <a:xfrm rot="5820679">
              <a:off x="3255935" y="3996986"/>
              <a:ext cx="949275" cy="365125"/>
            </a:xfrm>
            <a:prstGeom prst="roundRect">
              <a:avLst/>
            </a:prstGeom>
            <a:noFill/>
            <a:ln>
              <a:noFill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baseline="-25000" dirty="0">
                  <a:solidFill>
                    <a:schemeClr val="bg1"/>
                  </a:solidFill>
                </a:rPr>
                <a:t>. . 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870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9" grpId="0"/>
      <p:bldP spid="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12FCA2-B43B-B00F-BF58-5BF45592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Ausgangssituation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D919EE-2207-9417-9414-2A935375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07.07.2022</a:t>
            </a:r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C8F972-8B78-9622-DD62-DCB16B1C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Aktuelle</a:t>
            </a:r>
            <a:r>
              <a:rPr lang="en-GB" dirty="0"/>
              <a:t> DS </a:t>
            </a:r>
            <a:r>
              <a:rPr lang="en-GB" dirty="0" err="1"/>
              <a:t>Entwicklungen</a:t>
            </a:r>
            <a:r>
              <a:rPr lang="en-GB" dirty="0"/>
              <a:t> | Supervised Learning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5FB429-B61B-0404-7B5B-912FE812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8830-2C00-40F8-8CBD-B13783CDD649}" type="slidenum">
              <a:rPr lang="en-GB" smtClean="0"/>
              <a:t>6</a:t>
            </a:fld>
            <a:endParaRPr lang="en-GB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9DA301A3-5CF9-BEC3-C939-3F61F89C7C66}"/>
              </a:ext>
            </a:extLst>
          </p:cNvPr>
          <p:cNvGrpSpPr/>
          <p:nvPr/>
        </p:nvGrpSpPr>
        <p:grpSpPr>
          <a:xfrm>
            <a:off x="2421618" y="1546131"/>
            <a:ext cx="2145204" cy="1177815"/>
            <a:chOff x="2421618" y="1546131"/>
            <a:chExt cx="2145204" cy="1177815"/>
          </a:xfrm>
        </p:grpSpPr>
        <p:pic>
          <p:nvPicPr>
            <p:cNvPr id="66" name="Grafik 65" descr="Augen mit einfarbiger Füllung">
              <a:extLst>
                <a:ext uri="{FF2B5EF4-FFF2-40B4-BE49-F238E27FC236}">
                  <a16:creationId xmlns:a16="http://schemas.microsoft.com/office/drawing/2014/main" id="{D6FB5D53-7907-D565-ABE9-E78F57DA68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21618" y="1546131"/>
              <a:ext cx="914400" cy="91440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isometricOffAxis1Right"/>
              <a:lightRig rig="threePt" dir="t"/>
            </a:scene3d>
          </p:spPr>
        </p:pic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F191989C-2970-5F87-D598-ACB78A1AB407}"/>
                </a:ext>
              </a:extLst>
            </p:cNvPr>
            <p:cNvCxnSpPr>
              <a:cxnSpLocks/>
            </p:cNvCxnSpPr>
            <p:nvPr/>
          </p:nvCxnSpPr>
          <p:spPr>
            <a:xfrm>
              <a:off x="2961704" y="2168491"/>
              <a:ext cx="1605118" cy="555455"/>
            </a:xfrm>
            <a:prstGeom prst="line">
              <a:avLst/>
            </a:prstGeom>
            <a:ln w="9525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29022D5-19B5-1ABE-C15A-67BF5867F721}"/>
              </a:ext>
            </a:extLst>
          </p:cNvPr>
          <p:cNvGrpSpPr/>
          <p:nvPr/>
        </p:nvGrpSpPr>
        <p:grpSpPr>
          <a:xfrm>
            <a:off x="4474907" y="2708536"/>
            <a:ext cx="1565249" cy="2350595"/>
            <a:chOff x="4474907" y="2708536"/>
            <a:chExt cx="1565249" cy="2350595"/>
          </a:xfrm>
        </p:grpSpPr>
        <p:sp>
          <p:nvSpPr>
            <p:cNvPr id="28" name="Rechteck: abgerundete Ecken 27">
              <a:extLst>
                <a:ext uri="{FF2B5EF4-FFF2-40B4-BE49-F238E27FC236}">
                  <a16:creationId xmlns:a16="http://schemas.microsoft.com/office/drawing/2014/main" id="{8CCB0E9E-4D41-8EA4-DDE2-B3B1A2AFDC3B}"/>
                </a:ext>
              </a:extLst>
            </p:cNvPr>
            <p:cNvSpPr/>
            <p:nvPr/>
          </p:nvSpPr>
          <p:spPr>
            <a:xfrm>
              <a:off x="4838386" y="3270731"/>
              <a:ext cx="949275" cy="365125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</a:t>
              </a:r>
              <a:r>
                <a:rPr lang="en-GB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9" name="Rechteck: abgerundete Ecken 28">
              <a:extLst>
                <a:ext uri="{FF2B5EF4-FFF2-40B4-BE49-F238E27FC236}">
                  <a16:creationId xmlns:a16="http://schemas.microsoft.com/office/drawing/2014/main" id="{6DB12B5B-B82E-B13E-5BFB-DB02D29B3B86}"/>
                </a:ext>
              </a:extLst>
            </p:cNvPr>
            <p:cNvSpPr/>
            <p:nvPr/>
          </p:nvSpPr>
          <p:spPr>
            <a:xfrm>
              <a:off x="4838386" y="3834879"/>
              <a:ext cx="949275" cy="365125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</a:t>
              </a:r>
              <a:r>
                <a:rPr lang="en-GB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0" name="Rechteck: abgerundete Ecken 29">
              <a:extLst>
                <a:ext uri="{FF2B5EF4-FFF2-40B4-BE49-F238E27FC236}">
                  <a16:creationId xmlns:a16="http://schemas.microsoft.com/office/drawing/2014/main" id="{5AE2A61B-2E9E-8CC7-3D22-645A7FFEB7E7}"/>
                </a:ext>
              </a:extLst>
            </p:cNvPr>
            <p:cNvSpPr/>
            <p:nvPr/>
          </p:nvSpPr>
          <p:spPr>
            <a:xfrm>
              <a:off x="4828861" y="4694006"/>
              <a:ext cx="949275" cy="365125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chemeClr val="tx1"/>
                  </a:solidFill>
                </a:rPr>
                <a:t>y</a:t>
              </a:r>
              <a:r>
                <a:rPr lang="en-GB" baseline="-25000" dirty="0" err="1">
                  <a:solidFill>
                    <a:schemeClr val="tx1"/>
                  </a:solidFill>
                </a:rPr>
                <a:t>n</a:t>
              </a:r>
              <a:endParaRPr lang="en-GB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2683928C-CB60-346F-D6A8-7E7C60975189}"/>
                </a:ext>
              </a:extLst>
            </p:cNvPr>
            <p:cNvSpPr txBox="1"/>
            <p:nvPr/>
          </p:nvSpPr>
          <p:spPr>
            <a:xfrm flipH="1">
              <a:off x="4474907" y="2708536"/>
              <a:ext cx="1565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chemeClr val="accent4"/>
                  </a:solidFill>
                </a:rPr>
                <a:t>Gold labels </a:t>
              </a:r>
              <a:r>
                <a:rPr lang="en-GB" sz="2000" b="1" i="1" dirty="0">
                  <a:solidFill>
                    <a:schemeClr val="accent4"/>
                  </a:solidFill>
                </a:rPr>
                <a:t>Y</a:t>
              </a:r>
              <a:endParaRPr lang="en-GB" sz="2000" i="1" dirty="0">
                <a:solidFill>
                  <a:schemeClr val="accent4"/>
                </a:solidFill>
              </a:endParaRPr>
            </a:p>
          </p:txBody>
        </p:sp>
        <p:sp>
          <p:nvSpPr>
            <p:cNvPr id="67" name="Rechteck: abgerundete Ecken 66">
              <a:extLst>
                <a:ext uri="{FF2B5EF4-FFF2-40B4-BE49-F238E27FC236}">
                  <a16:creationId xmlns:a16="http://schemas.microsoft.com/office/drawing/2014/main" id="{92582391-23A1-9A4F-E083-694A0319F897}"/>
                </a:ext>
              </a:extLst>
            </p:cNvPr>
            <p:cNvSpPr/>
            <p:nvPr/>
          </p:nvSpPr>
          <p:spPr>
            <a:xfrm rot="5820679">
              <a:off x="5022029" y="4275848"/>
              <a:ext cx="949275" cy="365125"/>
            </a:xfrm>
            <a:prstGeom prst="roundRect">
              <a:avLst/>
            </a:prstGeom>
            <a:noFill/>
            <a:ln>
              <a:noFill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baseline="-25000" dirty="0">
                  <a:solidFill>
                    <a:schemeClr val="bg1"/>
                  </a:solidFill>
                </a:rPr>
                <a:t>. . .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9EB9CAB0-381A-782A-1A70-97DE660FA313}"/>
              </a:ext>
            </a:extLst>
          </p:cNvPr>
          <p:cNvGrpSpPr/>
          <p:nvPr/>
        </p:nvGrpSpPr>
        <p:grpSpPr>
          <a:xfrm>
            <a:off x="3072751" y="3553950"/>
            <a:ext cx="1565249" cy="1388305"/>
            <a:chOff x="3072751" y="3553950"/>
            <a:chExt cx="1565249" cy="1388305"/>
          </a:xfrm>
        </p:grpSpPr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7A2EB8FD-C8F2-5311-B09A-B0F152F0A1C5}"/>
                </a:ext>
              </a:extLst>
            </p:cNvPr>
            <p:cNvCxnSpPr>
              <a:cxnSpLocks/>
            </p:cNvCxnSpPr>
            <p:nvPr/>
          </p:nvCxnSpPr>
          <p:spPr>
            <a:xfrm>
              <a:off x="3072751" y="3553950"/>
              <a:ext cx="1565249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C59D8CA0-7E84-B7C3-20C0-223DD8590F62}"/>
                </a:ext>
              </a:extLst>
            </p:cNvPr>
            <p:cNvCxnSpPr>
              <a:cxnSpLocks/>
            </p:cNvCxnSpPr>
            <p:nvPr/>
          </p:nvCxnSpPr>
          <p:spPr>
            <a:xfrm>
              <a:off x="3072751" y="4116146"/>
              <a:ext cx="1565249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EA1B4810-F3EE-CE31-F138-5A911ECE4704}"/>
                </a:ext>
              </a:extLst>
            </p:cNvPr>
            <p:cNvCxnSpPr>
              <a:cxnSpLocks/>
            </p:cNvCxnSpPr>
            <p:nvPr/>
          </p:nvCxnSpPr>
          <p:spPr>
            <a:xfrm>
              <a:off x="3072751" y="4942255"/>
              <a:ext cx="1565249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08953E90-7221-1B07-326A-10BEBC6C9AD7}"/>
              </a:ext>
            </a:extLst>
          </p:cNvPr>
          <p:cNvGrpSpPr/>
          <p:nvPr/>
        </p:nvGrpSpPr>
        <p:grpSpPr>
          <a:xfrm>
            <a:off x="1537196" y="2708536"/>
            <a:ext cx="1726706" cy="2443204"/>
            <a:chOff x="1537196" y="2708536"/>
            <a:chExt cx="1726706" cy="2443204"/>
          </a:xfrm>
        </p:grpSpPr>
        <p:sp>
          <p:nvSpPr>
            <p:cNvPr id="52" name="Rechteck: abgerundete Ecken 51">
              <a:extLst>
                <a:ext uri="{FF2B5EF4-FFF2-40B4-BE49-F238E27FC236}">
                  <a16:creationId xmlns:a16="http://schemas.microsoft.com/office/drawing/2014/main" id="{42D3E3E8-D144-295C-A4F6-D28FD9DEAC62}"/>
                </a:ext>
              </a:extLst>
            </p:cNvPr>
            <p:cNvSpPr/>
            <p:nvPr/>
          </p:nvSpPr>
          <p:spPr>
            <a:xfrm>
              <a:off x="2004579" y="3438924"/>
              <a:ext cx="949275" cy="3651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x</a:t>
              </a:r>
              <a:r>
                <a:rPr lang="en-GB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5" name="Rechteck: abgerundete Ecken 54">
              <a:extLst>
                <a:ext uri="{FF2B5EF4-FFF2-40B4-BE49-F238E27FC236}">
                  <a16:creationId xmlns:a16="http://schemas.microsoft.com/office/drawing/2014/main" id="{B9295352-CAB1-A27E-2980-7698E8D97D3A}"/>
                </a:ext>
              </a:extLst>
            </p:cNvPr>
            <p:cNvSpPr/>
            <p:nvPr/>
          </p:nvSpPr>
          <p:spPr>
            <a:xfrm>
              <a:off x="2004579" y="4003072"/>
              <a:ext cx="949275" cy="3651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x</a:t>
              </a:r>
              <a:r>
                <a:rPr lang="en-GB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8" name="Rechteck: abgerundete Ecken 57">
              <a:extLst>
                <a:ext uri="{FF2B5EF4-FFF2-40B4-BE49-F238E27FC236}">
                  <a16:creationId xmlns:a16="http://schemas.microsoft.com/office/drawing/2014/main" id="{7732CCFF-201C-D0EA-7A24-9488D34E0E6F}"/>
                </a:ext>
              </a:extLst>
            </p:cNvPr>
            <p:cNvSpPr/>
            <p:nvPr/>
          </p:nvSpPr>
          <p:spPr>
            <a:xfrm>
              <a:off x="2000404" y="4786615"/>
              <a:ext cx="949275" cy="3651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chemeClr val="tx1"/>
                  </a:solidFill>
                </a:rPr>
                <a:t>x</a:t>
              </a:r>
              <a:r>
                <a:rPr lang="en-GB" baseline="-25000" dirty="0" err="1">
                  <a:solidFill>
                    <a:schemeClr val="tx1"/>
                  </a:solidFill>
                </a:rPr>
                <a:t>n</a:t>
              </a:r>
              <a:endParaRPr lang="en-GB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hteck: abgerundete Ecken 64">
              <a:extLst>
                <a:ext uri="{FF2B5EF4-FFF2-40B4-BE49-F238E27FC236}">
                  <a16:creationId xmlns:a16="http://schemas.microsoft.com/office/drawing/2014/main" id="{A198EE43-084B-2236-BA57-948418AFE923}"/>
                </a:ext>
              </a:extLst>
            </p:cNvPr>
            <p:cNvSpPr/>
            <p:nvPr/>
          </p:nvSpPr>
          <p:spPr>
            <a:xfrm rot="5820679">
              <a:off x="2165046" y="4408132"/>
              <a:ext cx="949275" cy="365125"/>
            </a:xfrm>
            <a:prstGeom prst="roundRect">
              <a:avLst/>
            </a:prstGeom>
            <a:noFill/>
            <a:ln>
              <a:noFill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baseline="-25000" dirty="0">
                  <a:solidFill>
                    <a:schemeClr val="bg1"/>
                  </a:solidFill>
                </a:rPr>
                <a:t>. . .</a:t>
              </a:r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294D2F9E-87D8-2EED-BEB7-998790329449}"/>
                </a:ext>
              </a:extLst>
            </p:cNvPr>
            <p:cNvSpPr txBox="1"/>
            <p:nvPr/>
          </p:nvSpPr>
          <p:spPr>
            <a:xfrm flipH="1">
              <a:off x="1537196" y="2708536"/>
              <a:ext cx="17267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chemeClr val="bg1"/>
                  </a:solidFill>
                </a:rPr>
                <a:t>Input </a:t>
              </a:r>
              <a:r>
                <a:rPr lang="en-GB" sz="2000" b="1" dirty="0" err="1">
                  <a:solidFill>
                    <a:schemeClr val="bg1"/>
                  </a:solidFill>
                </a:rPr>
                <a:t>Daten</a:t>
              </a:r>
              <a:r>
                <a:rPr lang="en-GB" sz="2000" b="1" dirty="0">
                  <a:solidFill>
                    <a:schemeClr val="bg1"/>
                  </a:solidFill>
                </a:rPr>
                <a:t> </a:t>
              </a:r>
              <a:r>
                <a:rPr lang="en-GB" sz="2000" b="1" i="1" dirty="0">
                  <a:solidFill>
                    <a:schemeClr val="bg1"/>
                  </a:solidFill>
                </a:rPr>
                <a:t>X</a:t>
              </a:r>
              <a:endParaRPr lang="en-GB" sz="20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4" name="Textfeld 73">
            <a:extLst>
              <a:ext uri="{FF2B5EF4-FFF2-40B4-BE49-F238E27FC236}">
                <a16:creationId xmlns:a16="http://schemas.microsoft.com/office/drawing/2014/main" id="{393E88A8-03BE-5053-B1CE-362BA27B1A85}"/>
              </a:ext>
            </a:extLst>
          </p:cNvPr>
          <p:cNvSpPr txBox="1"/>
          <p:nvPr/>
        </p:nvSpPr>
        <p:spPr>
          <a:xfrm flipH="1">
            <a:off x="3337048" y="1746891"/>
            <a:ext cx="1920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“</a:t>
            </a:r>
            <a:r>
              <a:rPr lang="en-GB" sz="2000" b="1" dirty="0" err="1">
                <a:solidFill>
                  <a:schemeClr val="bg1"/>
                </a:solidFill>
              </a:rPr>
              <a:t>überwachend</a:t>
            </a:r>
            <a:r>
              <a:rPr lang="en-GB" sz="2000" b="1" dirty="0">
                <a:solidFill>
                  <a:schemeClr val="bg1"/>
                </a:solidFill>
              </a:rPr>
              <a:t>”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B1ECC292-3392-5F84-8583-7914AEE523EC}"/>
              </a:ext>
            </a:extLst>
          </p:cNvPr>
          <p:cNvSpPr txBox="1"/>
          <p:nvPr/>
        </p:nvSpPr>
        <p:spPr>
          <a:xfrm flipH="1">
            <a:off x="6581998" y="2830624"/>
            <a:ext cx="4698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>
                <a:solidFill>
                  <a:schemeClr val="bg1"/>
                </a:solidFill>
              </a:rPr>
              <a:t>Wir</a:t>
            </a:r>
            <a:r>
              <a:rPr lang="en-GB" sz="2000" b="1" dirty="0">
                <a:solidFill>
                  <a:schemeClr val="bg1"/>
                </a:solidFill>
              </a:rPr>
              <a:t> </a:t>
            </a:r>
            <a:r>
              <a:rPr lang="en-GB" sz="2000" b="1" dirty="0" err="1">
                <a:solidFill>
                  <a:schemeClr val="bg1"/>
                </a:solidFill>
              </a:rPr>
              <a:t>weisen</a:t>
            </a:r>
            <a:r>
              <a:rPr lang="en-GB" sz="2000" b="1" dirty="0">
                <a:solidFill>
                  <a:schemeClr val="bg1"/>
                </a:solidFill>
              </a:rPr>
              <a:t> </a:t>
            </a:r>
            <a:r>
              <a:rPr lang="en-GB" sz="2000" b="1" dirty="0" err="1">
                <a:solidFill>
                  <a:schemeClr val="bg1"/>
                </a:solidFill>
              </a:rPr>
              <a:t>einem</a:t>
            </a:r>
            <a:r>
              <a:rPr lang="en-GB" sz="2000" b="1" dirty="0">
                <a:solidFill>
                  <a:schemeClr val="bg1"/>
                </a:solidFill>
              </a:rPr>
              <a:t> </a:t>
            </a:r>
            <a:r>
              <a:rPr lang="en-GB" sz="2000" b="1" dirty="0" err="1">
                <a:solidFill>
                  <a:schemeClr val="bg1"/>
                </a:solidFill>
              </a:rPr>
              <a:t>Datenpunkt</a:t>
            </a:r>
            <a:r>
              <a:rPr lang="en-GB" sz="2000" b="1" dirty="0">
                <a:solidFill>
                  <a:schemeClr val="bg1"/>
                </a:solidFill>
              </a:rPr>
              <a:t> </a:t>
            </a:r>
            <a:r>
              <a:rPr lang="en-GB" sz="2000" b="1" i="1" dirty="0">
                <a:solidFill>
                  <a:schemeClr val="bg1"/>
                </a:solidFill>
              </a:rPr>
              <a:t>X</a:t>
            </a:r>
            <a:r>
              <a:rPr lang="en-GB" sz="2000" b="1" dirty="0">
                <a:solidFill>
                  <a:schemeClr val="bg1"/>
                </a:solidFill>
              </a:rPr>
              <a:t> </a:t>
            </a:r>
            <a:r>
              <a:rPr lang="en-GB" sz="2000" b="1" dirty="0" err="1">
                <a:solidFill>
                  <a:schemeClr val="bg1"/>
                </a:solidFill>
              </a:rPr>
              <a:t>bereits</a:t>
            </a:r>
            <a:r>
              <a:rPr lang="en-GB" sz="2000" b="1" dirty="0">
                <a:solidFill>
                  <a:schemeClr val="bg1"/>
                </a:solidFill>
              </a:rPr>
              <a:t> den </a:t>
            </a:r>
            <a:r>
              <a:rPr lang="en-GB" sz="2000" b="1" dirty="0" err="1">
                <a:solidFill>
                  <a:schemeClr val="bg1"/>
                </a:solidFill>
              </a:rPr>
              <a:t>richtigen</a:t>
            </a:r>
            <a:r>
              <a:rPr lang="en-GB" sz="2000" b="1" dirty="0">
                <a:solidFill>
                  <a:schemeClr val="bg1"/>
                </a:solidFill>
              </a:rPr>
              <a:t> Output-Wert </a:t>
            </a:r>
            <a:r>
              <a:rPr lang="en-GB" sz="2000" b="1" i="1" dirty="0">
                <a:solidFill>
                  <a:schemeClr val="bg1"/>
                </a:solidFill>
              </a:rPr>
              <a:t>Y</a:t>
            </a:r>
            <a:r>
              <a:rPr lang="en-GB" sz="2000" b="1" dirty="0">
                <a:solidFill>
                  <a:schemeClr val="bg1"/>
                </a:solidFill>
              </a:rPr>
              <a:t> </a:t>
            </a:r>
            <a:r>
              <a:rPr lang="en-GB" sz="2000" b="1" dirty="0" err="1">
                <a:solidFill>
                  <a:schemeClr val="bg1"/>
                </a:solidFill>
              </a:rPr>
              <a:t>zu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59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uppieren 225">
            <a:extLst>
              <a:ext uri="{FF2B5EF4-FFF2-40B4-BE49-F238E27FC236}">
                <a16:creationId xmlns:a16="http://schemas.microsoft.com/office/drawing/2014/main" id="{CBDB0335-C974-98D8-3A9F-C339D506DC64}"/>
              </a:ext>
            </a:extLst>
          </p:cNvPr>
          <p:cNvGrpSpPr/>
          <p:nvPr/>
        </p:nvGrpSpPr>
        <p:grpSpPr>
          <a:xfrm>
            <a:off x="148908" y="5511589"/>
            <a:ext cx="3042559" cy="332396"/>
            <a:chOff x="3444483" y="5541054"/>
            <a:chExt cx="3042559" cy="332396"/>
          </a:xfrm>
        </p:grpSpPr>
        <p:sp>
          <p:nvSpPr>
            <p:cNvPr id="271" name="Ellipse 270">
              <a:extLst>
                <a:ext uri="{FF2B5EF4-FFF2-40B4-BE49-F238E27FC236}">
                  <a16:creationId xmlns:a16="http://schemas.microsoft.com/office/drawing/2014/main" id="{6D6F8C53-9500-5A83-CC40-CAE330BB9158}"/>
                </a:ext>
              </a:extLst>
            </p:cNvPr>
            <p:cNvSpPr/>
            <p:nvPr/>
          </p:nvSpPr>
          <p:spPr>
            <a:xfrm>
              <a:off x="3899695" y="5542832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2" name="Ellipse 271">
              <a:extLst>
                <a:ext uri="{FF2B5EF4-FFF2-40B4-BE49-F238E27FC236}">
                  <a16:creationId xmlns:a16="http://schemas.microsoft.com/office/drawing/2014/main" id="{ED73D759-5066-71A5-DA07-C830F16CA443}"/>
                </a:ext>
              </a:extLst>
            </p:cNvPr>
            <p:cNvSpPr/>
            <p:nvPr/>
          </p:nvSpPr>
          <p:spPr>
            <a:xfrm>
              <a:off x="3444483" y="5543321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3" name="Ellipse 272">
              <a:extLst>
                <a:ext uri="{FF2B5EF4-FFF2-40B4-BE49-F238E27FC236}">
                  <a16:creationId xmlns:a16="http://schemas.microsoft.com/office/drawing/2014/main" id="{8C02BECD-4A52-4CBF-41AF-D0A265E593AC}"/>
                </a:ext>
              </a:extLst>
            </p:cNvPr>
            <p:cNvSpPr/>
            <p:nvPr/>
          </p:nvSpPr>
          <p:spPr>
            <a:xfrm>
              <a:off x="4807777" y="5549450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4" name="Ellipse 273">
              <a:extLst>
                <a:ext uri="{FF2B5EF4-FFF2-40B4-BE49-F238E27FC236}">
                  <a16:creationId xmlns:a16="http://schemas.microsoft.com/office/drawing/2014/main" id="{A145FCF6-2413-0718-47D1-CDC450D4C96D}"/>
                </a:ext>
              </a:extLst>
            </p:cNvPr>
            <p:cNvSpPr/>
            <p:nvPr/>
          </p:nvSpPr>
          <p:spPr>
            <a:xfrm>
              <a:off x="4354572" y="5541054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5" name="Ellipse 274">
              <a:extLst>
                <a:ext uri="{FF2B5EF4-FFF2-40B4-BE49-F238E27FC236}">
                  <a16:creationId xmlns:a16="http://schemas.microsoft.com/office/drawing/2014/main" id="{9610BCE2-2C39-C8C4-1CA8-8B7CBB64F693}"/>
                </a:ext>
              </a:extLst>
            </p:cNvPr>
            <p:cNvSpPr/>
            <p:nvPr/>
          </p:nvSpPr>
          <p:spPr>
            <a:xfrm>
              <a:off x="5260982" y="5549450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6" name="Ellipse 275">
              <a:extLst>
                <a:ext uri="{FF2B5EF4-FFF2-40B4-BE49-F238E27FC236}">
                  <a16:creationId xmlns:a16="http://schemas.microsoft.com/office/drawing/2014/main" id="{E50CFB72-2ABC-7523-D9A3-8CCF7FAD4EC4}"/>
                </a:ext>
              </a:extLst>
            </p:cNvPr>
            <p:cNvSpPr/>
            <p:nvPr/>
          </p:nvSpPr>
          <p:spPr>
            <a:xfrm>
              <a:off x="6163042" y="5542832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7" name="Ellipse 276">
              <a:extLst>
                <a:ext uri="{FF2B5EF4-FFF2-40B4-BE49-F238E27FC236}">
                  <a16:creationId xmlns:a16="http://schemas.microsoft.com/office/drawing/2014/main" id="{C5536B28-BA01-B383-EEF3-883A40780974}"/>
                </a:ext>
              </a:extLst>
            </p:cNvPr>
            <p:cNvSpPr/>
            <p:nvPr/>
          </p:nvSpPr>
          <p:spPr>
            <a:xfrm>
              <a:off x="5707830" y="5543321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845C9154-B57D-C88D-A2EE-0656A89C475E}"/>
              </a:ext>
            </a:extLst>
          </p:cNvPr>
          <p:cNvGrpSpPr/>
          <p:nvPr/>
        </p:nvGrpSpPr>
        <p:grpSpPr>
          <a:xfrm>
            <a:off x="152948" y="3089961"/>
            <a:ext cx="3043417" cy="2175931"/>
            <a:chOff x="3448618" y="3119426"/>
            <a:chExt cx="3043417" cy="2175931"/>
          </a:xfrm>
        </p:grpSpPr>
        <p:sp>
          <p:nvSpPr>
            <p:cNvPr id="239" name="Ellipse 238">
              <a:extLst>
                <a:ext uri="{FF2B5EF4-FFF2-40B4-BE49-F238E27FC236}">
                  <a16:creationId xmlns:a16="http://schemas.microsoft.com/office/drawing/2014/main" id="{A8B91210-A5F0-2FC4-02A7-25641966CE83}"/>
                </a:ext>
              </a:extLst>
            </p:cNvPr>
            <p:cNvSpPr/>
            <p:nvPr/>
          </p:nvSpPr>
          <p:spPr>
            <a:xfrm>
              <a:off x="3904688" y="3121204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0" name="Ellipse 239">
              <a:extLst>
                <a:ext uri="{FF2B5EF4-FFF2-40B4-BE49-F238E27FC236}">
                  <a16:creationId xmlns:a16="http://schemas.microsoft.com/office/drawing/2014/main" id="{60734EF0-C739-7CED-6CB1-CCDC6150E318}"/>
                </a:ext>
              </a:extLst>
            </p:cNvPr>
            <p:cNvSpPr/>
            <p:nvPr/>
          </p:nvSpPr>
          <p:spPr>
            <a:xfrm>
              <a:off x="3449476" y="3121693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1" name="Ellipse 240">
              <a:extLst>
                <a:ext uri="{FF2B5EF4-FFF2-40B4-BE49-F238E27FC236}">
                  <a16:creationId xmlns:a16="http://schemas.microsoft.com/office/drawing/2014/main" id="{383B5D6E-C195-0F0C-7F21-100CA0608226}"/>
                </a:ext>
              </a:extLst>
            </p:cNvPr>
            <p:cNvSpPr/>
            <p:nvPr/>
          </p:nvSpPr>
          <p:spPr>
            <a:xfrm>
              <a:off x="4812770" y="3127822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2" name="Ellipse 241">
              <a:extLst>
                <a:ext uri="{FF2B5EF4-FFF2-40B4-BE49-F238E27FC236}">
                  <a16:creationId xmlns:a16="http://schemas.microsoft.com/office/drawing/2014/main" id="{31439A48-098D-FF26-16F9-89FC2F8FB638}"/>
                </a:ext>
              </a:extLst>
            </p:cNvPr>
            <p:cNvSpPr/>
            <p:nvPr/>
          </p:nvSpPr>
          <p:spPr>
            <a:xfrm>
              <a:off x="4359565" y="3119426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3" name="Ellipse 242">
              <a:extLst>
                <a:ext uri="{FF2B5EF4-FFF2-40B4-BE49-F238E27FC236}">
                  <a16:creationId xmlns:a16="http://schemas.microsoft.com/office/drawing/2014/main" id="{AE644ED9-0321-76C4-0B9B-66599185D295}"/>
                </a:ext>
              </a:extLst>
            </p:cNvPr>
            <p:cNvSpPr/>
            <p:nvPr/>
          </p:nvSpPr>
          <p:spPr>
            <a:xfrm>
              <a:off x="5265975" y="3127822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4" name="Ellipse 243">
              <a:extLst>
                <a:ext uri="{FF2B5EF4-FFF2-40B4-BE49-F238E27FC236}">
                  <a16:creationId xmlns:a16="http://schemas.microsoft.com/office/drawing/2014/main" id="{61FFA1A3-8B3F-C459-F7B0-1F652FE8C4CB}"/>
                </a:ext>
              </a:extLst>
            </p:cNvPr>
            <p:cNvSpPr/>
            <p:nvPr/>
          </p:nvSpPr>
          <p:spPr>
            <a:xfrm>
              <a:off x="6168035" y="3121204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5" name="Ellipse 244">
              <a:extLst>
                <a:ext uri="{FF2B5EF4-FFF2-40B4-BE49-F238E27FC236}">
                  <a16:creationId xmlns:a16="http://schemas.microsoft.com/office/drawing/2014/main" id="{0F5D8807-BE28-904B-3CCB-85F72C3B7EB4}"/>
                </a:ext>
              </a:extLst>
            </p:cNvPr>
            <p:cNvSpPr/>
            <p:nvPr/>
          </p:nvSpPr>
          <p:spPr>
            <a:xfrm>
              <a:off x="5712823" y="3121693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7" name="Ellipse 246">
              <a:extLst>
                <a:ext uri="{FF2B5EF4-FFF2-40B4-BE49-F238E27FC236}">
                  <a16:creationId xmlns:a16="http://schemas.microsoft.com/office/drawing/2014/main" id="{5F2E88B4-795F-FFF4-2BFC-3E10860C2EDE}"/>
                </a:ext>
              </a:extLst>
            </p:cNvPr>
            <p:cNvSpPr/>
            <p:nvPr/>
          </p:nvSpPr>
          <p:spPr>
            <a:xfrm>
              <a:off x="3903830" y="3723999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8" name="Ellipse 247">
              <a:extLst>
                <a:ext uri="{FF2B5EF4-FFF2-40B4-BE49-F238E27FC236}">
                  <a16:creationId xmlns:a16="http://schemas.microsoft.com/office/drawing/2014/main" id="{CF992640-DC8F-B2D3-4064-23735008F2F6}"/>
                </a:ext>
              </a:extLst>
            </p:cNvPr>
            <p:cNvSpPr/>
            <p:nvPr/>
          </p:nvSpPr>
          <p:spPr>
            <a:xfrm>
              <a:off x="3448618" y="3724488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9" name="Ellipse 248">
              <a:extLst>
                <a:ext uri="{FF2B5EF4-FFF2-40B4-BE49-F238E27FC236}">
                  <a16:creationId xmlns:a16="http://schemas.microsoft.com/office/drawing/2014/main" id="{6814A96D-7D4A-AD8F-113D-E45FCCACA82E}"/>
                </a:ext>
              </a:extLst>
            </p:cNvPr>
            <p:cNvSpPr/>
            <p:nvPr/>
          </p:nvSpPr>
          <p:spPr>
            <a:xfrm>
              <a:off x="4811912" y="3730617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0" name="Ellipse 249">
              <a:extLst>
                <a:ext uri="{FF2B5EF4-FFF2-40B4-BE49-F238E27FC236}">
                  <a16:creationId xmlns:a16="http://schemas.microsoft.com/office/drawing/2014/main" id="{B91C29C7-65BF-AE63-A905-C77C3B9D79FB}"/>
                </a:ext>
              </a:extLst>
            </p:cNvPr>
            <p:cNvSpPr/>
            <p:nvPr/>
          </p:nvSpPr>
          <p:spPr>
            <a:xfrm>
              <a:off x="4358707" y="3722221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1" name="Ellipse 250">
              <a:extLst>
                <a:ext uri="{FF2B5EF4-FFF2-40B4-BE49-F238E27FC236}">
                  <a16:creationId xmlns:a16="http://schemas.microsoft.com/office/drawing/2014/main" id="{1C9C00D2-56A6-69AC-A428-A3B18522158E}"/>
                </a:ext>
              </a:extLst>
            </p:cNvPr>
            <p:cNvSpPr/>
            <p:nvPr/>
          </p:nvSpPr>
          <p:spPr>
            <a:xfrm>
              <a:off x="5265117" y="3730617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2" name="Ellipse 251">
              <a:extLst>
                <a:ext uri="{FF2B5EF4-FFF2-40B4-BE49-F238E27FC236}">
                  <a16:creationId xmlns:a16="http://schemas.microsoft.com/office/drawing/2014/main" id="{2CE4FD21-9EE5-110E-0C31-2A0CAEA16135}"/>
                </a:ext>
              </a:extLst>
            </p:cNvPr>
            <p:cNvSpPr/>
            <p:nvPr/>
          </p:nvSpPr>
          <p:spPr>
            <a:xfrm>
              <a:off x="6167177" y="3723999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3" name="Ellipse 252">
              <a:extLst>
                <a:ext uri="{FF2B5EF4-FFF2-40B4-BE49-F238E27FC236}">
                  <a16:creationId xmlns:a16="http://schemas.microsoft.com/office/drawing/2014/main" id="{2F0965E2-F966-3B6A-6C26-3DBA421FE71E}"/>
                </a:ext>
              </a:extLst>
            </p:cNvPr>
            <p:cNvSpPr/>
            <p:nvPr/>
          </p:nvSpPr>
          <p:spPr>
            <a:xfrm>
              <a:off x="5711965" y="3724488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5" name="Ellipse 254">
              <a:extLst>
                <a:ext uri="{FF2B5EF4-FFF2-40B4-BE49-F238E27FC236}">
                  <a16:creationId xmlns:a16="http://schemas.microsoft.com/office/drawing/2014/main" id="{6519ADF5-52E4-BBB4-A8EE-2958320C2625}"/>
                </a:ext>
              </a:extLst>
            </p:cNvPr>
            <p:cNvSpPr/>
            <p:nvPr/>
          </p:nvSpPr>
          <p:spPr>
            <a:xfrm>
              <a:off x="3903830" y="4345258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6" name="Ellipse 255">
              <a:extLst>
                <a:ext uri="{FF2B5EF4-FFF2-40B4-BE49-F238E27FC236}">
                  <a16:creationId xmlns:a16="http://schemas.microsoft.com/office/drawing/2014/main" id="{195AFDE3-C88A-7592-474B-E71BC03CF1BA}"/>
                </a:ext>
              </a:extLst>
            </p:cNvPr>
            <p:cNvSpPr/>
            <p:nvPr/>
          </p:nvSpPr>
          <p:spPr>
            <a:xfrm>
              <a:off x="3448618" y="4345747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7" name="Ellipse 256">
              <a:extLst>
                <a:ext uri="{FF2B5EF4-FFF2-40B4-BE49-F238E27FC236}">
                  <a16:creationId xmlns:a16="http://schemas.microsoft.com/office/drawing/2014/main" id="{D16C2E43-2830-2B04-F5DE-790F040CE01A}"/>
                </a:ext>
              </a:extLst>
            </p:cNvPr>
            <p:cNvSpPr/>
            <p:nvPr/>
          </p:nvSpPr>
          <p:spPr>
            <a:xfrm>
              <a:off x="4811912" y="4351876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8" name="Ellipse 257">
              <a:extLst>
                <a:ext uri="{FF2B5EF4-FFF2-40B4-BE49-F238E27FC236}">
                  <a16:creationId xmlns:a16="http://schemas.microsoft.com/office/drawing/2014/main" id="{2C7126D9-4D9A-1754-679A-12E084C76C6A}"/>
                </a:ext>
              </a:extLst>
            </p:cNvPr>
            <p:cNvSpPr/>
            <p:nvPr/>
          </p:nvSpPr>
          <p:spPr>
            <a:xfrm>
              <a:off x="4358707" y="4343480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9" name="Ellipse 258">
              <a:extLst>
                <a:ext uri="{FF2B5EF4-FFF2-40B4-BE49-F238E27FC236}">
                  <a16:creationId xmlns:a16="http://schemas.microsoft.com/office/drawing/2014/main" id="{1B726B63-E6BC-8A37-A1E7-4745C3F224E5}"/>
                </a:ext>
              </a:extLst>
            </p:cNvPr>
            <p:cNvSpPr/>
            <p:nvPr/>
          </p:nvSpPr>
          <p:spPr>
            <a:xfrm>
              <a:off x="5265117" y="4351876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0" name="Ellipse 259">
              <a:extLst>
                <a:ext uri="{FF2B5EF4-FFF2-40B4-BE49-F238E27FC236}">
                  <a16:creationId xmlns:a16="http://schemas.microsoft.com/office/drawing/2014/main" id="{B469C1FB-585A-F966-ACBF-480EB9B80556}"/>
                </a:ext>
              </a:extLst>
            </p:cNvPr>
            <p:cNvSpPr/>
            <p:nvPr/>
          </p:nvSpPr>
          <p:spPr>
            <a:xfrm>
              <a:off x="6167177" y="4345258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1" name="Ellipse 260">
              <a:extLst>
                <a:ext uri="{FF2B5EF4-FFF2-40B4-BE49-F238E27FC236}">
                  <a16:creationId xmlns:a16="http://schemas.microsoft.com/office/drawing/2014/main" id="{C1D3B550-C6C9-7B71-C687-C8A1CF0F156E}"/>
                </a:ext>
              </a:extLst>
            </p:cNvPr>
            <p:cNvSpPr/>
            <p:nvPr/>
          </p:nvSpPr>
          <p:spPr>
            <a:xfrm>
              <a:off x="5711965" y="4345747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3" name="Ellipse 262">
              <a:extLst>
                <a:ext uri="{FF2B5EF4-FFF2-40B4-BE49-F238E27FC236}">
                  <a16:creationId xmlns:a16="http://schemas.microsoft.com/office/drawing/2014/main" id="{A3C3AD2F-A0C0-E20E-CA01-4B1641D6E4CB}"/>
                </a:ext>
              </a:extLst>
            </p:cNvPr>
            <p:cNvSpPr/>
            <p:nvPr/>
          </p:nvSpPr>
          <p:spPr>
            <a:xfrm>
              <a:off x="3903830" y="4964739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4" name="Ellipse 263">
              <a:extLst>
                <a:ext uri="{FF2B5EF4-FFF2-40B4-BE49-F238E27FC236}">
                  <a16:creationId xmlns:a16="http://schemas.microsoft.com/office/drawing/2014/main" id="{C6E1D3F5-0BA0-C599-46F6-09FABAA45F89}"/>
                </a:ext>
              </a:extLst>
            </p:cNvPr>
            <p:cNvSpPr/>
            <p:nvPr/>
          </p:nvSpPr>
          <p:spPr>
            <a:xfrm>
              <a:off x="3448618" y="4965228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5" name="Ellipse 264">
              <a:extLst>
                <a:ext uri="{FF2B5EF4-FFF2-40B4-BE49-F238E27FC236}">
                  <a16:creationId xmlns:a16="http://schemas.microsoft.com/office/drawing/2014/main" id="{E6AB5DC7-7FFF-1992-3350-A40CDC8B95A5}"/>
                </a:ext>
              </a:extLst>
            </p:cNvPr>
            <p:cNvSpPr/>
            <p:nvPr/>
          </p:nvSpPr>
          <p:spPr>
            <a:xfrm>
              <a:off x="4811912" y="4971357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6" name="Ellipse 265">
              <a:extLst>
                <a:ext uri="{FF2B5EF4-FFF2-40B4-BE49-F238E27FC236}">
                  <a16:creationId xmlns:a16="http://schemas.microsoft.com/office/drawing/2014/main" id="{7262ACBD-D4C4-13BF-C216-4743FBD34F80}"/>
                </a:ext>
              </a:extLst>
            </p:cNvPr>
            <p:cNvSpPr/>
            <p:nvPr/>
          </p:nvSpPr>
          <p:spPr>
            <a:xfrm>
              <a:off x="4358707" y="4962961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7" name="Ellipse 266">
              <a:extLst>
                <a:ext uri="{FF2B5EF4-FFF2-40B4-BE49-F238E27FC236}">
                  <a16:creationId xmlns:a16="http://schemas.microsoft.com/office/drawing/2014/main" id="{AC727B27-DD04-62FB-AEBA-083B8C301BBE}"/>
                </a:ext>
              </a:extLst>
            </p:cNvPr>
            <p:cNvSpPr/>
            <p:nvPr/>
          </p:nvSpPr>
          <p:spPr>
            <a:xfrm>
              <a:off x="5265117" y="4971357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8" name="Ellipse 267">
              <a:extLst>
                <a:ext uri="{FF2B5EF4-FFF2-40B4-BE49-F238E27FC236}">
                  <a16:creationId xmlns:a16="http://schemas.microsoft.com/office/drawing/2014/main" id="{FEB3FB69-8642-27F3-BFAD-3DFE80AF52E4}"/>
                </a:ext>
              </a:extLst>
            </p:cNvPr>
            <p:cNvSpPr/>
            <p:nvPr/>
          </p:nvSpPr>
          <p:spPr>
            <a:xfrm>
              <a:off x="6167177" y="4964739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9" name="Ellipse 268">
              <a:extLst>
                <a:ext uri="{FF2B5EF4-FFF2-40B4-BE49-F238E27FC236}">
                  <a16:creationId xmlns:a16="http://schemas.microsoft.com/office/drawing/2014/main" id="{4E5AAEED-9615-253D-35D7-CA935F5EA2E9}"/>
                </a:ext>
              </a:extLst>
            </p:cNvPr>
            <p:cNvSpPr/>
            <p:nvPr/>
          </p:nvSpPr>
          <p:spPr>
            <a:xfrm>
              <a:off x="5711965" y="4965228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912FCA2-B43B-B00F-BF58-5BF45592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400" b="1" dirty="0" err="1">
                <a:solidFill>
                  <a:schemeClr val="bg1"/>
                </a:solidFill>
              </a:rPr>
              <a:t>Ablauf</a:t>
            </a: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D919EE-2207-9417-9414-2A935375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07.07.2022</a:t>
            </a:r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C8F972-8B78-9622-DD62-DCB16B1C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Aktuelle</a:t>
            </a:r>
            <a:r>
              <a:rPr lang="en-GB" dirty="0"/>
              <a:t> DS </a:t>
            </a:r>
            <a:r>
              <a:rPr lang="en-GB" dirty="0" err="1"/>
              <a:t>Entwicklungen</a:t>
            </a:r>
            <a:r>
              <a:rPr lang="en-GB" dirty="0"/>
              <a:t> | Supervised Learning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5FB429-B61B-0404-7B5B-912FE812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8830-2C00-40F8-8CBD-B13783CDD649}" type="slidenum">
              <a:rPr lang="en-GB" smtClean="0"/>
              <a:t>7</a:t>
            </a:fld>
            <a:endParaRPr lang="en-GB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1E2880B-2388-BF25-DDBC-9EC62FFF27B2}"/>
              </a:ext>
            </a:extLst>
          </p:cNvPr>
          <p:cNvSpPr txBox="1"/>
          <p:nvPr/>
        </p:nvSpPr>
        <p:spPr>
          <a:xfrm flipH="1">
            <a:off x="838198" y="1073603"/>
            <a:ext cx="822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400" b="1" dirty="0" err="1">
                <a:solidFill>
                  <a:schemeClr val="bg1"/>
                </a:solidFill>
              </a:rPr>
              <a:t>Trainingsdaten</a:t>
            </a:r>
            <a:r>
              <a:rPr lang="en-GB" sz="2400" b="1" dirty="0">
                <a:solidFill>
                  <a:schemeClr val="bg1"/>
                </a:solidFill>
              </a:rPr>
              <a:t>: </a:t>
            </a:r>
            <a:r>
              <a:rPr lang="en-GB" sz="2400" b="1" dirty="0" err="1">
                <a:solidFill>
                  <a:schemeClr val="bg1"/>
                </a:solidFill>
              </a:rPr>
              <a:t>Damit</a:t>
            </a:r>
            <a:r>
              <a:rPr lang="en-GB" sz="2400" b="1" dirty="0">
                <a:solidFill>
                  <a:schemeClr val="bg1"/>
                </a:solidFill>
              </a:rPr>
              <a:t> </a:t>
            </a:r>
            <a:r>
              <a:rPr lang="en-GB" sz="2400" b="1" dirty="0" err="1">
                <a:solidFill>
                  <a:schemeClr val="bg1"/>
                </a:solidFill>
              </a:rPr>
              <a:t>lernt</a:t>
            </a:r>
            <a:r>
              <a:rPr lang="en-GB" sz="2400" b="1" dirty="0">
                <a:solidFill>
                  <a:schemeClr val="bg1"/>
                </a:solidFill>
              </a:rPr>
              <a:t> das Modell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400" b="1" dirty="0" err="1">
                <a:solidFill>
                  <a:schemeClr val="bg1"/>
                </a:solidFill>
              </a:rPr>
              <a:t>Testdaten</a:t>
            </a:r>
            <a:r>
              <a:rPr lang="en-GB" sz="2400" b="1" dirty="0">
                <a:solidFill>
                  <a:schemeClr val="bg1"/>
                </a:solidFill>
              </a:rPr>
              <a:t>: </a:t>
            </a:r>
            <a:r>
              <a:rPr lang="en-GB" sz="2400" b="1" dirty="0" err="1">
                <a:solidFill>
                  <a:schemeClr val="bg1"/>
                </a:solidFill>
              </a:rPr>
              <a:t>Damit</a:t>
            </a:r>
            <a:r>
              <a:rPr lang="en-GB" sz="2400" b="1" dirty="0">
                <a:solidFill>
                  <a:schemeClr val="bg1"/>
                </a:solidFill>
              </a:rPr>
              <a:t> </a:t>
            </a:r>
            <a:r>
              <a:rPr lang="en-GB" sz="2400" b="1" dirty="0" err="1">
                <a:solidFill>
                  <a:schemeClr val="bg1"/>
                </a:solidFill>
              </a:rPr>
              <a:t>wird</a:t>
            </a:r>
            <a:r>
              <a:rPr lang="en-GB" sz="2400" b="1" dirty="0">
                <a:solidFill>
                  <a:schemeClr val="bg1"/>
                </a:solidFill>
              </a:rPr>
              <a:t> das Modell auf seine </a:t>
            </a:r>
            <a:r>
              <a:rPr lang="en-GB" sz="2400" b="1" dirty="0" err="1">
                <a:solidFill>
                  <a:schemeClr val="bg1"/>
                </a:solidFill>
              </a:rPr>
              <a:t>Güte</a:t>
            </a:r>
            <a:r>
              <a:rPr lang="en-GB" sz="2400" b="1" dirty="0">
                <a:solidFill>
                  <a:schemeClr val="bg1"/>
                </a:solidFill>
              </a:rPr>
              <a:t> </a:t>
            </a:r>
            <a:r>
              <a:rPr lang="en-GB" sz="2400" b="1" dirty="0" err="1">
                <a:solidFill>
                  <a:schemeClr val="bg1"/>
                </a:solidFill>
              </a:rPr>
              <a:t>geprüft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80" name="Rechteck: abgerundete Ecken 79">
            <a:extLst>
              <a:ext uri="{FF2B5EF4-FFF2-40B4-BE49-F238E27FC236}">
                <a16:creationId xmlns:a16="http://schemas.microsoft.com/office/drawing/2014/main" id="{8AA231FD-29AF-013B-80A6-77D8ACA306C5}"/>
              </a:ext>
            </a:extLst>
          </p:cNvPr>
          <p:cNvSpPr/>
          <p:nvPr/>
        </p:nvSpPr>
        <p:spPr>
          <a:xfrm>
            <a:off x="861180" y="1027322"/>
            <a:ext cx="7880820" cy="999869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CD52F0B1-A959-0CE3-9AC7-91B3DDB6EC9E}"/>
              </a:ext>
            </a:extLst>
          </p:cNvPr>
          <p:cNvSpPr txBox="1"/>
          <p:nvPr/>
        </p:nvSpPr>
        <p:spPr>
          <a:xfrm flipH="1">
            <a:off x="1396668" y="2381617"/>
            <a:ext cx="1726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Input </a:t>
            </a:r>
            <a:r>
              <a:rPr lang="en-GB" sz="2000" b="1" dirty="0" err="1">
                <a:solidFill>
                  <a:schemeClr val="bg1"/>
                </a:solidFill>
              </a:rPr>
              <a:t>Daten</a:t>
            </a:r>
            <a:r>
              <a:rPr lang="en-GB" sz="2000" b="1" dirty="0">
                <a:solidFill>
                  <a:schemeClr val="bg1"/>
                </a:solidFill>
              </a:rPr>
              <a:t> </a:t>
            </a:r>
            <a:r>
              <a:rPr lang="en-GB" sz="2000" b="1" i="1" dirty="0">
                <a:solidFill>
                  <a:schemeClr val="bg1"/>
                </a:solidFill>
              </a:rPr>
              <a:t>X</a:t>
            </a:r>
            <a:endParaRPr lang="en-GB" sz="2000" i="1" dirty="0">
              <a:solidFill>
                <a:schemeClr val="bg1"/>
              </a:solidFill>
            </a:endParaRP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97112D1F-042A-FE55-EB7E-4A7ADBF56B39}"/>
              </a:ext>
            </a:extLst>
          </p:cNvPr>
          <p:cNvSpPr txBox="1"/>
          <p:nvPr/>
        </p:nvSpPr>
        <p:spPr>
          <a:xfrm flipH="1">
            <a:off x="3581400" y="2377126"/>
            <a:ext cx="2563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80/20 train-test split</a:t>
            </a:r>
            <a:endParaRPr lang="en-GB" sz="2000" dirty="0">
              <a:solidFill>
                <a:schemeClr val="bg1"/>
              </a:solidFill>
            </a:endParaRPr>
          </a:p>
        </p:txBody>
      </p:sp>
      <p:grpSp>
        <p:nvGrpSpPr>
          <p:cNvPr id="225" name="Gruppieren 224">
            <a:extLst>
              <a:ext uri="{FF2B5EF4-FFF2-40B4-BE49-F238E27FC236}">
                <a16:creationId xmlns:a16="http://schemas.microsoft.com/office/drawing/2014/main" id="{2CECA686-A748-725C-2065-41F2E73D3B4E}"/>
              </a:ext>
            </a:extLst>
          </p:cNvPr>
          <p:cNvGrpSpPr/>
          <p:nvPr/>
        </p:nvGrpSpPr>
        <p:grpSpPr>
          <a:xfrm>
            <a:off x="148908" y="3089961"/>
            <a:ext cx="3047552" cy="2754024"/>
            <a:chOff x="148908" y="3089961"/>
            <a:chExt cx="3047552" cy="2754024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B8D38E5B-7888-825D-DCAE-82DF5EFA95F0}"/>
                </a:ext>
              </a:extLst>
            </p:cNvPr>
            <p:cNvSpPr/>
            <p:nvPr/>
          </p:nvSpPr>
          <p:spPr>
            <a:xfrm>
              <a:off x="609113" y="3091739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C6EF748-3637-7DDA-696E-F5F288AA5F3F}"/>
                </a:ext>
              </a:extLst>
            </p:cNvPr>
            <p:cNvSpPr/>
            <p:nvPr/>
          </p:nvSpPr>
          <p:spPr>
            <a:xfrm>
              <a:off x="153901" y="3092228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BB80CA5-146D-9602-3E12-41F427FB87CD}"/>
                </a:ext>
              </a:extLst>
            </p:cNvPr>
            <p:cNvSpPr/>
            <p:nvPr/>
          </p:nvSpPr>
          <p:spPr>
            <a:xfrm>
              <a:off x="1517195" y="3098357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604EF0D6-716A-31F8-6A5E-6C52427A2FA4}"/>
                </a:ext>
              </a:extLst>
            </p:cNvPr>
            <p:cNvSpPr/>
            <p:nvPr/>
          </p:nvSpPr>
          <p:spPr>
            <a:xfrm>
              <a:off x="1063990" y="3089961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45FC568B-873A-7058-679D-744854B94813}"/>
                </a:ext>
              </a:extLst>
            </p:cNvPr>
            <p:cNvSpPr/>
            <p:nvPr/>
          </p:nvSpPr>
          <p:spPr>
            <a:xfrm>
              <a:off x="1970400" y="3098357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56625D3D-9DFC-6F99-9208-807E83209E72}"/>
                </a:ext>
              </a:extLst>
            </p:cNvPr>
            <p:cNvSpPr/>
            <p:nvPr/>
          </p:nvSpPr>
          <p:spPr>
            <a:xfrm>
              <a:off x="2872460" y="3091739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098D6AF2-0F47-A89C-238A-2B3D19831C31}"/>
                </a:ext>
              </a:extLst>
            </p:cNvPr>
            <p:cNvSpPr/>
            <p:nvPr/>
          </p:nvSpPr>
          <p:spPr>
            <a:xfrm>
              <a:off x="2417248" y="3092228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5E96C45E-C87F-941B-1AC0-2AEEB6FB1C11}"/>
                </a:ext>
              </a:extLst>
            </p:cNvPr>
            <p:cNvSpPr/>
            <p:nvPr/>
          </p:nvSpPr>
          <p:spPr>
            <a:xfrm>
              <a:off x="608255" y="3694534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4F8DCFF8-3683-F633-C334-EB75B0D042BA}"/>
                </a:ext>
              </a:extLst>
            </p:cNvPr>
            <p:cNvSpPr/>
            <p:nvPr/>
          </p:nvSpPr>
          <p:spPr>
            <a:xfrm>
              <a:off x="153043" y="3695023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92CCD805-26B8-EC43-4E34-3B70708D3535}"/>
                </a:ext>
              </a:extLst>
            </p:cNvPr>
            <p:cNvSpPr/>
            <p:nvPr/>
          </p:nvSpPr>
          <p:spPr>
            <a:xfrm>
              <a:off x="1516337" y="3701152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2733E84E-FD71-EEE8-56F1-310E1041BFFD}"/>
                </a:ext>
              </a:extLst>
            </p:cNvPr>
            <p:cNvSpPr/>
            <p:nvPr/>
          </p:nvSpPr>
          <p:spPr>
            <a:xfrm>
              <a:off x="1063132" y="3692756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F50246E3-1F87-AC71-32EF-2C284FABDCF4}"/>
                </a:ext>
              </a:extLst>
            </p:cNvPr>
            <p:cNvSpPr/>
            <p:nvPr/>
          </p:nvSpPr>
          <p:spPr>
            <a:xfrm>
              <a:off x="1969542" y="3701152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CD0DD3B0-446A-F203-8E73-B6A24740B9A5}"/>
                </a:ext>
              </a:extLst>
            </p:cNvPr>
            <p:cNvSpPr/>
            <p:nvPr/>
          </p:nvSpPr>
          <p:spPr>
            <a:xfrm>
              <a:off x="2871602" y="3694534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9916C7EC-EF97-8CF3-67F3-9F6F9AEAFA5B}"/>
                </a:ext>
              </a:extLst>
            </p:cNvPr>
            <p:cNvSpPr/>
            <p:nvPr/>
          </p:nvSpPr>
          <p:spPr>
            <a:xfrm>
              <a:off x="2416390" y="3695023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250B730F-042C-A2ED-E0FE-E421E74E8849}"/>
                </a:ext>
              </a:extLst>
            </p:cNvPr>
            <p:cNvSpPr/>
            <p:nvPr/>
          </p:nvSpPr>
          <p:spPr>
            <a:xfrm>
              <a:off x="608255" y="4315793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248ADDC8-AFB1-8797-562C-45C9B6B3CE2C}"/>
                </a:ext>
              </a:extLst>
            </p:cNvPr>
            <p:cNvSpPr/>
            <p:nvPr/>
          </p:nvSpPr>
          <p:spPr>
            <a:xfrm>
              <a:off x="153043" y="4316282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7ED1421A-43F9-3390-22AE-D41340B36E50}"/>
                </a:ext>
              </a:extLst>
            </p:cNvPr>
            <p:cNvSpPr/>
            <p:nvPr/>
          </p:nvSpPr>
          <p:spPr>
            <a:xfrm>
              <a:off x="1516337" y="4322411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2359D65F-AEA3-F0F4-5073-50CEDE0EA29B}"/>
                </a:ext>
              </a:extLst>
            </p:cNvPr>
            <p:cNvSpPr/>
            <p:nvPr/>
          </p:nvSpPr>
          <p:spPr>
            <a:xfrm>
              <a:off x="1063132" y="4314015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Ellipse 151">
              <a:extLst>
                <a:ext uri="{FF2B5EF4-FFF2-40B4-BE49-F238E27FC236}">
                  <a16:creationId xmlns:a16="http://schemas.microsoft.com/office/drawing/2014/main" id="{0F45E01B-53B4-5EA6-1B38-0B453AF944C7}"/>
                </a:ext>
              </a:extLst>
            </p:cNvPr>
            <p:cNvSpPr/>
            <p:nvPr/>
          </p:nvSpPr>
          <p:spPr>
            <a:xfrm>
              <a:off x="1969542" y="4322411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0AC912D4-06DA-8907-C55C-EDC3A1057939}"/>
                </a:ext>
              </a:extLst>
            </p:cNvPr>
            <p:cNvSpPr/>
            <p:nvPr/>
          </p:nvSpPr>
          <p:spPr>
            <a:xfrm>
              <a:off x="2871602" y="4315793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Ellipse 153">
              <a:extLst>
                <a:ext uri="{FF2B5EF4-FFF2-40B4-BE49-F238E27FC236}">
                  <a16:creationId xmlns:a16="http://schemas.microsoft.com/office/drawing/2014/main" id="{6213CA44-2DFB-4E21-CAD1-CAC5FE2F6953}"/>
                </a:ext>
              </a:extLst>
            </p:cNvPr>
            <p:cNvSpPr/>
            <p:nvPr/>
          </p:nvSpPr>
          <p:spPr>
            <a:xfrm>
              <a:off x="2416390" y="4316282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Ellipse 167">
              <a:extLst>
                <a:ext uri="{FF2B5EF4-FFF2-40B4-BE49-F238E27FC236}">
                  <a16:creationId xmlns:a16="http://schemas.microsoft.com/office/drawing/2014/main" id="{7579AC2C-19E3-55C4-2813-690BE5B66D34}"/>
                </a:ext>
              </a:extLst>
            </p:cNvPr>
            <p:cNvSpPr/>
            <p:nvPr/>
          </p:nvSpPr>
          <p:spPr>
            <a:xfrm>
              <a:off x="608255" y="4935274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Ellipse 168">
              <a:extLst>
                <a:ext uri="{FF2B5EF4-FFF2-40B4-BE49-F238E27FC236}">
                  <a16:creationId xmlns:a16="http://schemas.microsoft.com/office/drawing/2014/main" id="{F4F056BD-0A5A-F824-AD79-E8A36924910E}"/>
                </a:ext>
              </a:extLst>
            </p:cNvPr>
            <p:cNvSpPr/>
            <p:nvPr/>
          </p:nvSpPr>
          <p:spPr>
            <a:xfrm>
              <a:off x="153043" y="4935763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" name="Ellipse 169">
              <a:extLst>
                <a:ext uri="{FF2B5EF4-FFF2-40B4-BE49-F238E27FC236}">
                  <a16:creationId xmlns:a16="http://schemas.microsoft.com/office/drawing/2014/main" id="{71DB2A47-43A4-EBD9-D05A-5EF6387D38A9}"/>
                </a:ext>
              </a:extLst>
            </p:cNvPr>
            <p:cNvSpPr/>
            <p:nvPr/>
          </p:nvSpPr>
          <p:spPr>
            <a:xfrm>
              <a:off x="1516337" y="4941892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id="{04F08D7C-43EE-DA1E-10C6-55E4E3C4308B}"/>
                </a:ext>
              </a:extLst>
            </p:cNvPr>
            <p:cNvSpPr/>
            <p:nvPr/>
          </p:nvSpPr>
          <p:spPr>
            <a:xfrm>
              <a:off x="1063132" y="4933496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Ellipse 171">
              <a:extLst>
                <a:ext uri="{FF2B5EF4-FFF2-40B4-BE49-F238E27FC236}">
                  <a16:creationId xmlns:a16="http://schemas.microsoft.com/office/drawing/2014/main" id="{129684F9-0B39-FBDA-ED8D-B71A2F5B8D6A}"/>
                </a:ext>
              </a:extLst>
            </p:cNvPr>
            <p:cNvSpPr/>
            <p:nvPr/>
          </p:nvSpPr>
          <p:spPr>
            <a:xfrm>
              <a:off x="1969542" y="4941892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Ellipse 172">
              <a:extLst>
                <a:ext uri="{FF2B5EF4-FFF2-40B4-BE49-F238E27FC236}">
                  <a16:creationId xmlns:a16="http://schemas.microsoft.com/office/drawing/2014/main" id="{08D5F2C7-A415-136B-36EB-90FDD3689EDF}"/>
                </a:ext>
              </a:extLst>
            </p:cNvPr>
            <p:cNvSpPr/>
            <p:nvPr/>
          </p:nvSpPr>
          <p:spPr>
            <a:xfrm>
              <a:off x="2871602" y="4935274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Ellipse 173">
              <a:extLst>
                <a:ext uri="{FF2B5EF4-FFF2-40B4-BE49-F238E27FC236}">
                  <a16:creationId xmlns:a16="http://schemas.microsoft.com/office/drawing/2014/main" id="{9453AF1D-5FF0-DE61-6780-3BFF15A50A02}"/>
                </a:ext>
              </a:extLst>
            </p:cNvPr>
            <p:cNvSpPr/>
            <p:nvPr/>
          </p:nvSpPr>
          <p:spPr>
            <a:xfrm>
              <a:off x="2416390" y="4935763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1" name="Ellipse 230">
              <a:extLst>
                <a:ext uri="{FF2B5EF4-FFF2-40B4-BE49-F238E27FC236}">
                  <a16:creationId xmlns:a16="http://schemas.microsoft.com/office/drawing/2014/main" id="{96BF5DE3-67D1-D84D-7200-B7F3947CF16E}"/>
                </a:ext>
              </a:extLst>
            </p:cNvPr>
            <p:cNvSpPr/>
            <p:nvPr/>
          </p:nvSpPr>
          <p:spPr>
            <a:xfrm>
              <a:off x="604120" y="5513367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2" name="Ellipse 231">
              <a:extLst>
                <a:ext uri="{FF2B5EF4-FFF2-40B4-BE49-F238E27FC236}">
                  <a16:creationId xmlns:a16="http://schemas.microsoft.com/office/drawing/2014/main" id="{87E279D9-8B16-21A7-AFD2-4BBB7CB0C9D8}"/>
                </a:ext>
              </a:extLst>
            </p:cNvPr>
            <p:cNvSpPr/>
            <p:nvPr/>
          </p:nvSpPr>
          <p:spPr>
            <a:xfrm>
              <a:off x="148908" y="5513856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3" name="Ellipse 232">
              <a:extLst>
                <a:ext uri="{FF2B5EF4-FFF2-40B4-BE49-F238E27FC236}">
                  <a16:creationId xmlns:a16="http://schemas.microsoft.com/office/drawing/2014/main" id="{1A0DF129-69C1-7E9C-1CB4-510892B33399}"/>
                </a:ext>
              </a:extLst>
            </p:cNvPr>
            <p:cNvSpPr/>
            <p:nvPr/>
          </p:nvSpPr>
          <p:spPr>
            <a:xfrm>
              <a:off x="1512202" y="5519985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4" name="Ellipse 233">
              <a:extLst>
                <a:ext uri="{FF2B5EF4-FFF2-40B4-BE49-F238E27FC236}">
                  <a16:creationId xmlns:a16="http://schemas.microsoft.com/office/drawing/2014/main" id="{393781FF-2C04-C0F4-724B-D06D1DA6766E}"/>
                </a:ext>
              </a:extLst>
            </p:cNvPr>
            <p:cNvSpPr/>
            <p:nvPr/>
          </p:nvSpPr>
          <p:spPr>
            <a:xfrm>
              <a:off x="1058997" y="5511589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5" name="Ellipse 234">
              <a:extLst>
                <a:ext uri="{FF2B5EF4-FFF2-40B4-BE49-F238E27FC236}">
                  <a16:creationId xmlns:a16="http://schemas.microsoft.com/office/drawing/2014/main" id="{ED31AFA0-6F8C-CA07-1668-9FEB62A6266B}"/>
                </a:ext>
              </a:extLst>
            </p:cNvPr>
            <p:cNvSpPr/>
            <p:nvPr/>
          </p:nvSpPr>
          <p:spPr>
            <a:xfrm>
              <a:off x="1965407" y="5519985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6" name="Ellipse 235">
              <a:extLst>
                <a:ext uri="{FF2B5EF4-FFF2-40B4-BE49-F238E27FC236}">
                  <a16:creationId xmlns:a16="http://schemas.microsoft.com/office/drawing/2014/main" id="{B996ACA5-B206-0560-DA65-A6481C39F85C}"/>
                </a:ext>
              </a:extLst>
            </p:cNvPr>
            <p:cNvSpPr/>
            <p:nvPr/>
          </p:nvSpPr>
          <p:spPr>
            <a:xfrm>
              <a:off x="2867467" y="5513367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7" name="Ellipse 236">
              <a:extLst>
                <a:ext uri="{FF2B5EF4-FFF2-40B4-BE49-F238E27FC236}">
                  <a16:creationId xmlns:a16="http://schemas.microsoft.com/office/drawing/2014/main" id="{1ADBDCA8-525B-10DF-C65C-35B1F7164B95}"/>
                </a:ext>
              </a:extLst>
            </p:cNvPr>
            <p:cNvSpPr/>
            <p:nvPr/>
          </p:nvSpPr>
          <p:spPr>
            <a:xfrm>
              <a:off x="2412255" y="5513856"/>
              <a:ext cx="324000" cy="32400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7DEEC9D3-96DD-948D-0C80-2CB66F056349}"/>
              </a:ext>
            </a:extLst>
          </p:cNvPr>
          <p:cNvCxnSpPr>
            <a:cxnSpLocks/>
          </p:cNvCxnSpPr>
          <p:nvPr/>
        </p:nvCxnSpPr>
        <p:spPr>
          <a:xfrm>
            <a:off x="6731061" y="4223590"/>
            <a:ext cx="49893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C116BD3D-FB3D-2D20-CC16-934658004422}"/>
              </a:ext>
            </a:extLst>
          </p:cNvPr>
          <p:cNvSpPr txBox="1"/>
          <p:nvPr/>
        </p:nvSpPr>
        <p:spPr>
          <a:xfrm flipH="1">
            <a:off x="6618375" y="3807165"/>
            <a:ext cx="745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in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0" name="Flussdiagramm: Alternativer Prozess 9">
            <a:extLst>
              <a:ext uri="{FF2B5EF4-FFF2-40B4-BE49-F238E27FC236}">
                <a16:creationId xmlns:a16="http://schemas.microsoft.com/office/drawing/2014/main" id="{FD70E180-E651-C12F-8A8A-263B5BE05C78}"/>
              </a:ext>
            </a:extLst>
          </p:cNvPr>
          <p:cNvSpPr/>
          <p:nvPr/>
        </p:nvSpPr>
        <p:spPr>
          <a:xfrm>
            <a:off x="7363436" y="3839782"/>
            <a:ext cx="1568059" cy="734985"/>
          </a:xfrm>
          <a:prstGeom prst="flowChartAlternateProces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/>
              <a:t>Algorithmus</a:t>
            </a:r>
            <a:endParaRPr lang="en-GB" sz="2000" b="1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EB24339-EDA7-6444-5DCA-9A503B511459}"/>
              </a:ext>
            </a:extLst>
          </p:cNvPr>
          <p:cNvSpPr/>
          <p:nvPr/>
        </p:nvSpPr>
        <p:spPr>
          <a:xfrm>
            <a:off x="3388684" y="2927245"/>
            <a:ext cx="5677316" cy="244575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A5550636-540F-DCB8-F6BC-85AA1E7504AA}"/>
              </a:ext>
            </a:extLst>
          </p:cNvPr>
          <p:cNvCxnSpPr>
            <a:cxnSpLocks/>
            <a:stCxn id="11" idx="3"/>
            <a:endCxn id="110" idx="2"/>
          </p:cNvCxnSpPr>
          <p:nvPr/>
        </p:nvCxnSpPr>
        <p:spPr>
          <a:xfrm>
            <a:off x="9066000" y="4150123"/>
            <a:ext cx="93108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Ellipse 109">
            <a:extLst>
              <a:ext uri="{FF2B5EF4-FFF2-40B4-BE49-F238E27FC236}">
                <a16:creationId xmlns:a16="http://schemas.microsoft.com/office/drawing/2014/main" id="{DE85C972-4406-76E0-31E7-AF7CDC8640DD}"/>
              </a:ext>
            </a:extLst>
          </p:cNvPr>
          <p:cNvSpPr/>
          <p:nvPr/>
        </p:nvSpPr>
        <p:spPr>
          <a:xfrm>
            <a:off x="9997088" y="3542457"/>
            <a:ext cx="1215332" cy="1215332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62000">
                <a:schemeClr val="bg1"/>
              </a:gs>
              <a:gs pos="54000">
                <a:schemeClr val="bg1"/>
              </a:gs>
              <a:gs pos="40000">
                <a:schemeClr val="bg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Modell </a:t>
            </a:r>
            <a:r>
              <a:rPr lang="en-GB" b="1" i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88FA0F4-C241-C073-5803-3B58B1838FA8}"/>
              </a:ext>
            </a:extLst>
          </p:cNvPr>
          <p:cNvSpPr/>
          <p:nvPr/>
        </p:nvSpPr>
        <p:spPr>
          <a:xfrm>
            <a:off x="3388684" y="5457192"/>
            <a:ext cx="5677315" cy="475746"/>
          </a:xfrm>
          <a:prstGeom prst="rect">
            <a:avLst/>
          </a:prstGeom>
          <a:noFill/>
          <a:ln w="38100">
            <a:solidFill>
              <a:srgbClr val="FFFF00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4F6EF0C7-5245-266F-6BC0-692D26AFFBD4}"/>
              </a:ext>
            </a:extLst>
          </p:cNvPr>
          <p:cNvCxnSpPr>
            <a:cxnSpLocks/>
            <a:stCxn id="111" idx="3"/>
            <a:endCxn id="110" idx="4"/>
          </p:cNvCxnSpPr>
          <p:nvPr/>
        </p:nvCxnSpPr>
        <p:spPr>
          <a:xfrm flipV="1">
            <a:off x="9065999" y="4757789"/>
            <a:ext cx="1538755" cy="937276"/>
          </a:xfrm>
          <a:prstGeom prst="bent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5AC22BCA-9CC1-1F01-A7B1-74EEAB7E2A1C}"/>
              </a:ext>
            </a:extLst>
          </p:cNvPr>
          <p:cNvGrpSpPr/>
          <p:nvPr/>
        </p:nvGrpSpPr>
        <p:grpSpPr>
          <a:xfrm>
            <a:off x="9075151" y="2466674"/>
            <a:ext cx="3058197" cy="1075783"/>
            <a:chOff x="9075151" y="2466674"/>
            <a:chExt cx="3058197" cy="10757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feld 121">
                  <a:extLst>
                    <a:ext uri="{FF2B5EF4-FFF2-40B4-BE49-F238E27FC236}">
                      <a16:creationId xmlns:a16="http://schemas.microsoft.com/office/drawing/2014/main" id="{A7062E35-736B-9560-E53D-B300D9BF861E}"/>
                    </a:ext>
                  </a:extLst>
                </p:cNvPr>
                <p:cNvSpPr txBox="1"/>
                <p:nvPr/>
              </p:nvSpPr>
              <p:spPr>
                <a:xfrm flipH="1">
                  <a:off x="9075151" y="2466674"/>
                  <a:ext cx="3058197" cy="7162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000" b="1" dirty="0" err="1">
                      <a:solidFill>
                        <a:schemeClr val="bg1"/>
                      </a:solidFill>
                    </a:rPr>
                    <a:t>Vorhersage</a:t>
                  </a:r>
                  <a:r>
                    <a:rPr lang="en-GB" sz="2000" b="1" dirty="0">
                      <a:solidFill>
                        <a:schemeClr val="bg1"/>
                      </a:solidFill>
                    </a:rPr>
                    <a:t> / Output </a:t>
                  </a:r>
                  <a:r>
                    <a:rPr lang="en-GB" sz="2000" b="1" dirty="0" err="1">
                      <a:solidFill>
                        <a:schemeClr val="bg1"/>
                      </a:solidFill>
                    </a:rPr>
                    <a:t>Daten</a:t>
                  </a:r>
                  <a:r>
                    <a:rPr lang="en-GB" sz="2000" b="1" dirty="0">
                      <a:solidFill>
                        <a:schemeClr val="bg1"/>
                      </a:solidFill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a14:m>
                  <a:endParaRPr lang="en-GB" sz="2000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2" name="Textfeld 121">
                  <a:extLst>
                    <a:ext uri="{FF2B5EF4-FFF2-40B4-BE49-F238E27FC236}">
                      <a16:creationId xmlns:a16="http://schemas.microsoft.com/office/drawing/2014/main" id="{A7062E35-736B-9560-E53D-B300D9BF86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075151" y="2466674"/>
                  <a:ext cx="3058197" cy="716222"/>
                </a:xfrm>
                <a:prstGeom prst="rect">
                  <a:avLst/>
                </a:prstGeom>
                <a:blipFill>
                  <a:blip r:embed="rId2"/>
                  <a:stretch>
                    <a:fillRect l="-2196" t="-5128" r="-19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Gerade Verbindung mit Pfeil 124">
              <a:extLst>
                <a:ext uri="{FF2B5EF4-FFF2-40B4-BE49-F238E27FC236}">
                  <a16:creationId xmlns:a16="http://schemas.microsoft.com/office/drawing/2014/main" id="{C99163EF-3396-1405-3F4E-FEDEA6931DB8}"/>
                </a:ext>
              </a:extLst>
            </p:cNvPr>
            <p:cNvCxnSpPr>
              <a:cxnSpLocks/>
              <a:stCxn id="110" idx="0"/>
              <a:endCxn id="122" idx="2"/>
            </p:cNvCxnSpPr>
            <p:nvPr/>
          </p:nvCxnSpPr>
          <p:spPr>
            <a:xfrm flipH="1" flipV="1">
              <a:off x="10604249" y="3182896"/>
              <a:ext cx="505" cy="359561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Textfeld 136">
            <a:extLst>
              <a:ext uri="{FF2B5EF4-FFF2-40B4-BE49-F238E27FC236}">
                <a16:creationId xmlns:a16="http://schemas.microsoft.com/office/drawing/2014/main" id="{F6446CCA-B2AD-4594-4D77-7278D58D2397}"/>
              </a:ext>
            </a:extLst>
          </p:cNvPr>
          <p:cNvSpPr txBox="1"/>
          <p:nvPr/>
        </p:nvSpPr>
        <p:spPr>
          <a:xfrm flipH="1">
            <a:off x="8320937" y="2919877"/>
            <a:ext cx="745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accent2"/>
                </a:solidFill>
              </a:rPr>
              <a:t>train</a:t>
            </a:r>
            <a:endParaRPr lang="en-GB" sz="2000" dirty="0">
              <a:solidFill>
                <a:schemeClr val="accent2"/>
              </a:solidFill>
            </a:endParaRP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044C63BA-B2BA-3C67-46E5-7EA63341D3D8}"/>
              </a:ext>
            </a:extLst>
          </p:cNvPr>
          <p:cNvSpPr txBox="1"/>
          <p:nvPr/>
        </p:nvSpPr>
        <p:spPr>
          <a:xfrm flipH="1">
            <a:off x="8300296" y="5495010"/>
            <a:ext cx="745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FFFF00"/>
                </a:solidFill>
              </a:rPr>
              <a:t>test</a:t>
            </a:r>
            <a:endParaRPr lang="en-GB" sz="2000" dirty="0">
              <a:solidFill>
                <a:srgbClr val="FFFF00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F51E3382-F968-26A2-3DD7-156815B5671E}"/>
              </a:ext>
            </a:extLst>
          </p:cNvPr>
          <p:cNvSpPr/>
          <p:nvPr/>
        </p:nvSpPr>
        <p:spPr>
          <a:xfrm>
            <a:off x="928120" y="1164017"/>
            <a:ext cx="7682480" cy="7686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feld 139">
                <a:extLst>
                  <a:ext uri="{FF2B5EF4-FFF2-40B4-BE49-F238E27FC236}">
                    <a16:creationId xmlns:a16="http://schemas.microsoft.com/office/drawing/2014/main" id="{FFFE0BF9-D98A-2646-FDBE-CDDC30FB65D7}"/>
                  </a:ext>
                </a:extLst>
              </p:cNvPr>
              <p:cNvSpPr txBox="1"/>
              <p:nvPr/>
            </p:nvSpPr>
            <p:spPr>
              <a:xfrm flipH="1">
                <a:off x="1023642" y="1096102"/>
                <a:ext cx="7682480" cy="850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GB" sz="2400" b="1" dirty="0">
                    <a:solidFill>
                      <a:schemeClr val="bg1"/>
                    </a:solidFill>
                  </a:rPr>
                  <a:t> = </a:t>
                </a:r>
                <a:r>
                  <a:rPr lang="en-GB" sz="2400" b="1" i="1" dirty="0">
                    <a:solidFill>
                      <a:schemeClr val="bg1"/>
                    </a:solidFill>
                  </a:rPr>
                  <a:t>M </a:t>
                </a:r>
                <a:r>
                  <a:rPr lang="en-GB" sz="2400" b="1" dirty="0">
                    <a:solidFill>
                      <a:schemeClr val="bg1"/>
                    </a:solidFill>
                  </a:rPr>
                  <a:t>(</a:t>
                </a:r>
                <a:r>
                  <a:rPr lang="en-GB" sz="2400" b="1" i="1" dirty="0">
                    <a:solidFill>
                      <a:schemeClr val="bg1"/>
                    </a:solidFill>
                  </a:rPr>
                  <a:t>X</a:t>
                </a:r>
                <a:r>
                  <a:rPr lang="en-GB" sz="2400" b="1" dirty="0">
                    <a:solidFill>
                      <a:schemeClr val="bg1"/>
                    </a:solidFill>
                  </a:rPr>
                  <a:t>) </a:t>
                </a:r>
              </a:p>
              <a:p>
                <a:pPr algn="ctr"/>
                <a:r>
                  <a:rPr lang="en-GB" sz="2400" b="1" dirty="0" err="1">
                    <a:solidFill>
                      <a:schemeClr val="bg1"/>
                    </a:solidFill>
                  </a:rPr>
                  <a:t>Neuer</a:t>
                </a:r>
                <a:r>
                  <a:rPr lang="en-GB" sz="2400" b="1" dirty="0">
                    <a:solidFill>
                      <a:schemeClr val="bg1"/>
                    </a:solidFill>
                  </a:rPr>
                  <a:t> Wert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GB" sz="2400" b="1" dirty="0">
                    <a:solidFill>
                      <a:schemeClr val="bg1"/>
                    </a:solidFill>
                  </a:rPr>
                  <a:t> </a:t>
                </a:r>
                <a:r>
                  <a:rPr lang="en-GB" sz="2400" b="1" dirty="0" err="1">
                    <a:solidFill>
                      <a:schemeClr val="bg1"/>
                    </a:solidFill>
                  </a:rPr>
                  <a:t>aus</a:t>
                </a:r>
                <a:r>
                  <a:rPr lang="en-GB" sz="2400" b="1" dirty="0">
                    <a:solidFill>
                      <a:schemeClr val="bg1"/>
                    </a:solidFill>
                  </a:rPr>
                  <a:t> </a:t>
                </a:r>
                <a:r>
                  <a:rPr lang="en-GB" sz="2400" b="1" dirty="0" err="1">
                    <a:solidFill>
                      <a:schemeClr val="bg1"/>
                    </a:solidFill>
                  </a:rPr>
                  <a:t>gelerntem</a:t>
                </a:r>
                <a:r>
                  <a:rPr lang="en-GB" sz="2400" b="1" dirty="0">
                    <a:solidFill>
                      <a:schemeClr val="bg1"/>
                    </a:solidFill>
                  </a:rPr>
                  <a:t> Wert X </a:t>
                </a:r>
                <a:r>
                  <a:rPr lang="en-GB" sz="2400" b="1" dirty="0" err="1">
                    <a:solidFill>
                      <a:schemeClr val="bg1"/>
                    </a:solidFill>
                  </a:rPr>
                  <a:t>vorhersagbar</a:t>
                </a:r>
                <a:endParaRPr lang="en-GB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0" name="Textfeld 139">
                <a:extLst>
                  <a:ext uri="{FF2B5EF4-FFF2-40B4-BE49-F238E27FC236}">
                    <a16:creationId xmlns:a16="http://schemas.microsoft.com/office/drawing/2014/main" id="{FFFE0BF9-D98A-2646-FDBE-CDDC30FB6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23642" y="1096102"/>
                <a:ext cx="7682480" cy="850746"/>
              </a:xfrm>
              <a:prstGeom prst="rect">
                <a:avLst/>
              </a:prstGeom>
              <a:blipFill>
                <a:blip r:embed="rId3"/>
                <a:stretch>
                  <a:fillRect t="-4317" b="-158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720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22222E-6 L 0.27943 -0.0011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7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22222E-6 L 0.27448 0.0018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2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80" grpId="0" animBg="1"/>
      <p:bldP spid="81" grpId="0"/>
      <p:bldP spid="82" grpId="0"/>
      <p:bldP spid="99" grpId="0"/>
      <p:bldP spid="10" grpId="0" animBg="1"/>
      <p:bldP spid="11" grpId="0" animBg="1"/>
      <p:bldP spid="110" grpId="0" animBg="1"/>
      <p:bldP spid="111" grpId="0" animBg="1"/>
      <p:bldP spid="137" grpId="0"/>
      <p:bldP spid="139" grpId="0"/>
      <p:bldP spid="33" grpId="0" animBg="1"/>
      <p:bldP spid="1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reihandform: Form 181">
            <a:extLst>
              <a:ext uri="{FF2B5EF4-FFF2-40B4-BE49-F238E27FC236}">
                <a16:creationId xmlns:a16="http://schemas.microsoft.com/office/drawing/2014/main" id="{D97744F1-BB89-F9B2-AA0F-C514BBFF7ED2}"/>
              </a:ext>
            </a:extLst>
          </p:cNvPr>
          <p:cNvSpPr/>
          <p:nvPr/>
        </p:nvSpPr>
        <p:spPr>
          <a:xfrm>
            <a:off x="5719243" y="2690018"/>
            <a:ext cx="3533494" cy="1631950"/>
          </a:xfrm>
          <a:custGeom>
            <a:avLst/>
            <a:gdLst>
              <a:gd name="connsiteX0" fmla="*/ 0 w 3549650"/>
              <a:gd name="connsiteY0" fmla="*/ 1612900 h 1631950"/>
              <a:gd name="connsiteX1" fmla="*/ 3549650 w 3549650"/>
              <a:gd name="connsiteY1" fmla="*/ 1631950 h 1631950"/>
              <a:gd name="connsiteX2" fmla="*/ 3549650 w 3549650"/>
              <a:gd name="connsiteY2" fmla="*/ 0 h 1631950"/>
              <a:gd name="connsiteX3" fmla="*/ 3467100 w 3549650"/>
              <a:gd name="connsiteY3" fmla="*/ 50800 h 1631950"/>
              <a:gd name="connsiteX4" fmla="*/ 3352800 w 3549650"/>
              <a:gd name="connsiteY4" fmla="*/ 88900 h 1631950"/>
              <a:gd name="connsiteX5" fmla="*/ 3105150 w 3549650"/>
              <a:gd name="connsiteY5" fmla="*/ 107950 h 1631950"/>
              <a:gd name="connsiteX6" fmla="*/ 2997200 w 3549650"/>
              <a:gd name="connsiteY6" fmla="*/ 107950 h 1631950"/>
              <a:gd name="connsiteX7" fmla="*/ 2870200 w 3549650"/>
              <a:gd name="connsiteY7" fmla="*/ 107950 h 1631950"/>
              <a:gd name="connsiteX8" fmla="*/ 2781300 w 3549650"/>
              <a:gd name="connsiteY8" fmla="*/ 127000 h 1631950"/>
              <a:gd name="connsiteX9" fmla="*/ 2667000 w 3549650"/>
              <a:gd name="connsiteY9" fmla="*/ 146050 h 1631950"/>
              <a:gd name="connsiteX10" fmla="*/ 2559050 w 3549650"/>
              <a:gd name="connsiteY10" fmla="*/ 177800 h 1631950"/>
              <a:gd name="connsiteX11" fmla="*/ 2501900 w 3549650"/>
              <a:gd name="connsiteY11" fmla="*/ 292100 h 1631950"/>
              <a:gd name="connsiteX12" fmla="*/ 2470150 w 3549650"/>
              <a:gd name="connsiteY12" fmla="*/ 400050 h 1631950"/>
              <a:gd name="connsiteX13" fmla="*/ 2457450 w 3549650"/>
              <a:gd name="connsiteY13" fmla="*/ 450850 h 1631950"/>
              <a:gd name="connsiteX14" fmla="*/ 2413000 w 3549650"/>
              <a:gd name="connsiteY14" fmla="*/ 501650 h 1631950"/>
              <a:gd name="connsiteX15" fmla="*/ 2349500 w 3549650"/>
              <a:gd name="connsiteY15" fmla="*/ 546100 h 1631950"/>
              <a:gd name="connsiteX16" fmla="*/ 2286000 w 3549650"/>
              <a:gd name="connsiteY16" fmla="*/ 552450 h 1631950"/>
              <a:gd name="connsiteX17" fmla="*/ 2247900 w 3549650"/>
              <a:gd name="connsiteY17" fmla="*/ 565150 h 1631950"/>
              <a:gd name="connsiteX18" fmla="*/ 2190750 w 3549650"/>
              <a:gd name="connsiteY18" fmla="*/ 584200 h 1631950"/>
              <a:gd name="connsiteX19" fmla="*/ 2139950 w 3549650"/>
              <a:gd name="connsiteY19" fmla="*/ 654050 h 1631950"/>
              <a:gd name="connsiteX20" fmla="*/ 1943100 w 3549650"/>
              <a:gd name="connsiteY20" fmla="*/ 723900 h 1631950"/>
              <a:gd name="connsiteX21" fmla="*/ 1809750 w 3549650"/>
              <a:gd name="connsiteY21" fmla="*/ 755650 h 1631950"/>
              <a:gd name="connsiteX22" fmla="*/ 1689100 w 3549650"/>
              <a:gd name="connsiteY22" fmla="*/ 819150 h 1631950"/>
              <a:gd name="connsiteX23" fmla="*/ 1593850 w 3549650"/>
              <a:gd name="connsiteY23" fmla="*/ 971550 h 1631950"/>
              <a:gd name="connsiteX24" fmla="*/ 1504950 w 3549650"/>
              <a:gd name="connsiteY24" fmla="*/ 1028700 h 1631950"/>
              <a:gd name="connsiteX25" fmla="*/ 1295400 w 3549650"/>
              <a:gd name="connsiteY25" fmla="*/ 1066800 h 1631950"/>
              <a:gd name="connsiteX26" fmla="*/ 1130300 w 3549650"/>
              <a:gd name="connsiteY26" fmla="*/ 1149350 h 1631950"/>
              <a:gd name="connsiteX27" fmla="*/ 914400 w 3549650"/>
              <a:gd name="connsiteY27" fmla="*/ 1308100 h 1631950"/>
              <a:gd name="connsiteX28" fmla="*/ 622300 w 3549650"/>
              <a:gd name="connsiteY28" fmla="*/ 1384300 h 1631950"/>
              <a:gd name="connsiteX29" fmla="*/ 393700 w 3549650"/>
              <a:gd name="connsiteY29" fmla="*/ 1409700 h 1631950"/>
              <a:gd name="connsiteX30" fmla="*/ 234950 w 3549650"/>
              <a:gd name="connsiteY30" fmla="*/ 1441450 h 1631950"/>
              <a:gd name="connsiteX31" fmla="*/ 120650 w 3549650"/>
              <a:gd name="connsiteY31" fmla="*/ 1524000 h 1631950"/>
              <a:gd name="connsiteX32" fmla="*/ 0 w 3549650"/>
              <a:gd name="connsiteY32" fmla="*/ 161290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549650" h="1631950">
                <a:moveTo>
                  <a:pt x="0" y="1612900"/>
                </a:moveTo>
                <a:lnTo>
                  <a:pt x="3549650" y="1631950"/>
                </a:lnTo>
                <a:lnTo>
                  <a:pt x="3549650" y="0"/>
                </a:lnTo>
                <a:lnTo>
                  <a:pt x="3467100" y="50800"/>
                </a:lnTo>
                <a:lnTo>
                  <a:pt x="3352800" y="88900"/>
                </a:lnTo>
                <a:lnTo>
                  <a:pt x="3105150" y="107950"/>
                </a:lnTo>
                <a:lnTo>
                  <a:pt x="2997200" y="107950"/>
                </a:lnTo>
                <a:lnTo>
                  <a:pt x="2870200" y="107950"/>
                </a:lnTo>
                <a:lnTo>
                  <a:pt x="2781300" y="127000"/>
                </a:lnTo>
                <a:lnTo>
                  <a:pt x="2667000" y="146050"/>
                </a:lnTo>
                <a:lnTo>
                  <a:pt x="2559050" y="177800"/>
                </a:lnTo>
                <a:lnTo>
                  <a:pt x="2501900" y="292100"/>
                </a:lnTo>
                <a:lnTo>
                  <a:pt x="2470150" y="400050"/>
                </a:lnTo>
                <a:lnTo>
                  <a:pt x="2457450" y="450850"/>
                </a:lnTo>
                <a:lnTo>
                  <a:pt x="2413000" y="501650"/>
                </a:lnTo>
                <a:lnTo>
                  <a:pt x="2349500" y="546100"/>
                </a:lnTo>
                <a:lnTo>
                  <a:pt x="2286000" y="552450"/>
                </a:lnTo>
                <a:lnTo>
                  <a:pt x="2247900" y="565150"/>
                </a:lnTo>
                <a:lnTo>
                  <a:pt x="2190750" y="584200"/>
                </a:lnTo>
                <a:lnTo>
                  <a:pt x="2139950" y="654050"/>
                </a:lnTo>
                <a:lnTo>
                  <a:pt x="1943100" y="723900"/>
                </a:lnTo>
                <a:lnTo>
                  <a:pt x="1809750" y="755650"/>
                </a:lnTo>
                <a:lnTo>
                  <a:pt x="1689100" y="819150"/>
                </a:lnTo>
                <a:lnTo>
                  <a:pt x="1593850" y="971550"/>
                </a:lnTo>
                <a:lnTo>
                  <a:pt x="1504950" y="1028700"/>
                </a:lnTo>
                <a:lnTo>
                  <a:pt x="1295400" y="1066800"/>
                </a:lnTo>
                <a:lnTo>
                  <a:pt x="1130300" y="1149350"/>
                </a:lnTo>
                <a:lnTo>
                  <a:pt x="914400" y="1308100"/>
                </a:lnTo>
                <a:lnTo>
                  <a:pt x="622300" y="1384300"/>
                </a:lnTo>
                <a:lnTo>
                  <a:pt x="393700" y="1409700"/>
                </a:lnTo>
                <a:lnTo>
                  <a:pt x="234950" y="1441450"/>
                </a:lnTo>
                <a:lnTo>
                  <a:pt x="120650" y="1524000"/>
                </a:lnTo>
                <a:lnTo>
                  <a:pt x="0" y="161290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9" name="Freihandform: Form 178">
            <a:extLst>
              <a:ext uri="{FF2B5EF4-FFF2-40B4-BE49-F238E27FC236}">
                <a16:creationId xmlns:a16="http://schemas.microsoft.com/office/drawing/2014/main" id="{D7F6FB7A-9F6E-5EAC-F16F-273C773F57B2}"/>
              </a:ext>
            </a:extLst>
          </p:cNvPr>
          <p:cNvSpPr/>
          <p:nvPr/>
        </p:nvSpPr>
        <p:spPr>
          <a:xfrm>
            <a:off x="5688479" y="2659931"/>
            <a:ext cx="3533494" cy="1631950"/>
          </a:xfrm>
          <a:custGeom>
            <a:avLst/>
            <a:gdLst>
              <a:gd name="connsiteX0" fmla="*/ 7620 w 3543300"/>
              <a:gd name="connsiteY0" fmla="*/ 0 h 1623060"/>
              <a:gd name="connsiteX1" fmla="*/ 0 w 3543300"/>
              <a:gd name="connsiteY1" fmla="*/ 1623060 h 1623060"/>
              <a:gd name="connsiteX2" fmla="*/ 182880 w 3543300"/>
              <a:gd name="connsiteY2" fmla="*/ 1516380 h 1623060"/>
              <a:gd name="connsiteX3" fmla="*/ 350520 w 3543300"/>
              <a:gd name="connsiteY3" fmla="*/ 1455420 h 1623060"/>
              <a:gd name="connsiteX4" fmla="*/ 632460 w 3543300"/>
              <a:gd name="connsiteY4" fmla="*/ 1409700 h 1623060"/>
              <a:gd name="connsiteX5" fmla="*/ 792480 w 3543300"/>
              <a:gd name="connsiteY5" fmla="*/ 1379220 h 1623060"/>
              <a:gd name="connsiteX6" fmla="*/ 975360 w 3543300"/>
              <a:gd name="connsiteY6" fmla="*/ 1303020 h 1623060"/>
              <a:gd name="connsiteX7" fmla="*/ 1074420 w 3543300"/>
              <a:gd name="connsiteY7" fmla="*/ 1234440 h 1623060"/>
              <a:gd name="connsiteX8" fmla="*/ 1188720 w 3543300"/>
              <a:gd name="connsiteY8" fmla="*/ 1158240 h 1623060"/>
              <a:gd name="connsiteX9" fmla="*/ 1310640 w 3543300"/>
              <a:gd name="connsiteY9" fmla="*/ 1104900 h 1623060"/>
              <a:gd name="connsiteX10" fmla="*/ 1417320 w 3543300"/>
              <a:gd name="connsiteY10" fmla="*/ 1066800 h 1623060"/>
              <a:gd name="connsiteX11" fmla="*/ 1546860 w 3543300"/>
              <a:gd name="connsiteY11" fmla="*/ 1043940 h 1623060"/>
              <a:gd name="connsiteX12" fmla="*/ 1607820 w 3543300"/>
              <a:gd name="connsiteY12" fmla="*/ 1005840 h 1623060"/>
              <a:gd name="connsiteX13" fmla="*/ 1676400 w 3543300"/>
              <a:gd name="connsiteY13" fmla="*/ 952500 h 1623060"/>
              <a:gd name="connsiteX14" fmla="*/ 1676400 w 3543300"/>
              <a:gd name="connsiteY14" fmla="*/ 914400 h 1623060"/>
              <a:gd name="connsiteX15" fmla="*/ 1737360 w 3543300"/>
              <a:gd name="connsiteY15" fmla="*/ 838200 h 1623060"/>
              <a:gd name="connsiteX16" fmla="*/ 1836420 w 3543300"/>
              <a:gd name="connsiteY16" fmla="*/ 769620 h 1623060"/>
              <a:gd name="connsiteX17" fmla="*/ 1973580 w 3543300"/>
              <a:gd name="connsiteY17" fmla="*/ 739140 h 1623060"/>
              <a:gd name="connsiteX18" fmla="*/ 2133600 w 3543300"/>
              <a:gd name="connsiteY18" fmla="*/ 685800 h 1623060"/>
              <a:gd name="connsiteX19" fmla="*/ 2270760 w 3543300"/>
              <a:gd name="connsiteY19" fmla="*/ 609600 h 1623060"/>
              <a:gd name="connsiteX20" fmla="*/ 2293620 w 3543300"/>
              <a:gd name="connsiteY20" fmla="*/ 571500 h 1623060"/>
              <a:gd name="connsiteX21" fmla="*/ 2369820 w 3543300"/>
              <a:gd name="connsiteY21" fmla="*/ 548640 h 1623060"/>
              <a:gd name="connsiteX22" fmla="*/ 2423160 w 3543300"/>
              <a:gd name="connsiteY22" fmla="*/ 525780 h 1623060"/>
              <a:gd name="connsiteX23" fmla="*/ 2484120 w 3543300"/>
              <a:gd name="connsiteY23" fmla="*/ 480060 h 1623060"/>
              <a:gd name="connsiteX24" fmla="*/ 2529840 w 3543300"/>
              <a:gd name="connsiteY24" fmla="*/ 320040 h 1623060"/>
              <a:gd name="connsiteX25" fmla="*/ 2644140 w 3543300"/>
              <a:gd name="connsiteY25" fmla="*/ 205740 h 1623060"/>
              <a:gd name="connsiteX26" fmla="*/ 2796540 w 3543300"/>
              <a:gd name="connsiteY26" fmla="*/ 144780 h 1623060"/>
              <a:gd name="connsiteX27" fmla="*/ 3048000 w 3543300"/>
              <a:gd name="connsiteY27" fmla="*/ 129540 h 1623060"/>
              <a:gd name="connsiteX28" fmla="*/ 3246120 w 3543300"/>
              <a:gd name="connsiteY28" fmla="*/ 114300 h 1623060"/>
              <a:gd name="connsiteX29" fmla="*/ 3467100 w 3543300"/>
              <a:gd name="connsiteY29" fmla="*/ 91440 h 1623060"/>
              <a:gd name="connsiteX30" fmla="*/ 3543300 w 3543300"/>
              <a:gd name="connsiteY30" fmla="*/ 30480 h 1623060"/>
              <a:gd name="connsiteX31" fmla="*/ 7620 w 3543300"/>
              <a:gd name="connsiteY31" fmla="*/ 0 h 162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543300" h="1623060">
                <a:moveTo>
                  <a:pt x="7620" y="0"/>
                </a:moveTo>
                <a:lnTo>
                  <a:pt x="0" y="1623060"/>
                </a:lnTo>
                <a:lnTo>
                  <a:pt x="182880" y="1516380"/>
                </a:lnTo>
                <a:lnTo>
                  <a:pt x="350520" y="1455420"/>
                </a:lnTo>
                <a:lnTo>
                  <a:pt x="632460" y="1409700"/>
                </a:lnTo>
                <a:lnTo>
                  <a:pt x="792480" y="1379220"/>
                </a:lnTo>
                <a:lnTo>
                  <a:pt x="975360" y="1303020"/>
                </a:lnTo>
                <a:lnTo>
                  <a:pt x="1074420" y="1234440"/>
                </a:lnTo>
                <a:lnTo>
                  <a:pt x="1188720" y="1158240"/>
                </a:lnTo>
                <a:lnTo>
                  <a:pt x="1310640" y="1104900"/>
                </a:lnTo>
                <a:lnTo>
                  <a:pt x="1417320" y="1066800"/>
                </a:lnTo>
                <a:lnTo>
                  <a:pt x="1546860" y="1043940"/>
                </a:lnTo>
                <a:lnTo>
                  <a:pt x="1607820" y="1005840"/>
                </a:lnTo>
                <a:lnTo>
                  <a:pt x="1676400" y="952500"/>
                </a:lnTo>
                <a:lnTo>
                  <a:pt x="1676400" y="914400"/>
                </a:lnTo>
                <a:lnTo>
                  <a:pt x="1737360" y="838200"/>
                </a:lnTo>
                <a:lnTo>
                  <a:pt x="1836420" y="769620"/>
                </a:lnTo>
                <a:lnTo>
                  <a:pt x="1973580" y="739140"/>
                </a:lnTo>
                <a:lnTo>
                  <a:pt x="2133600" y="685800"/>
                </a:lnTo>
                <a:lnTo>
                  <a:pt x="2270760" y="609600"/>
                </a:lnTo>
                <a:lnTo>
                  <a:pt x="2293620" y="571500"/>
                </a:lnTo>
                <a:lnTo>
                  <a:pt x="2369820" y="548640"/>
                </a:lnTo>
                <a:lnTo>
                  <a:pt x="2423160" y="525780"/>
                </a:lnTo>
                <a:lnTo>
                  <a:pt x="2484120" y="480060"/>
                </a:lnTo>
                <a:lnTo>
                  <a:pt x="2529840" y="320040"/>
                </a:lnTo>
                <a:lnTo>
                  <a:pt x="2644140" y="205740"/>
                </a:lnTo>
                <a:lnTo>
                  <a:pt x="2796540" y="144780"/>
                </a:lnTo>
                <a:lnTo>
                  <a:pt x="3048000" y="129540"/>
                </a:lnTo>
                <a:lnTo>
                  <a:pt x="3246120" y="114300"/>
                </a:lnTo>
                <a:lnTo>
                  <a:pt x="3467100" y="91440"/>
                </a:lnTo>
                <a:lnTo>
                  <a:pt x="3543300" y="30480"/>
                </a:lnTo>
                <a:lnTo>
                  <a:pt x="7620" y="0"/>
                </a:lnTo>
                <a:close/>
              </a:path>
            </a:pathLst>
          </a:custGeom>
          <a:solidFill>
            <a:srgbClr val="FC808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12FCA2-B43B-B00F-BF58-5BF45592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Anwendungsklassen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D919EE-2207-9417-9414-2A935375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07.07.2022</a:t>
            </a:r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C8F972-8B78-9622-DD62-DCB16B1C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Aktuelle</a:t>
            </a:r>
            <a:r>
              <a:rPr lang="en-GB" dirty="0"/>
              <a:t> DS </a:t>
            </a:r>
            <a:r>
              <a:rPr lang="en-GB" dirty="0" err="1"/>
              <a:t>Entwicklungen</a:t>
            </a:r>
            <a:r>
              <a:rPr lang="en-GB" dirty="0"/>
              <a:t> | Supervised Learning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5FB429-B61B-0404-7B5B-912FE812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8830-2C00-40F8-8CBD-B13783CDD649}" type="slidenum">
              <a:rPr lang="en-GB" smtClean="0"/>
              <a:t>8</a:t>
            </a:fld>
            <a:endParaRPr lang="en-GB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D9032943-11AC-B795-CD08-644ECB6B773B}"/>
              </a:ext>
            </a:extLst>
          </p:cNvPr>
          <p:cNvSpPr txBox="1"/>
          <p:nvPr/>
        </p:nvSpPr>
        <p:spPr>
          <a:xfrm>
            <a:off x="872388" y="1593621"/>
            <a:ext cx="35694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</a:rPr>
              <a:t>Regression</a:t>
            </a:r>
            <a:endParaRPr lang="de-DE" sz="2000" b="1" dirty="0">
              <a:solidFill>
                <a:schemeClr val="bg1"/>
              </a:solidFill>
            </a:endParaRPr>
          </a:p>
          <a:p>
            <a:pPr algn="ctr"/>
            <a:r>
              <a:rPr lang="de-DE" sz="2000" b="1" dirty="0">
                <a:solidFill>
                  <a:schemeClr val="bg1"/>
                </a:solidFill>
              </a:rPr>
              <a:t>Kontinuierlicher Raum</a:t>
            </a:r>
          </a:p>
        </p:txBody>
      </p: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37430B46-A5EF-9985-D08A-4870DBC45D41}"/>
              </a:ext>
            </a:extLst>
          </p:cNvPr>
          <p:cNvGrpSpPr/>
          <p:nvPr/>
        </p:nvGrpSpPr>
        <p:grpSpPr>
          <a:xfrm>
            <a:off x="903342" y="2684860"/>
            <a:ext cx="3569472" cy="1638729"/>
            <a:chOff x="975891" y="3050436"/>
            <a:chExt cx="3569472" cy="1638729"/>
          </a:xfrm>
        </p:grpSpPr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92D91981-4493-788F-0AB9-A9C83292100B}"/>
                </a:ext>
              </a:extLst>
            </p:cNvPr>
            <p:cNvSpPr/>
            <p:nvPr/>
          </p:nvSpPr>
          <p:spPr>
            <a:xfrm>
              <a:off x="975891" y="3050436"/>
              <a:ext cx="3569472" cy="163872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61502C77-2E45-F2BB-C0EF-9ED78CF7CC19}"/>
                </a:ext>
              </a:extLst>
            </p:cNvPr>
            <p:cNvSpPr/>
            <p:nvPr/>
          </p:nvSpPr>
          <p:spPr>
            <a:xfrm flipH="1">
              <a:off x="1700158" y="4224293"/>
              <a:ext cx="192606" cy="19260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8FE58300-B09D-10B4-598A-71A5DF1A2F47}"/>
                </a:ext>
              </a:extLst>
            </p:cNvPr>
            <p:cNvSpPr/>
            <p:nvPr/>
          </p:nvSpPr>
          <p:spPr>
            <a:xfrm flipH="1">
              <a:off x="1892764" y="4127990"/>
              <a:ext cx="192606" cy="19260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E8571363-6DFE-BB20-841A-6E521F91275B}"/>
                </a:ext>
              </a:extLst>
            </p:cNvPr>
            <p:cNvSpPr/>
            <p:nvPr/>
          </p:nvSpPr>
          <p:spPr>
            <a:xfrm flipH="1">
              <a:off x="2045164" y="4280390"/>
              <a:ext cx="192606" cy="19260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F6259B1C-472B-29F2-3AC5-4E00CB2C28D0}"/>
                </a:ext>
              </a:extLst>
            </p:cNvPr>
            <p:cNvSpPr/>
            <p:nvPr/>
          </p:nvSpPr>
          <p:spPr>
            <a:xfrm flipH="1">
              <a:off x="2203453" y="4078035"/>
              <a:ext cx="192606" cy="19260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23BDF666-8013-8540-6A84-D458F2CF45D8}"/>
                </a:ext>
              </a:extLst>
            </p:cNvPr>
            <p:cNvSpPr/>
            <p:nvPr/>
          </p:nvSpPr>
          <p:spPr>
            <a:xfrm flipH="1">
              <a:off x="2432374" y="4170239"/>
              <a:ext cx="192606" cy="19260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7ACB0CF1-FD8E-E382-732F-3EF14E7BEDA7}"/>
                </a:ext>
              </a:extLst>
            </p:cNvPr>
            <p:cNvSpPr/>
            <p:nvPr/>
          </p:nvSpPr>
          <p:spPr>
            <a:xfrm flipH="1">
              <a:off x="2209342" y="3837037"/>
              <a:ext cx="192606" cy="19260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987466D0-256D-6189-E48B-FBFA8FF82585}"/>
                </a:ext>
              </a:extLst>
            </p:cNvPr>
            <p:cNvSpPr/>
            <p:nvPr/>
          </p:nvSpPr>
          <p:spPr>
            <a:xfrm flipH="1">
              <a:off x="2514142" y="3846786"/>
              <a:ext cx="192606" cy="19260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87681C13-82DB-5313-3232-44E5D2757993}"/>
                </a:ext>
              </a:extLst>
            </p:cNvPr>
            <p:cNvSpPr/>
            <p:nvPr/>
          </p:nvSpPr>
          <p:spPr>
            <a:xfrm flipH="1">
              <a:off x="2741002" y="3991594"/>
              <a:ext cx="192606" cy="19260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E7EB8E6B-E7E3-5002-F14F-8AF6F9FE9A35}"/>
                </a:ext>
              </a:extLst>
            </p:cNvPr>
            <p:cNvSpPr/>
            <p:nvPr/>
          </p:nvSpPr>
          <p:spPr>
            <a:xfrm flipH="1">
              <a:off x="2889958" y="3778885"/>
              <a:ext cx="192606" cy="19260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75A0AEAF-93B0-3B4D-39F3-A6A172F80A99}"/>
                </a:ext>
              </a:extLst>
            </p:cNvPr>
            <p:cNvSpPr/>
            <p:nvPr/>
          </p:nvSpPr>
          <p:spPr>
            <a:xfrm flipH="1">
              <a:off x="2823658" y="3216862"/>
              <a:ext cx="192606" cy="19260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538A1CD7-6729-169E-3985-DA707AB94FF8}"/>
                </a:ext>
              </a:extLst>
            </p:cNvPr>
            <p:cNvSpPr/>
            <p:nvPr/>
          </p:nvSpPr>
          <p:spPr>
            <a:xfrm flipH="1">
              <a:off x="2681728" y="3482816"/>
              <a:ext cx="192606" cy="19260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B5A3DAAC-2E90-4EF7-5FEF-138EC85023A5}"/>
                </a:ext>
              </a:extLst>
            </p:cNvPr>
            <p:cNvSpPr/>
            <p:nvPr/>
          </p:nvSpPr>
          <p:spPr>
            <a:xfrm flipH="1">
              <a:off x="3261660" y="3492542"/>
              <a:ext cx="192606" cy="19260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57FFB823-807A-542D-D3AD-1DC2CC859F88}"/>
                </a:ext>
              </a:extLst>
            </p:cNvPr>
            <p:cNvSpPr/>
            <p:nvPr/>
          </p:nvSpPr>
          <p:spPr>
            <a:xfrm flipH="1">
              <a:off x="3588207" y="3291294"/>
              <a:ext cx="192606" cy="19260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411CF31E-D133-63BA-D013-475CCDF941F7}"/>
                </a:ext>
              </a:extLst>
            </p:cNvPr>
            <p:cNvSpPr/>
            <p:nvPr/>
          </p:nvSpPr>
          <p:spPr>
            <a:xfrm flipH="1">
              <a:off x="1726857" y="4108831"/>
              <a:ext cx="192606" cy="19260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EA53BE55-1C38-6F24-FE5F-DD37B57E7CFC}"/>
              </a:ext>
            </a:extLst>
          </p:cNvPr>
          <p:cNvCxnSpPr>
            <a:cxnSpLocks/>
          </p:cNvCxnSpPr>
          <p:nvPr/>
        </p:nvCxnSpPr>
        <p:spPr>
          <a:xfrm flipV="1">
            <a:off x="1627609" y="2818500"/>
            <a:ext cx="1965842" cy="136042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2D7E667A-FCE0-DA1B-E732-87D1299A0894}"/>
              </a:ext>
            </a:extLst>
          </p:cNvPr>
          <p:cNvGrpSpPr/>
          <p:nvPr/>
        </p:nvGrpSpPr>
        <p:grpSpPr>
          <a:xfrm>
            <a:off x="5677425" y="2595202"/>
            <a:ext cx="3569472" cy="1732350"/>
            <a:chOff x="5749974" y="2960778"/>
            <a:chExt cx="3569472" cy="1732350"/>
          </a:xfrm>
        </p:grpSpPr>
        <p:sp>
          <p:nvSpPr>
            <p:cNvPr id="124" name="Rechteck 123">
              <a:extLst>
                <a:ext uri="{FF2B5EF4-FFF2-40B4-BE49-F238E27FC236}">
                  <a16:creationId xmlns:a16="http://schemas.microsoft.com/office/drawing/2014/main" id="{A7E24918-0822-D8BD-E5C6-8BB8FF698401}"/>
                </a:ext>
              </a:extLst>
            </p:cNvPr>
            <p:cNvSpPr/>
            <p:nvPr/>
          </p:nvSpPr>
          <p:spPr>
            <a:xfrm>
              <a:off x="5749974" y="3047208"/>
              <a:ext cx="3569472" cy="164592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247B64CA-DFE8-4076-0EF9-31856D610CFF}"/>
                </a:ext>
              </a:extLst>
            </p:cNvPr>
            <p:cNvSpPr/>
            <p:nvPr/>
          </p:nvSpPr>
          <p:spPr>
            <a:xfrm flipH="1">
              <a:off x="7157319" y="4363617"/>
              <a:ext cx="192606" cy="19260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8CE7ED31-2131-9151-CB09-2E5019EF3E7B}"/>
                </a:ext>
              </a:extLst>
            </p:cNvPr>
            <p:cNvSpPr/>
            <p:nvPr/>
          </p:nvSpPr>
          <p:spPr>
            <a:xfrm flipH="1">
              <a:off x="7349925" y="4267314"/>
              <a:ext cx="192606" cy="19260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BE483959-50FA-AA18-C463-B06D038095B5}"/>
                </a:ext>
              </a:extLst>
            </p:cNvPr>
            <p:cNvSpPr/>
            <p:nvPr/>
          </p:nvSpPr>
          <p:spPr>
            <a:xfrm flipH="1">
              <a:off x="7502325" y="4419714"/>
              <a:ext cx="192606" cy="19260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0618014A-8F44-357E-7A5E-F5F1E05029D4}"/>
                </a:ext>
              </a:extLst>
            </p:cNvPr>
            <p:cNvSpPr/>
            <p:nvPr/>
          </p:nvSpPr>
          <p:spPr>
            <a:xfrm flipH="1">
              <a:off x="7660614" y="4217359"/>
              <a:ext cx="192606" cy="19260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36418210-6A4D-EC5E-2399-A7F5D6814B24}"/>
                </a:ext>
              </a:extLst>
            </p:cNvPr>
            <p:cNvSpPr/>
            <p:nvPr/>
          </p:nvSpPr>
          <p:spPr>
            <a:xfrm flipH="1">
              <a:off x="7889535" y="4309563"/>
              <a:ext cx="192606" cy="19260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9C367160-5A57-DC8D-13D7-D6E18C7C3DA0}"/>
                </a:ext>
              </a:extLst>
            </p:cNvPr>
            <p:cNvSpPr/>
            <p:nvPr/>
          </p:nvSpPr>
          <p:spPr>
            <a:xfrm flipH="1">
              <a:off x="7666503" y="3976361"/>
              <a:ext cx="192606" cy="19260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DAC049B2-4FAE-7470-3EE4-C03FF61EE5D9}"/>
                </a:ext>
              </a:extLst>
            </p:cNvPr>
            <p:cNvSpPr/>
            <p:nvPr/>
          </p:nvSpPr>
          <p:spPr>
            <a:xfrm flipH="1">
              <a:off x="7971303" y="3986110"/>
              <a:ext cx="192606" cy="19260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A0E04AD8-FE2A-0786-379B-090DD3F0ABDF}"/>
                </a:ext>
              </a:extLst>
            </p:cNvPr>
            <p:cNvSpPr/>
            <p:nvPr/>
          </p:nvSpPr>
          <p:spPr>
            <a:xfrm flipH="1">
              <a:off x="8198163" y="4130918"/>
              <a:ext cx="192606" cy="19260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258F1C45-9950-CC83-4C17-37FB594F2C51}"/>
                </a:ext>
              </a:extLst>
            </p:cNvPr>
            <p:cNvSpPr/>
            <p:nvPr/>
          </p:nvSpPr>
          <p:spPr>
            <a:xfrm flipH="1">
              <a:off x="8347119" y="3918209"/>
              <a:ext cx="192606" cy="19260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2761C116-3C2A-FB57-9E1C-C8A275BB3686}"/>
                </a:ext>
              </a:extLst>
            </p:cNvPr>
            <p:cNvSpPr/>
            <p:nvPr/>
          </p:nvSpPr>
          <p:spPr>
            <a:xfrm flipH="1">
              <a:off x="8280819" y="3356186"/>
              <a:ext cx="192606" cy="19260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4AC4554A-670D-2208-5D56-3913D56389EB}"/>
                </a:ext>
              </a:extLst>
            </p:cNvPr>
            <p:cNvSpPr/>
            <p:nvPr/>
          </p:nvSpPr>
          <p:spPr>
            <a:xfrm flipH="1">
              <a:off x="8138889" y="3622140"/>
              <a:ext cx="192606" cy="19260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779B1DF2-E20C-6EBF-F42A-8E57CF638326}"/>
                </a:ext>
              </a:extLst>
            </p:cNvPr>
            <p:cNvSpPr/>
            <p:nvPr/>
          </p:nvSpPr>
          <p:spPr>
            <a:xfrm flipH="1">
              <a:off x="8718821" y="3631866"/>
              <a:ext cx="192606" cy="19260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BCBCC97D-F8CE-B0D0-A003-B92621ABC2E8}"/>
                </a:ext>
              </a:extLst>
            </p:cNvPr>
            <p:cNvSpPr/>
            <p:nvPr/>
          </p:nvSpPr>
          <p:spPr>
            <a:xfrm flipH="1">
              <a:off x="9045368" y="3430618"/>
              <a:ext cx="192606" cy="19260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4083E314-F143-E439-05BE-377845F2AC65}"/>
                </a:ext>
              </a:extLst>
            </p:cNvPr>
            <p:cNvSpPr/>
            <p:nvPr/>
          </p:nvSpPr>
          <p:spPr>
            <a:xfrm flipH="1">
              <a:off x="7184018" y="4248155"/>
              <a:ext cx="192606" cy="192606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164" name="Gruppieren 163">
              <a:extLst>
                <a:ext uri="{FF2B5EF4-FFF2-40B4-BE49-F238E27FC236}">
                  <a16:creationId xmlns:a16="http://schemas.microsoft.com/office/drawing/2014/main" id="{C88D632F-8ABF-2D0E-2EE5-3168E89E810F}"/>
                </a:ext>
              </a:extLst>
            </p:cNvPr>
            <p:cNvGrpSpPr/>
            <p:nvPr/>
          </p:nvGrpSpPr>
          <p:grpSpPr>
            <a:xfrm rot="11526616">
              <a:off x="6008895" y="2960778"/>
              <a:ext cx="2080655" cy="1256134"/>
              <a:chOff x="7715307" y="3779914"/>
              <a:chExt cx="2080655" cy="1256134"/>
            </a:xfrm>
          </p:grpSpPr>
          <p:sp>
            <p:nvSpPr>
              <p:cNvPr id="148" name="Ellipse 147">
                <a:extLst>
                  <a:ext uri="{FF2B5EF4-FFF2-40B4-BE49-F238E27FC236}">
                    <a16:creationId xmlns:a16="http://schemas.microsoft.com/office/drawing/2014/main" id="{E26631F5-0219-ECC9-4D21-B5861C90A0A5}"/>
                  </a:ext>
                </a:extLst>
              </p:cNvPr>
              <p:cNvSpPr/>
              <p:nvPr/>
            </p:nvSpPr>
            <p:spPr>
              <a:xfrm rot="11574209" flipH="1">
                <a:off x="7715307" y="4787345"/>
                <a:ext cx="192606" cy="19260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9" name="Ellipse 148">
                <a:extLst>
                  <a:ext uri="{FF2B5EF4-FFF2-40B4-BE49-F238E27FC236}">
                    <a16:creationId xmlns:a16="http://schemas.microsoft.com/office/drawing/2014/main" id="{C0329D3A-9531-8B00-7DC5-F44FA3890472}"/>
                  </a:ext>
                </a:extLst>
              </p:cNvPr>
              <p:cNvSpPr/>
              <p:nvPr/>
            </p:nvSpPr>
            <p:spPr>
              <a:xfrm rot="11574209" flipH="1">
                <a:off x="7907913" y="4691042"/>
                <a:ext cx="192606" cy="19260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0" name="Ellipse 149">
                <a:extLst>
                  <a:ext uri="{FF2B5EF4-FFF2-40B4-BE49-F238E27FC236}">
                    <a16:creationId xmlns:a16="http://schemas.microsoft.com/office/drawing/2014/main" id="{BDD6E3F7-28D1-417F-BA7A-F1531A45DFAA}"/>
                  </a:ext>
                </a:extLst>
              </p:cNvPr>
              <p:cNvSpPr/>
              <p:nvPr/>
            </p:nvSpPr>
            <p:spPr>
              <a:xfrm rot="11574209" flipH="1">
                <a:off x="8060313" y="4843442"/>
                <a:ext cx="192606" cy="19260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1" name="Ellipse 150">
                <a:extLst>
                  <a:ext uri="{FF2B5EF4-FFF2-40B4-BE49-F238E27FC236}">
                    <a16:creationId xmlns:a16="http://schemas.microsoft.com/office/drawing/2014/main" id="{767F2E2E-6E37-D897-AEF1-BAB790224294}"/>
                  </a:ext>
                </a:extLst>
              </p:cNvPr>
              <p:cNvSpPr/>
              <p:nvPr/>
            </p:nvSpPr>
            <p:spPr>
              <a:xfrm rot="11574209" flipH="1">
                <a:off x="8218602" y="4641087"/>
                <a:ext cx="192606" cy="192606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2" name="Ellipse 151">
                <a:extLst>
                  <a:ext uri="{FF2B5EF4-FFF2-40B4-BE49-F238E27FC236}">
                    <a16:creationId xmlns:a16="http://schemas.microsoft.com/office/drawing/2014/main" id="{2F9228D6-E6B3-8486-E863-9CE00D5DF49F}"/>
                  </a:ext>
                </a:extLst>
              </p:cNvPr>
              <p:cNvSpPr/>
              <p:nvPr/>
            </p:nvSpPr>
            <p:spPr>
              <a:xfrm rot="11574209" flipH="1">
                <a:off x="8447523" y="4733291"/>
                <a:ext cx="192606" cy="19260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3" name="Ellipse 152">
                <a:extLst>
                  <a:ext uri="{FF2B5EF4-FFF2-40B4-BE49-F238E27FC236}">
                    <a16:creationId xmlns:a16="http://schemas.microsoft.com/office/drawing/2014/main" id="{FCACD79A-8290-A62B-DF9A-32E939D0C254}"/>
                  </a:ext>
                </a:extLst>
              </p:cNvPr>
              <p:cNvSpPr/>
              <p:nvPr/>
            </p:nvSpPr>
            <p:spPr>
              <a:xfrm rot="11574209" flipH="1">
                <a:off x="8224491" y="4400089"/>
                <a:ext cx="192606" cy="19260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CE011158-29A4-2BAE-6AD0-58F138044116}"/>
                  </a:ext>
                </a:extLst>
              </p:cNvPr>
              <p:cNvSpPr/>
              <p:nvPr/>
            </p:nvSpPr>
            <p:spPr>
              <a:xfrm rot="11574209" flipH="1">
                <a:off x="8529291" y="4409838"/>
                <a:ext cx="192606" cy="19260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F2821EDE-416B-5407-8004-BC12669BD5A7}"/>
                  </a:ext>
                </a:extLst>
              </p:cNvPr>
              <p:cNvSpPr/>
              <p:nvPr/>
            </p:nvSpPr>
            <p:spPr>
              <a:xfrm rot="11574209" flipH="1">
                <a:off x="8756151" y="4554646"/>
                <a:ext cx="192606" cy="19260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B34AF9B6-B26A-83D5-0829-53A9F61949E6}"/>
                  </a:ext>
                </a:extLst>
              </p:cNvPr>
              <p:cNvSpPr/>
              <p:nvPr/>
            </p:nvSpPr>
            <p:spPr>
              <a:xfrm rot="11574209" flipH="1">
                <a:off x="8905107" y="4341937"/>
                <a:ext cx="192606" cy="192606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0DE16FCE-F551-601F-B15F-9E6A74832287}"/>
                  </a:ext>
                </a:extLst>
              </p:cNvPr>
              <p:cNvSpPr/>
              <p:nvPr/>
            </p:nvSpPr>
            <p:spPr>
              <a:xfrm rot="11574209" flipH="1">
                <a:off x="8838807" y="3779914"/>
                <a:ext cx="192606" cy="19260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B9C763E8-CE24-55A2-6434-2C2412B9970D}"/>
                  </a:ext>
                </a:extLst>
              </p:cNvPr>
              <p:cNvSpPr/>
              <p:nvPr/>
            </p:nvSpPr>
            <p:spPr>
              <a:xfrm rot="11574209" flipH="1">
                <a:off x="8696877" y="4045868"/>
                <a:ext cx="192606" cy="19260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9322DA95-A636-4AA3-05F3-63BEAC8FB3D7}"/>
                  </a:ext>
                </a:extLst>
              </p:cNvPr>
              <p:cNvSpPr/>
              <p:nvPr/>
            </p:nvSpPr>
            <p:spPr>
              <a:xfrm rot="11574209" flipH="1">
                <a:off x="9276809" y="4055594"/>
                <a:ext cx="192606" cy="19260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287BFFC5-5E0A-FF1B-FC09-041064342C51}"/>
                  </a:ext>
                </a:extLst>
              </p:cNvPr>
              <p:cNvSpPr/>
              <p:nvPr/>
            </p:nvSpPr>
            <p:spPr>
              <a:xfrm rot="11574209" flipH="1">
                <a:off x="9603356" y="3854346"/>
                <a:ext cx="192606" cy="19260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D133FFE5-8F93-3475-08FB-CF8D1C246FE6}"/>
                  </a:ext>
                </a:extLst>
              </p:cNvPr>
              <p:cNvSpPr/>
              <p:nvPr/>
            </p:nvSpPr>
            <p:spPr>
              <a:xfrm rot="11574209" flipH="1">
                <a:off x="7742006" y="4671883"/>
                <a:ext cx="192606" cy="19260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66" name="Textfeld 165">
            <a:extLst>
              <a:ext uri="{FF2B5EF4-FFF2-40B4-BE49-F238E27FC236}">
                <a16:creationId xmlns:a16="http://schemas.microsoft.com/office/drawing/2014/main" id="{7D216848-5B5F-FF38-1FC3-934BF66AF493}"/>
              </a:ext>
            </a:extLst>
          </p:cNvPr>
          <p:cNvSpPr txBox="1"/>
          <p:nvPr/>
        </p:nvSpPr>
        <p:spPr>
          <a:xfrm>
            <a:off x="5646471" y="1690197"/>
            <a:ext cx="35840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</a:rPr>
              <a:t>Klassifikation</a:t>
            </a:r>
          </a:p>
          <a:p>
            <a:pPr algn="ctr"/>
            <a:r>
              <a:rPr lang="de-DE" sz="2000" b="1" dirty="0">
                <a:solidFill>
                  <a:schemeClr val="bg1"/>
                </a:solidFill>
              </a:rPr>
              <a:t>Diskreter Raum</a:t>
            </a:r>
          </a:p>
        </p:txBody>
      </p:sp>
      <p:sp>
        <p:nvSpPr>
          <p:cNvPr id="178" name="Freihandform: Form 177">
            <a:extLst>
              <a:ext uri="{FF2B5EF4-FFF2-40B4-BE49-F238E27FC236}">
                <a16:creationId xmlns:a16="http://schemas.microsoft.com/office/drawing/2014/main" id="{46449195-D5D8-B420-259B-993B8193A84E}"/>
              </a:ext>
            </a:extLst>
          </p:cNvPr>
          <p:cNvSpPr/>
          <p:nvPr/>
        </p:nvSpPr>
        <p:spPr>
          <a:xfrm>
            <a:off x="5700669" y="2672753"/>
            <a:ext cx="3552068" cy="1651918"/>
          </a:xfrm>
          <a:custGeom>
            <a:avLst/>
            <a:gdLst>
              <a:gd name="connsiteX0" fmla="*/ 0 w 3529013"/>
              <a:gd name="connsiteY0" fmla="*/ 1624013 h 1624013"/>
              <a:gd name="connsiteX1" fmla="*/ 47625 w 3529013"/>
              <a:gd name="connsiteY1" fmla="*/ 1562100 h 1624013"/>
              <a:gd name="connsiteX2" fmla="*/ 142875 w 3529013"/>
              <a:gd name="connsiteY2" fmla="*/ 1481138 h 1624013"/>
              <a:gd name="connsiteX3" fmla="*/ 209550 w 3529013"/>
              <a:gd name="connsiteY3" fmla="*/ 1457325 h 1624013"/>
              <a:gd name="connsiteX4" fmla="*/ 328613 w 3529013"/>
              <a:gd name="connsiteY4" fmla="*/ 1409700 h 1624013"/>
              <a:gd name="connsiteX5" fmla="*/ 471488 w 3529013"/>
              <a:gd name="connsiteY5" fmla="*/ 1385888 h 1624013"/>
              <a:gd name="connsiteX6" fmla="*/ 542925 w 3529013"/>
              <a:gd name="connsiteY6" fmla="*/ 1371600 h 1624013"/>
              <a:gd name="connsiteX7" fmla="*/ 619125 w 3529013"/>
              <a:gd name="connsiteY7" fmla="*/ 1366838 h 1624013"/>
              <a:gd name="connsiteX8" fmla="*/ 681038 w 3529013"/>
              <a:gd name="connsiteY8" fmla="*/ 1352550 h 1624013"/>
              <a:gd name="connsiteX9" fmla="*/ 814388 w 3529013"/>
              <a:gd name="connsiteY9" fmla="*/ 1333500 h 1624013"/>
              <a:gd name="connsiteX10" fmla="*/ 1004888 w 3529013"/>
              <a:gd name="connsiteY10" fmla="*/ 1223963 h 1624013"/>
              <a:gd name="connsiteX11" fmla="*/ 1066800 w 3529013"/>
              <a:gd name="connsiteY11" fmla="*/ 1176338 h 1624013"/>
              <a:gd name="connsiteX12" fmla="*/ 1181100 w 3529013"/>
              <a:gd name="connsiteY12" fmla="*/ 1104900 h 1624013"/>
              <a:gd name="connsiteX13" fmla="*/ 1238250 w 3529013"/>
              <a:gd name="connsiteY13" fmla="*/ 1076325 h 1624013"/>
              <a:gd name="connsiteX14" fmla="*/ 1319213 w 3529013"/>
              <a:gd name="connsiteY14" fmla="*/ 1047750 h 1624013"/>
              <a:gd name="connsiteX15" fmla="*/ 1404938 w 3529013"/>
              <a:gd name="connsiteY15" fmla="*/ 1038225 h 1624013"/>
              <a:gd name="connsiteX16" fmla="*/ 1466850 w 3529013"/>
              <a:gd name="connsiteY16" fmla="*/ 1028700 h 1624013"/>
              <a:gd name="connsiteX17" fmla="*/ 1552575 w 3529013"/>
              <a:gd name="connsiteY17" fmla="*/ 995363 h 1624013"/>
              <a:gd name="connsiteX18" fmla="*/ 1671638 w 3529013"/>
              <a:gd name="connsiteY18" fmla="*/ 871538 h 1624013"/>
              <a:gd name="connsiteX19" fmla="*/ 1752600 w 3529013"/>
              <a:gd name="connsiteY19" fmla="*/ 776288 h 1624013"/>
              <a:gd name="connsiteX20" fmla="*/ 1847850 w 3529013"/>
              <a:gd name="connsiteY20" fmla="*/ 738188 h 1624013"/>
              <a:gd name="connsiteX21" fmla="*/ 1966913 w 3529013"/>
              <a:gd name="connsiteY21" fmla="*/ 709613 h 1624013"/>
              <a:gd name="connsiteX22" fmla="*/ 2014538 w 3529013"/>
              <a:gd name="connsiteY22" fmla="*/ 700088 h 1624013"/>
              <a:gd name="connsiteX23" fmla="*/ 2128838 w 3529013"/>
              <a:gd name="connsiteY23" fmla="*/ 652463 h 1624013"/>
              <a:gd name="connsiteX24" fmla="*/ 2181225 w 3529013"/>
              <a:gd name="connsiteY24" fmla="*/ 614363 h 1624013"/>
              <a:gd name="connsiteX25" fmla="*/ 2252663 w 3529013"/>
              <a:gd name="connsiteY25" fmla="*/ 552450 h 1624013"/>
              <a:gd name="connsiteX26" fmla="*/ 2319338 w 3529013"/>
              <a:gd name="connsiteY26" fmla="*/ 538163 h 1624013"/>
              <a:gd name="connsiteX27" fmla="*/ 2347913 w 3529013"/>
              <a:gd name="connsiteY27" fmla="*/ 528638 h 1624013"/>
              <a:gd name="connsiteX28" fmla="*/ 2381250 w 3529013"/>
              <a:gd name="connsiteY28" fmla="*/ 509588 h 1624013"/>
              <a:gd name="connsiteX29" fmla="*/ 2400300 w 3529013"/>
              <a:gd name="connsiteY29" fmla="*/ 500063 h 1624013"/>
              <a:gd name="connsiteX30" fmla="*/ 2433638 w 3529013"/>
              <a:gd name="connsiteY30" fmla="*/ 457200 h 1624013"/>
              <a:gd name="connsiteX31" fmla="*/ 2457450 w 3529013"/>
              <a:gd name="connsiteY31" fmla="*/ 409575 h 1624013"/>
              <a:gd name="connsiteX32" fmla="*/ 2486025 w 3529013"/>
              <a:gd name="connsiteY32" fmla="*/ 366713 h 1624013"/>
              <a:gd name="connsiteX33" fmla="*/ 2524125 w 3529013"/>
              <a:gd name="connsiteY33" fmla="*/ 261938 h 1624013"/>
              <a:gd name="connsiteX34" fmla="*/ 2552700 w 3529013"/>
              <a:gd name="connsiteY34" fmla="*/ 214313 h 1624013"/>
              <a:gd name="connsiteX35" fmla="*/ 2662238 w 3529013"/>
              <a:gd name="connsiteY35" fmla="*/ 152400 h 1624013"/>
              <a:gd name="connsiteX36" fmla="*/ 2914650 w 3529013"/>
              <a:gd name="connsiteY36" fmla="*/ 109538 h 1624013"/>
              <a:gd name="connsiteX37" fmla="*/ 3290888 w 3529013"/>
              <a:gd name="connsiteY37" fmla="*/ 109538 h 1624013"/>
              <a:gd name="connsiteX38" fmla="*/ 3395663 w 3529013"/>
              <a:gd name="connsiteY38" fmla="*/ 80963 h 1624013"/>
              <a:gd name="connsiteX39" fmla="*/ 3414713 w 3529013"/>
              <a:gd name="connsiteY39" fmla="*/ 76200 h 1624013"/>
              <a:gd name="connsiteX40" fmla="*/ 3476625 w 3529013"/>
              <a:gd name="connsiteY40" fmla="*/ 57150 h 1624013"/>
              <a:gd name="connsiteX41" fmla="*/ 3505200 w 3529013"/>
              <a:gd name="connsiteY41" fmla="*/ 28575 h 1624013"/>
              <a:gd name="connsiteX42" fmla="*/ 3519488 w 3529013"/>
              <a:gd name="connsiteY42" fmla="*/ 14288 h 1624013"/>
              <a:gd name="connsiteX43" fmla="*/ 3529013 w 3529013"/>
              <a:gd name="connsiteY43" fmla="*/ 0 h 162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529013" h="1624013">
                <a:moveTo>
                  <a:pt x="0" y="1624013"/>
                </a:moveTo>
                <a:cubicBezTo>
                  <a:pt x="55509" y="1579607"/>
                  <a:pt x="-11565" y="1638202"/>
                  <a:pt x="47625" y="1562100"/>
                </a:cubicBezTo>
                <a:cubicBezTo>
                  <a:pt x="66654" y="1537634"/>
                  <a:pt x="115933" y="1495148"/>
                  <a:pt x="142875" y="1481138"/>
                </a:cubicBezTo>
                <a:cubicBezTo>
                  <a:pt x="163813" y="1470250"/>
                  <a:pt x="187523" y="1465797"/>
                  <a:pt x="209550" y="1457325"/>
                </a:cubicBezTo>
                <a:cubicBezTo>
                  <a:pt x="249446" y="1441980"/>
                  <a:pt x="286365" y="1416200"/>
                  <a:pt x="328613" y="1409700"/>
                </a:cubicBezTo>
                <a:cubicBezTo>
                  <a:pt x="392242" y="1399911"/>
                  <a:pt x="403259" y="1398681"/>
                  <a:pt x="471488" y="1385888"/>
                </a:cubicBezTo>
                <a:cubicBezTo>
                  <a:pt x="495356" y="1381413"/>
                  <a:pt x="518841" y="1374708"/>
                  <a:pt x="542925" y="1371600"/>
                </a:cubicBezTo>
                <a:cubicBezTo>
                  <a:pt x="568165" y="1368343"/>
                  <a:pt x="593725" y="1368425"/>
                  <a:pt x="619125" y="1366838"/>
                </a:cubicBezTo>
                <a:cubicBezTo>
                  <a:pt x="639763" y="1362075"/>
                  <a:pt x="660239" y="1356550"/>
                  <a:pt x="681038" y="1352550"/>
                </a:cubicBezTo>
                <a:cubicBezTo>
                  <a:pt x="710832" y="1346820"/>
                  <a:pt x="786524" y="1337215"/>
                  <a:pt x="814388" y="1333500"/>
                </a:cubicBezTo>
                <a:cubicBezTo>
                  <a:pt x="894891" y="1295932"/>
                  <a:pt x="924002" y="1286184"/>
                  <a:pt x="1004888" y="1223963"/>
                </a:cubicBezTo>
                <a:cubicBezTo>
                  <a:pt x="1025525" y="1208088"/>
                  <a:pt x="1045670" y="1191551"/>
                  <a:pt x="1066800" y="1176338"/>
                </a:cubicBezTo>
                <a:cubicBezTo>
                  <a:pt x="1101058" y="1151672"/>
                  <a:pt x="1143901" y="1125050"/>
                  <a:pt x="1181100" y="1104900"/>
                </a:cubicBezTo>
                <a:cubicBezTo>
                  <a:pt x="1199828" y="1094756"/>
                  <a:pt x="1218570" y="1084469"/>
                  <a:pt x="1238250" y="1076325"/>
                </a:cubicBezTo>
                <a:cubicBezTo>
                  <a:pt x="1264695" y="1065382"/>
                  <a:pt x="1291313" y="1054127"/>
                  <a:pt x="1319213" y="1047750"/>
                </a:cubicBezTo>
                <a:cubicBezTo>
                  <a:pt x="1347241" y="1041344"/>
                  <a:pt x="1376424" y="1041904"/>
                  <a:pt x="1404938" y="1038225"/>
                </a:cubicBezTo>
                <a:cubicBezTo>
                  <a:pt x="1425646" y="1035553"/>
                  <a:pt x="1446213" y="1031875"/>
                  <a:pt x="1466850" y="1028700"/>
                </a:cubicBezTo>
                <a:cubicBezTo>
                  <a:pt x="1495425" y="1017588"/>
                  <a:pt x="1528252" y="1014029"/>
                  <a:pt x="1552575" y="995363"/>
                </a:cubicBezTo>
                <a:cubicBezTo>
                  <a:pt x="1598000" y="960502"/>
                  <a:pt x="1640897" y="919847"/>
                  <a:pt x="1671638" y="871538"/>
                </a:cubicBezTo>
                <a:cubicBezTo>
                  <a:pt x="1710926" y="809798"/>
                  <a:pt x="1695280" y="824054"/>
                  <a:pt x="1752600" y="776288"/>
                </a:cubicBezTo>
                <a:cubicBezTo>
                  <a:pt x="1803725" y="733684"/>
                  <a:pt x="1777992" y="753292"/>
                  <a:pt x="1847850" y="738188"/>
                </a:cubicBezTo>
                <a:cubicBezTo>
                  <a:pt x="1887743" y="729563"/>
                  <a:pt x="1926891" y="717617"/>
                  <a:pt x="1966913" y="709613"/>
                </a:cubicBezTo>
                <a:cubicBezTo>
                  <a:pt x="1982788" y="706438"/>
                  <a:pt x="1999272" y="705476"/>
                  <a:pt x="2014538" y="700088"/>
                </a:cubicBezTo>
                <a:cubicBezTo>
                  <a:pt x="2053460" y="686351"/>
                  <a:pt x="2095458" y="676740"/>
                  <a:pt x="2128838" y="652463"/>
                </a:cubicBezTo>
                <a:cubicBezTo>
                  <a:pt x="2146300" y="639763"/>
                  <a:pt x="2164709" y="628271"/>
                  <a:pt x="2181225" y="614363"/>
                </a:cubicBezTo>
                <a:cubicBezTo>
                  <a:pt x="2226206" y="576484"/>
                  <a:pt x="2206820" y="579192"/>
                  <a:pt x="2252663" y="552450"/>
                </a:cubicBezTo>
                <a:cubicBezTo>
                  <a:pt x="2275396" y="539189"/>
                  <a:pt x="2292237" y="541174"/>
                  <a:pt x="2319338" y="538163"/>
                </a:cubicBezTo>
                <a:cubicBezTo>
                  <a:pt x="2328863" y="534988"/>
                  <a:pt x="2338797" y="532845"/>
                  <a:pt x="2347913" y="528638"/>
                </a:cubicBezTo>
                <a:cubicBezTo>
                  <a:pt x="2359534" y="523275"/>
                  <a:pt x="2370014" y="515717"/>
                  <a:pt x="2381250" y="509588"/>
                </a:cubicBezTo>
                <a:cubicBezTo>
                  <a:pt x="2387483" y="506188"/>
                  <a:pt x="2393950" y="503238"/>
                  <a:pt x="2400300" y="500063"/>
                </a:cubicBezTo>
                <a:cubicBezTo>
                  <a:pt x="2411413" y="485775"/>
                  <a:pt x="2423972" y="472504"/>
                  <a:pt x="2433638" y="457200"/>
                </a:cubicBezTo>
                <a:cubicBezTo>
                  <a:pt x="2443116" y="442194"/>
                  <a:pt x="2448557" y="424935"/>
                  <a:pt x="2457450" y="409575"/>
                </a:cubicBezTo>
                <a:cubicBezTo>
                  <a:pt x="2466053" y="394714"/>
                  <a:pt x="2476500" y="381000"/>
                  <a:pt x="2486025" y="366713"/>
                </a:cubicBezTo>
                <a:cubicBezTo>
                  <a:pt x="2502786" y="313077"/>
                  <a:pt x="2502030" y="301218"/>
                  <a:pt x="2524125" y="261938"/>
                </a:cubicBezTo>
                <a:cubicBezTo>
                  <a:pt x="2533201" y="245802"/>
                  <a:pt x="2540400" y="228150"/>
                  <a:pt x="2552700" y="214313"/>
                </a:cubicBezTo>
                <a:cubicBezTo>
                  <a:pt x="2582496" y="180793"/>
                  <a:pt x="2619521" y="163506"/>
                  <a:pt x="2662238" y="152400"/>
                </a:cubicBezTo>
                <a:cubicBezTo>
                  <a:pt x="2818746" y="111708"/>
                  <a:pt x="2797351" y="116868"/>
                  <a:pt x="2914650" y="109538"/>
                </a:cubicBezTo>
                <a:cubicBezTo>
                  <a:pt x="3061248" y="113297"/>
                  <a:pt x="3143743" y="118547"/>
                  <a:pt x="3290888" y="109538"/>
                </a:cubicBezTo>
                <a:cubicBezTo>
                  <a:pt x="3313624" y="108146"/>
                  <a:pt x="3380551" y="85408"/>
                  <a:pt x="3395663" y="80963"/>
                </a:cubicBezTo>
                <a:cubicBezTo>
                  <a:pt x="3401942" y="79116"/>
                  <a:pt x="3408444" y="78081"/>
                  <a:pt x="3414713" y="76200"/>
                </a:cubicBezTo>
                <a:cubicBezTo>
                  <a:pt x="3546440" y="36680"/>
                  <a:pt x="3327519" y="99752"/>
                  <a:pt x="3476625" y="57150"/>
                </a:cubicBezTo>
                <a:lnTo>
                  <a:pt x="3505200" y="28575"/>
                </a:lnTo>
                <a:cubicBezTo>
                  <a:pt x="3509963" y="23813"/>
                  <a:pt x="3515752" y="19892"/>
                  <a:pt x="3519488" y="14288"/>
                </a:cubicBezTo>
                <a:lnTo>
                  <a:pt x="3529013" y="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3" name="Textfeld 182">
            <a:extLst>
              <a:ext uri="{FF2B5EF4-FFF2-40B4-BE49-F238E27FC236}">
                <a16:creationId xmlns:a16="http://schemas.microsoft.com/office/drawing/2014/main" id="{00F0A05A-6374-5363-8AB1-628203812CD0}"/>
              </a:ext>
            </a:extLst>
          </p:cNvPr>
          <p:cNvSpPr txBox="1"/>
          <p:nvPr/>
        </p:nvSpPr>
        <p:spPr>
          <a:xfrm flipH="1">
            <a:off x="5701253" y="4429820"/>
            <a:ext cx="46241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Endliche</a:t>
            </a:r>
            <a:r>
              <a:rPr lang="en-GB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GB" sz="2000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Daten</a:t>
            </a:r>
            <a:endParaRPr lang="en-GB" sz="20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Kategorie</a:t>
            </a:r>
            <a:r>
              <a:rPr lang="en-GB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GB" sz="2000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bzw</a:t>
            </a:r>
            <a:r>
              <a:rPr lang="en-GB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 </a:t>
            </a:r>
            <a:r>
              <a:rPr lang="en-GB" sz="2000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Klasse</a:t>
            </a:r>
            <a:r>
              <a:rPr lang="en-GB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GB" sz="2000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zuweisen</a:t>
            </a:r>
            <a:endParaRPr lang="en-GB" sz="20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z.B.</a:t>
            </a:r>
            <a:r>
              <a:rPr lang="en-GB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spam </a:t>
            </a:r>
            <a:r>
              <a:rPr lang="en-GB" sz="2000" b="1" u="sng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</a:t>
            </a:r>
            <a:r>
              <a:rPr lang="en-GB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GB" sz="2000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oder</a:t>
            </a:r>
            <a:r>
              <a:rPr lang="en-GB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spam </a:t>
            </a:r>
            <a:r>
              <a:rPr lang="en-GB" sz="2000" b="1" u="sng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nein</a:t>
            </a:r>
            <a:r>
              <a:rPr lang="en-GB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20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3F26378A-A104-3E6E-0345-CEA4500EEFBB}"/>
              </a:ext>
            </a:extLst>
          </p:cNvPr>
          <p:cNvSpPr txBox="1"/>
          <p:nvPr/>
        </p:nvSpPr>
        <p:spPr>
          <a:xfrm flipH="1">
            <a:off x="858750" y="4451563"/>
            <a:ext cx="3569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Kontinuierliche</a:t>
            </a:r>
            <a:r>
              <a:rPr lang="en-GB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GB" sz="2000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Daten</a:t>
            </a:r>
            <a:endParaRPr lang="en-GB" sz="20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Numerische</a:t>
            </a:r>
            <a:r>
              <a:rPr lang="en-GB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GB" sz="2000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Zielgröße</a:t>
            </a:r>
            <a:endParaRPr lang="en-GB" sz="20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z.B.</a:t>
            </a:r>
            <a:r>
              <a:rPr lang="en-GB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GB" sz="2000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Preis</a:t>
            </a:r>
            <a:r>
              <a:rPr lang="en-GB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GB" sz="2000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vorhersagen</a:t>
            </a:r>
            <a:endParaRPr lang="en-GB" sz="20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0626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animBg="1"/>
      <p:bldP spid="179" grpId="0" animBg="1"/>
      <p:bldP spid="87" grpId="0"/>
      <p:bldP spid="166" grpId="0"/>
      <p:bldP spid="178" grpId="0" animBg="1"/>
      <p:bldP spid="183" grpId="0"/>
      <p:bldP spid="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12FCA2-B43B-B00F-BF58-5BF45592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Anwendungsmethoden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D919EE-2207-9417-9414-2A935375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07.07.2022</a:t>
            </a:r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C8F972-8B78-9622-DD62-DCB16B1C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Aktuelle</a:t>
            </a:r>
            <a:r>
              <a:rPr lang="en-GB" dirty="0"/>
              <a:t> DS </a:t>
            </a:r>
            <a:r>
              <a:rPr lang="en-GB" dirty="0" err="1"/>
              <a:t>Entwicklungen</a:t>
            </a:r>
            <a:r>
              <a:rPr lang="en-GB" dirty="0"/>
              <a:t> | Supervised Learning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5FB429-B61B-0404-7B5B-912FE812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8830-2C00-40F8-8CBD-B13783CDD649}" type="slidenum">
              <a:rPr lang="en-GB" smtClean="0"/>
              <a:t>9</a:t>
            </a:fld>
            <a:endParaRPr lang="en-GB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3F26378A-A104-3E6E-0345-CEA4500EEFBB}"/>
              </a:ext>
            </a:extLst>
          </p:cNvPr>
          <p:cNvSpPr txBox="1"/>
          <p:nvPr/>
        </p:nvSpPr>
        <p:spPr>
          <a:xfrm flipH="1">
            <a:off x="811575" y="1485000"/>
            <a:ext cx="6229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Beispiele</a:t>
            </a:r>
            <a:r>
              <a:rPr lang="en-GB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für </a:t>
            </a:r>
            <a:r>
              <a:rPr lang="en-GB" sz="2000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Methoden</a:t>
            </a:r>
            <a:r>
              <a:rPr lang="en-GB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des Supervised Learnings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Lineare</a:t>
            </a:r>
            <a:r>
              <a:rPr lang="en-GB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Regression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Logistische</a:t>
            </a:r>
            <a:r>
              <a:rPr lang="en-GB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Regression </a:t>
            </a:r>
            <a:r>
              <a:rPr lang="en-GB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 für </a:t>
            </a:r>
            <a:r>
              <a:rPr lang="en-GB" sz="2000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Klassifizierung</a:t>
            </a:r>
            <a:endParaRPr lang="en-GB" sz="20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Neuronale</a:t>
            </a:r>
            <a:r>
              <a:rPr lang="en-GB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 </a:t>
            </a:r>
            <a:r>
              <a:rPr lang="en-GB" sz="2000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Netze</a:t>
            </a:r>
            <a:endParaRPr lang="en-GB" sz="20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Entscheidungsbäume</a:t>
            </a:r>
            <a:endParaRPr lang="en-GB" sz="20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Naïve Bayes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Support Vector Machines</a:t>
            </a:r>
            <a:endParaRPr lang="en-GB" sz="20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987E5ABE-D186-D841-0689-866A7C78FCD1}"/>
              </a:ext>
            </a:extLst>
          </p:cNvPr>
          <p:cNvSpPr txBox="1"/>
          <p:nvPr/>
        </p:nvSpPr>
        <p:spPr>
          <a:xfrm flipH="1">
            <a:off x="810225" y="4049561"/>
            <a:ext cx="6229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Anwendungsgebiete</a:t>
            </a:r>
            <a:r>
              <a:rPr lang="en-GB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des Supervised Learnings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Prognosen</a:t>
            </a:r>
            <a:r>
              <a:rPr lang="en-GB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GB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 Predictive Analytics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Computer Vision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Speech Recognition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20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GB" sz="20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9239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1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1217</Words>
  <Application>Microsoft Office PowerPoint</Application>
  <PresentationFormat>Breitbild</PresentationFormat>
  <Paragraphs>355</Paragraphs>
  <Slides>32</Slides>
  <Notes>1</Notes>
  <HiddenSlides>0</HiddenSlides>
  <MMClips>7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40" baseType="lpstr">
      <vt:lpstr>Aharoni</vt:lpstr>
      <vt:lpstr>Arial</vt:lpstr>
      <vt:lpstr>Calibri</vt:lpstr>
      <vt:lpstr>Cambria Math</vt:lpstr>
      <vt:lpstr>Courier New</vt:lpstr>
      <vt:lpstr>urw-din</vt:lpstr>
      <vt:lpstr>Wingdings</vt:lpstr>
      <vt:lpstr>Office</vt:lpstr>
      <vt:lpstr>Differentiate Supervised Learning, Unsupervised Learning and Reinforcement Learning</vt:lpstr>
      <vt:lpstr>Agenda</vt:lpstr>
      <vt:lpstr>Exkurs: Machine Learning</vt:lpstr>
      <vt:lpstr>Supervised Learning - Agenda </vt:lpstr>
      <vt:lpstr>Supervised Learning </vt:lpstr>
      <vt:lpstr>Ausgangssituation</vt:lpstr>
      <vt:lpstr>Ablauf</vt:lpstr>
      <vt:lpstr>Anwendungsklassen</vt:lpstr>
      <vt:lpstr>Anwendungsmethoden</vt:lpstr>
      <vt:lpstr>Supervised Learning – Code Beispiel</vt:lpstr>
      <vt:lpstr>Supervised Learning – Code Beispiel</vt:lpstr>
      <vt:lpstr>Supervised Learning – Code Beispiel</vt:lpstr>
      <vt:lpstr>Supervised Learning – Code Beispiel</vt:lpstr>
      <vt:lpstr>Unsupervised Learning </vt:lpstr>
      <vt:lpstr>Ausgangssituation</vt:lpstr>
      <vt:lpstr>Anwendungsklassen</vt:lpstr>
      <vt:lpstr>Unsupervised Learning – Code Beispiel</vt:lpstr>
      <vt:lpstr>Unsupervised Learning – Code Beispiel</vt:lpstr>
      <vt:lpstr>Unsupervised Learning – Code Beispiel</vt:lpstr>
      <vt:lpstr>Unsupervised Learning – Code Beispiel</vt:lpstr>
      <vt:lpstr>Unsupervised Learning – Code Beispiel</vt:lpstr>
      <vt:lpstr>Unsupervised Learning – Code Beispiel</vt:lpstr>
      <vt:lpstr>Reinforcement Learning - Agenda </vt:lpstr>
      <vt:lpstr>Ausgangssituation </vt:lpstr>
      <vt:lpstr>Ablauf </vt:lpstr>
      <vt:lpstr>Anwendungsmethoden </vt:lpstr>
      <vt:lpstr>Reinforcement Learning – Code Beispiel</vt:lpstr>
      <vt:lpstr>Reinforcement Learning – Code Beispiel</vt:lpstr>
      <vt:lpstr>Reinforcement Learning – Code Beispiel</vt:lpstr>
      <vt:lpstr>Reinforcement Learning – Code Beispiel</vt:lpstr>
      <vt:lpstr>Reinforcement Learning – Code Beispiel</vt:lpstr>
      <vt:lpstr>Quellen für den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Differentiate Supervised Learning, Unsupervised Learning and Reinforcement Learning</dc:title>
  <dc:creator>Canberk Alkan</dc:creator>
  <cp:lastModifiedBy>Canberk Alkan</cp:lastModifiedBy>
  <cp:revision>32</cp:revision>
  <dcterms:created xsi:type="dcterms:W3CDTF">2022-06-10T19:51:46Z</dcterms:created>
  <dcterms:modified xsi:type="dcterms:W3CDTF">2022-07-06T19:52:01Z</dcterms:modified>
</cp:coreProperties>
</file>