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78" r:id="rId4"/>
    <p:sldId id="290" r:id="rId5"/>
    <p:sldId id="283" r:id="rId6"/>
    <p:sldId id="285" r:id="rId7"/>
    <p:sldId id="260" r:id="rId8"/>
    <p:sldId id="284" r:id="rId9"/>
    <p:sldId id="286" r:id="rId10"/>
    <p:sldId id="279" r:id="rId11"/>
    <p:sldId id="280" r:id="rId12"/>
    <p:sldId id="287" r:id="rId13"/>
    <p:sldId id="257" r:id="rId14"/>
    <p:sldId id="288" r:id="rId15"/>
    <p:sldId id="277" r:id="rId16"/>
    <p:sldId id="281" r:id="rId17"/>
    <p:sldId id="28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1"/>
    <a:srgbClr val="99B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12" autoAdjust="0"/>
    <p:restoredTop sz="86239"/>
  </p:normalViewPr>
  <p:slideViewPr>
    <p:cSldViewPr snapToGrid="0">
      <p:cViewPr varScale="1">
        <p:scale>
          <a:sx n="149" d="100"/>
          <a:sy n="149" d="100"/>
        </p:scale>
        <p:origin x="2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B00D6-CD64-4A3A-A355-9CEED9E43D5F}" type="datetimeFigureOut">
              <a:rPr lang="de-CH" smtClean="0"/>
              <a:t>19.08.22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B1513-4C76-4044-9D99-593236FF97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0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Stichworte:</a:t>
            </a:r>
          </a:p>
          <a:p>
            <a:r>
              <a:rPr lang="en-DE" dirty="0"/>
              <a:t>Vollkommener Markt</a:t>
            </a:r>
          </a:p>
          <a:p>
            <a:r>
              <a:rPr lang="en-DE" dirty="0"/>
              <a:t>Unfair Advantages</a:t>
            </a:r>
          </a:p>
          <a:p>
            <a:r>
              <a:rPr lang="en-DE" dirty="0"/>
              <a:t>Ausnutzung von Machtpositionen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520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Stichworte:</a:t>
            </a:r>
          </a:p>
          <a:p>
            <a:r>
              <a:rPr lang="en-DE" dirty="0"/>
              <a:t>Amazon / Lieferheld / Just Eat – ups and downs of such platforms </a:t>
            </a:r>
          </a:p>
          <a:p>
            <a:r>
              <a:rPr lang="en-DE" dirty="0"/>
              <a:t>AirBnB &amp; Uber als Beispiele für Gig Economy - geht langsam in richtung dezentralisierung, da “peers” miteinander geschäfte machen können</a:t>
            </a:r>
          </a:p>
          <a:p>
            <a:r>
              <a:rPr lang="en-DE" dirty="0"/>
              <a:t>Welche Vor- und Nachteile hätte es eine dezentrale Alternative zu AirBnB und Uber zu nutzen?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405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Stichworte</a:t>
            </a:r>
          </a:p>
          <a:p>
            <a:r>
              <a:rPr lang="en-DE" dirty="0"/>
              <a:t>Aave im Detail zeigen</a:t>
            </a:r>
          </a:p>
          <a:p>
            <a:r>
              <a:rPr lang="en-DE" dirty="0"/>
              <a:t>DyDx vs. Bybit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Liquidity Pools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Uniswap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V3 https://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www.youtube.com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watch?v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cizLhxSKrAc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www.voltz.xyz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video: https://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www.youtube.com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watch?v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=1mp0etsGfOg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DE" dirty="0"/>
          </a:p>
          <a:p>
            <a:r>
              <a:rPr lang="en-DE" dirty="0"/>
              <a:t>Also start talking about Scaling / Layer 2 (incl. sidechains vs. rollups)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43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Details on Layer 1 Scaling: </a:t>
            </a:r>
          </a:p>
          <a:p>
            <a:r>
              <a:rPr lang="en-GB" dirty="0"/>
              <a:t>https://</a:t>
            </a:r>
            <a:r>
              <a:rPr lang="en-GB" dirty="0" err="1"/>
              <a:t>youtu.be</a:t>
            </a:r>
            <a:r>
              <a:rPr lang="en-GB" dirty="0"/>
              <a:t>/XW0QZmtbjvs?t=2810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31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Stichworte:</a:t>
            </a:r>
          </a:p>
          <a:p>
            <a:r>
              <a:rPr lang="en-DE" dirty="0"/>
              <a:t>Überwachung</a:t>
            </a:r>
          </a:p>
          <a:p>
            <a:r>
              <a:rPr lang="en-DE" dirty="0"/>
              <a:t>Zugangskontrolle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363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Stichworte:</a:t>
            </a:r>
          </a:p>
          <a:p>
            <a:r>
              <a:rPr lang="en-DE" dirty="0"/>
              <a:t>CULT &amp; RVLT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57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Stichworte</a:t>
            </a:r>
          </a:p>
          <a:p>
            <a:r>
              <a:rPr lang="en-DE" dirty="0"/>
              <a:t>Penetration Testing</a:t>
            </a:r>
          </a:p>
          <a:p>
            <a:r>
              <a:rPr lang="en-DE" dirty="0"/>
              <a:t>Exploratory Testing with Tours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851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Stichworte:</a:t>
            </a:r>
          </a:p>
          <a:p>
            <a:r>
              <a:rPr lang="en-DE" dirty="0"/>
              <a:t>Steuersystem / Anreizsysteme </a:t>
            </a:r>
          </a:p>
          <a:p>
            <a:r>
              <a:rPr lang="en-DE" dirty="0"/>
              <a:t>Alkoholsteuer… </a:t>
            </a:r>
          </a:p>
          <a:p>
            <a:r>
              <a:rPr lang="en-DE" dirty="0"/>
              <a:t>Was steuert die Einkommenssteuer?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09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Stichworte:</a:t>
            </a:r>
          </a:p>
          <a:p>
            <a:r>
              <a:rPr lang="en-DE" dirty="0"/>
              <a:t>Uniswap V3</a:t>
            </a:r>
          </a:p>
          <a:p>
            <a:r>
              <a:rPr lang="en-DE" dirty="0"/>
              <a:t>Soulbound NFTs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742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Stichworte</a:t>
            </a:r>
          </a:p>
          <a:p>
            <a:r>
              <a:rPr lang="en-DE" dirty="0"/>
              <a:t>Amazon / Lieferheld / Just Eat – ups and downs of such platforms </a:t>
            </a:r>
          </a:p>
          <a:p>
            <a:r>
              <a:rPr lang="en-DE" dirty="0"/>
              <a:t>AirBnB &amp; Uber als Beispiele für Gig Economy - geht langsam in richtung dezentralisierung, da “peers” miteinander geschäfte machen können</a:t>
            </a:r>
          </a:p>
          <a:p>
            <a:r>
              <a:rPr lang="en-DE" dirty="0"/>
              <a:t>Welche Vor- und Nachteile hätte es eine dezentrale Alternative zu AirBnB und Uber zu nutzen?</a:t>
            </a:r>
          </a:p>
          <a:p>
            <a:endParaRPr lang="en-DE" dirty="0"/>
          </a:p>
          <a:p>
            <a:r>
              <a:rPr lang="en-GB" dirty="0"/>
              <a:t>U</a:t>
            </a:r>
            <a:r>
              <a:rPr lang="en-DE" dirty="0"/>
              <a:t>niswap</a:t>
            </a:r>
          </a:p>
          <a:p>
            <a:r>
              <a:rPr lang="en-GB" dirty="0"/>
              <a:t>A</a:t>
            </a:r>
            <a:r>
              <a:rPr lang="en-DE" dirty="0"/>
              <a:t>lle DeFi Protokolle aus dem DeFi Pulse</a:t>
            </a:r>
          </a:p>
          <a:p>
            <a:r>
              <a:rPr lang="en-DE" dirty="0"/>
              <a:t>Aave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B1513-4C76-4044-9D99-593236FF978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262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ein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E8CE8-4EC0-42BF-97CC-F511DECC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086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84E6D7-240D-4A47-9FFC-E0A24F94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3DA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55F0298-93A1-43E7-B6E3-A59F986FFE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20" y="1357"/>
            <a:ext cx="1687554" cy="13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4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58EC5-18C8-4F9F-A16C-32E2D6C6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3CE23-D799-4BCB-BD2A-F18C62499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6DC5AE-6BE4-47E2-844A-707BC98C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E0F0E0-38FA-4646-AC65-0F0D11EB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16039" y="6302384"/>
            <a:ext cx="942975" cy="365125"/>
          </a:xfrm>
        </p:spPr>
        <p:txBody>
          <a:bodyPr/>
          <a:lstStyle/>
          <a:p>
            <a:fld id="{D9C138CE-39F5-4C51-B9EF-8DE42740A430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9AD07F-02C0-45AE-AEBE-9E20AB83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2384"/>
            <a:ext cx="7821094" cy="365125"/>
          </a:xfrm>
        </p:spPr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0749D8-0F1F-481A-A867-CF51BB7F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3202" y="6302384"/>
            <a:ext cx="704849" cy="355609"/>
          </a:xfrm>
        </p:spPr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63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B39B5-3462-4EC8-89F6-5893090A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793966"/>
            <a:ext cx="3420000" cy="43956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39D0D3-3484-4386-A2CD-6B4A0869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86001" y="1785991"/>
            <a:ext cx="3420000" cy="43956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01B274E-0C8E-4A97-BA3A-6E405EDA80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32213" y="1785992"/>
            <a:ext cx="3420000" cy="43956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9804B2A-4D8F-4A01-8B16-21EA2670F2E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0B6F3D0-9E69-47B4-9474-C5549352D1B3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B4C92814-91BC-4221-83D8-427449DD62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5538C17-4137-4A54-B684-112C1E5DD7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180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Spalt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A3C39-21FE-44B5-930F-8A6FF184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B39B5-3462-4EC8-89F6-5893090A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04E778-4A83-42A6-A29B-A0540EEA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39D0D3-3484-4386-A2CD-6B4A0869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802DA54-DD96-435D-A48B-849A4D3C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2A08-A3FD-4BAD-9A0D-5B0FF627DA52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D541829-E093-4097-9C3B-B6AF94A1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2100424-6AA2-4A24-B318-0A19D3F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699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04E778-4A83-42A6-A29B-A0540EEA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2054" y="1752815"/>
            <a:ext cx="326789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39D0D3-3484-4386-A2CD-6B4A0869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2054" y="2604508"/>
            <a:ext cx="3267891" cy="36568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18DC8DDB-9331-4349-BBE9-E0B5C2AE8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4318" y="1751003"/>
            <a:ext cx="326789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801B274E-0C8E-4A97-BA3A-6E405EDA80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84318" y="2574915"/>
            <a:ext cx="3267891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F646FBD-AF43-430D-B8C7-6A4871CBB9A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093CEA4-413D-419B-8CFE-C48970F6E85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0E88E76-7F56-461B-AAB1-91B9501AB06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7B191897-C00C-4251-B8BC-A2297E6973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C2211413-7973-4FAB-88E2-AD5BE240D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90" y="1751003"/>
            <a:ext cx="326789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EEB9279-E10E-4C0C-AC6B-5070314AAD9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39790" y="2602696"/>
            <a:ext cx="3267891" cy="36568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449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palten Tite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AFD3FE0-B547-4150-8CAB-0C34CDC3842D}"/>
              </a:ext>
            </a:extLst>
          </p:cNvPr>
          <p:cNvSpPr/>
          <p:nvPr userDrawn="1"/>
        </p:nvSpPr>
        <p:spPr>
          <a:xfrm>
            <a:off x="839788" y="1718469"/>
            <a:ext cx="3251876" cy="44711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ABF9E42-1FC7-4504-A7A8-60FF480159B7}"/>
              </a:ext>
            </a:extLst>
          </p:cNvPr>
          <p:cNvSpPr/>
          <p:nvPr userDrawn="1"/>
        </p:nvSpPr>
        <p:spPr>
          <a:xfrm>
            <a:off x="4474754" y="1718469"/>
            <a:ext cx="3251876" cy="44711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45DBC9-6822-4658-932C-7177A71CF1C6}"/>
              </a:ext>
            </a:extLst>
          </p:cNvPr>
          <p:cNvSpPr/>
          <p:nvPr userDrawn="1"/>
        </p:nvSpPr>
        <p:spPr>
          <a:xfrm>
            <a:off x="8084320" y="1738322"/>
            <a:ext cx="3251876" cy="44711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7952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6341C527-7CAC-4715-A6D9-D5E36B4164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73192" y="1761348"/>
            <a:ext cx="2553419" cy="654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090FBE59-7CB7-4D5F-9D58-02891DFD61C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000534" y="2508889"/>
            <a:ext cx="2933111" cy="35069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3FF21CC-7C77-4830-A965-DC6E5A3EB84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8CAC274A-523A-4337-BC8A-EA06BC4805CF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F843FC0-2E53-4F52-8C4B-D09D984BE66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3E276D3A-E3D2-4711-A096-7B913AC80C2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E7BCE566-FBC7-4BDD-9785-98BD2E69DA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02102" y="1799136"/>
            <a:ext cx="2553419" cy="654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50553B51-FE0E-4B1B-BE49-206AABC96CC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629444" y="2546677"/>
            <a:ext cx="2933111" cy="35069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607E53E5-CEF6-4320-8234-69271F7999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1013" y="1799136"/>
            <a:ext cx="2553419" cy="654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Inhaltsplatzhalter 5">
            <a:extLst>
              <a:ext uri="{FF2B5EF4-FFF2-40B4-BE49-F238E27FC236}">
                <a16:creationId xmlns:a16="http://schemas.microsoft.com/office/drawing/2014/main" id="{2F26CD6D-E1F8-4E6F-917A-D9E8C9047C7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258355" y="2546677"/>
            <a:ext cx="2933111" cy="35069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chemeClr val="accent6"/>
                </a:solidFill>
              </a:defRPr>
            </a:lvl2pPr>
            <a:lvl3pPr>
              <a:defRPr sz="1600">
                <a:solidFill>
                  <a:schemeClr val="accent6"/>
                </a:solidFill>
              </a:defRPr>
            </a:lvl3pPr>
            <a:lvl4pPr>
              <a:defRPr sz="1400">
                <a:solidFill>
                  <a:schemeClr val="accent6"/>
                </a:solidFill>
              </a:defRPr>
            </a:lvl4pPr>
            <a:lvl5pPr>
              <a:defRPr sz="14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79121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Titel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A3C39-21FE-44B5-930F-8A6FF184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03" y="1704301"/>
            <a:ext cx="25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04E778-4A83-42A6-A29B-A0540EEA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8966" y="1704301"/>
            <a:ext cx="25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39D0D3-3484-4386-A2CD-6B4A0869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08966" y="2563366"/>
            <a:ext cx="2520000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BDD24F26-66A1-4722-B660-176584205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6382" y="1704301"/>
            <a:ext cx="25200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5A0D86-72D9-4E2C-A6BD-E9459E4AA8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7719" y="2563366"/>
            <a:ext cx="2514023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68C77B2E-FC5F-40B8-AE42-46A008573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27144" y="1700213"/>
            <a:ext cx="2520000" cy="828000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302D9561-D30A-487C-8BB2-AEDAD0618C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827144" y="2563366"/>
            <a:ext cx="2520000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478FA0DC-1724-4505-9ED9-4A7CB6A947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8202" y="2563366"/>
            <a:ext cx="2512009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5167B-FF3E-44A6-8FF9-C2534B40A6A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54906B0-BB90-449A-9CB7-4D55D5601617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3B2F41EA-67BF-4985-8699-A1AEAFDECA0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253CB5C6-263E-4160-A4B0-ED0166A1DBF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278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Spalten Titel -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DA5918-04E6-44D9-9288-F5392E151417}"/>
              </a:ext>
            </a:extLst>
          </p:cNvPr>
          <p:cNvSpPr/>
          <p:nvPr userDrawn="1"/>
        </p:nvSpPr>
        <p:spPr>
          <a:xfrm>
            <a:off x="838200" y="1700213"/>
            <a:ext cx="2533350" cy="45477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58CFE74-D7E5-43B0-8568-09BE7F99B528}"/>
              </a:ext>
            </a:extLst>
          </p:cNvPr>
          <p:cNvSpPr/>
          <p:nvPr userDrawn="1"/>
        </p:nvSpPr>
        <p:spPr>
          <a:xfrm>
            <a:off x="3494248" y="1700213"/>
            <a:ext cx="2533350" cy="454774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FDF44DB-C8E6-4E83-8E40-2D6E9CCEF158}"/>
              </a:ext>
            </a:extLst>
          </p:cNvPr>
          <p:cNvSpPr/>
          <p:nvPr userDrawn="1"/>
        </p:nvSpPr>
        <p:spPr>
          <a:xfrm>
            <a:off x="6169728" y="1690688"/>
            <a:ext cx="2533350" cy="454774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89DE589-625D-4331-879F-4827370E6BC7}"/>
              </a:ext>
            </a:extLst>
          </p:cNvPr>
          <p:cNvSpPr/>
          <p:nvPr userDrawn="1"/>
        </p:nvSpPr>
        <p:spPr>
          <a:xfrm>
            <a:off x="8838479" y="1690687"/>
            <a:ext cx="2533350" cy="454774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A6031-F48E-4395-A562-DA39F4CF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A3C39-21FE-44B5-930F-8A6FF184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1803400"/>
            <a:ext cx="2273301" cy="759966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BDD24F26-66A1-4722-B660-176584205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78" y="1803400"/>
            <a:ext cx="2273301" cy="759966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5A0D86-72D9-4E2C-A6BD-E9459E4AA8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3555" y="2565013"/>
            <a:ext cx="2273301" cy="3581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68C77B2E-FC5F-40B8-AE42-46A008573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31440" y="1803912"/>
            <a:ext cx="2273301" cy="7637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302D9561-D30A-487C-8BB2-AEDAD0618C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48956" y="2563366"/>
            <a:ext cx="2273301" cy="3581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478FA0DC-1724-4505-9ED9-4A7CB6A947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2499" y="2524125"/>
            <a:ext cx="2273301" cy="3581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B65087F3-D122-4F4F-9C1B-E7B501CB46E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6BE2C4A-3297-4F48-92D3-2EC577C7CBC8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494C62A4-D0FF-4165-B0A5-DBF55BD287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1A52EB53-F386-4955-87AE-36D9BA6F2F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FFEA3C0E-E383-4D4D-85F9-BC2DC76675E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627979" y="1842641"/>
            <a:ext cx="2273301" cy="759966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F541A915-5CFA-4718-8092-E731CE4E2F84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627979" y="2563366"/>
            <a:ext cx="2273301" cy="3581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21736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hervorhe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5A99F29-954A-4F34-9A24-B6BCDD0D256F}"/>
              </a:ext>
            </a:extLst>
          </p:cNvPr>
          <p:cNvSpPr/>
          <p:nvPr userDrawn="1"/>
        </p:nvSpPr>
        <p:spPr>
          <a:xfrm>
            <a:off x="241300" y="1917700"/>
            <a:ext cx="3797300" cy="27813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A519CE5-6FD1-43A9-A0E2-4F6A368657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2171700"/>
            <a:ext cx="2870200" cy="1003300"/>
          </a:xfrm>
        </p:spPr>
        <p:txBody>
          <a:bodyPr>
            <a:norm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E21A30-15CA-48AF-8DFB-965B80CA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D01DC4D-0FAC-4267-86B6-676AEF131940}"/>
              </a:ext>
            </a:extLst>
          </p:cNvPr>
          <p:cNvSpPr/>
          <p:nvPr userDrawn="1"/>
        </p:nvSpPr>
        <p:spPr>
          <a:xfrm>
            <a:off x="4191000" y="1917700"/>
            <a:ext cx="3797300" cy="27813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4D8F2E4-0776-45BC-9168-06C717770507}"/>
              </a:ext>
            </a:extLst>
          </p:cNvPr>
          <p:cNvSpPr/>
          <p:nvPr userDrawn="1"/>
        </p:nvSpPr>
        <p:spPr>
          <a:xfrm>
            <a:off x="8140700" y="1917700"/>
            <a:ext cx="3797300" cy="27813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87E9D79-EC00-4961-90D0-FEC8FEC929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4965700"/>
            <a:ext cx="10515600" cy="1155700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de-DE" dirty="0"/>
              <a:t>Beschreibung</a:t>
            </a:r>
            <a:endParaRPr lang="de-CH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38F03C93-B9A2-4693-8281-041857B40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850" y="3402012"/>
            <a:ext cx="2895600" cy="8651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accent6"/>
                </a:solidFill>
              </a:defRPr>
            </a:lvl2pPr>
            <a:lvl3pPr marL="914400" indent="0">
              <a:buNone/>
              <a:defRPr sz="1400">
                <a:solidFill>
                  <a:schemeClr val="accent6"/>
                </a:solidFill>
              </a:defRPr>
            </a:lvl3pPr>
            <a:lvl4pPr marL="1371600" indent="0">
              <a:buNone/>
              <a:defRPr sz="1200">
                <a:solidFill>
                  <a:schemeClr val="accent6"/>
                </a:solidFill>
              </a:defRPr>
            </a:lvl4pPr>
            <a:lvl5pPr marL="1828800" indent="0">
              <a:buNone/>
              <a:defRPr sz="12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Erklärungstext</a:t>
            </a:r>
            <a:endParaRPr lang="de-CH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201E5570-0B7D-4AC5-A32C-36BB571D2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1850" y="2184400"/>
            <a:ext cx="2870200" cy="1003300"/>
          </a:xfrm>
        </p:spPr>
        <p:txBody>
          <a:bodyPr>
            <a:norm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07F00DDF-5E11-46DE-876A-5630B5E82C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50" y="3414712"/>
            <a:ext cx="2895600" cy="8651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600">
                <a:solidFill>
                  <a:schemeClr val="accent6"/>
                </a:solidFill>
              </a:defRPr>
            </a:lvl2pPr>
            <a:lvl3pPr marL="914400" indent="0">
              <a:buNone/>
              <a:defRPr sz="1400">
                <a:solidFill>
                  <a:schemeClr val="accent6"/>
                </a:solidFill>
              </a:defRPr>
            </a:lvl3pPr>
            <a:lvl4pPr marL="1371600" indent="0">
              <a:buNone/>
              <a:defRPr sz="1200">
                <a:solidFill>
                  <a:schemeClr val="accent6"/>
                </a:solidFill>
              </a:defRPr>
            </a:lvl4pPr>
            <a:lvl5pPr marL="1828800" indent="0">
              <a:buNone/>
              <a:defRPr sz="12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Erklärungstext</a:t>
            </a:r>
            <a:endParaRPr lang="de-CH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DE7B8849-785D-42CC-AF65-B63F307C2B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16950" y="2152650"/>
            <a:ext cx="2870200" cy="1003300"/>
          </a:xfrm>
        </p:spPr>
        <p:txBody>
          <a:bodyPr>
            <a:normAutofit/>
          </a:bodyPr>
          <a:lstStyle>
            <a:lvl1pPr marL="0" indent="0" algn="ctr">
              <a:buNone/>
              <a:defRPr sz="6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dirty="0"/>
              <a:t>Zahl</a:t>
            </a:r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2E280ACE-9633-437D-9DA4-E98391F973A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1550" y="3382962"/>
            <a:ext cx="2895600" cy="8651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600">
                <a:solidFill>
                  <a:schemeClr val="accent6"/>
                </a:solidFill>
              </a:defRPr>
            </a:lvl2pPr>
            <a:lvl3pPr marL="914400" indent="0">
              <a:buNone/>
              <a:defRPr sz="1400">
                <a:solidFill>
                  <a:schemeClr val="accent6"/>
                </a:solidFill>
              </a:defRPr>
            </a:lvl3pPr>
            <a:lvl4pPr marL="1371600" indent="0">
              <a:buNone/>
              <a:defRPr sz="1200">
                <a:solidFill>
                  <a:schemeClr val="accent6"/>
                </a:solidFill>
              </a:defRPr>
            </a:lvl4pPr>
            <a:lvl5pPr marL="1828800" indent="0">
              <a:buNone/>
              <a:defRPr sz="12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Erklärungstext</a:t>
            </a:r>
            <a:endParaRPr lang="de-CH" dirty="0"/>
          </a:p>
        </p:txBody>
      </p:sp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885B9BF4-0547-4810-A46D-653C500CCF6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9CCA119-15D9-4B8C-9563-D2481BA3F2E5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F5C46CD2-CE56-4792-B51C-B36A1CEDD87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4BE89081-9E98-4014-B01E-24EA1BEB67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3538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xtblöcke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7E6FA4F6-5D40-46F2-9FDF-84E7B894CC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2546" y="0"/>
            <a:ext cx="5659453" cy="6858000"/>
          </a:xfrm>
        </p:spPr>
        <p:txBody>
          <a:bodyPr/>
          <a:lstStyle/>
          <a:p>
            <a:r>
              <a:rPr lang="de-DE" dirty="0"/>
              <a:t>Bild hinzufügen</a:t>
            </a:r>
            <a:endParaRPr lang="de-CH" dirty="0"/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E1EAFE2A-4C9C-416F-A197-25318254A2E4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741121" y="4114913"/>
            <a:ext cx="2331052" cy="491250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88287791-41B4-45AD-986F-E8FDBFE8AFE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741119" y="4733854"/>
            <a:ext cx="2331052" cy="137477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06773B7-26CE-4069-9705-49B9EC03D9B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7092886" y="4876800"/>
            <a:ext cx="4768914" cy="1212850"/>
          </a:xfrm>
          <a:solidFill>
            <a:schemeClr val="bg1">
              <a:alpha val="6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itel 35">
            <a:extLst>
              <a:ext uri="{FF2B5EF4-FFF2-40B4-BE49-F238E27FC236}">
                <a16:creationId xmlns:a16="http://schemas.microsoft.com/office/drawing/2014/main" id="{4E9F9A8B-8A99-4F91-80CD-B88314D1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886" y="3452131"/>
            <a:ext cx="4768914" cy="1325563"/>
          </a:xfrm>
          <a:solidFill>
            <a:schemeClr val="bg1">
              <a:alpha val="70000"/>
            </a:schemeClr>
          </a:solidFill>
        </p:spPr>
        <p:txBody>
          <a:bodyPr/>
          <a:lstStyle>
            <a:lvl1pPr>
              <a:defRPr lang="de-DE" sz="4000" kern="1200" smtClean="0">
                <a:solidFill>
                  <a:srgbClr val="003DA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4747351-134F-4D42-B034-75B5CAF001CD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629430" y="1306727"/>
            <a:ext cx="2331052" cy="491250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8" name="Inhaltsplatzhalter 5">
            <a:extLst>
              <a:ext uri="{FF2B5EF4-FFF2-40B4-BE49-F238E27FC236}">
                <a16:creationId xmlns:a16="http://schemas.microsoft.com/office/drawing/2014/main" id="{99D20890-CA99-4C20-8657-837E37334E22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629428" y="1925668"/>
            <a:ext cx="2331052" cy="137477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001BEC18-B745-4E96-A3B6-7E059A67EFD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49437" y="3287251"/>
            <a:ext cx="2321131" cy="491250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Inhaltsplatzhalter 5">
            <a:extLst>
              <a:ext uri="{FF2B5EF4-FFF2-40B4-BE49-F238E27FC236}">
                <a16:creationId xmlns:a16="http://schemas.microsoft.com/office/drawing/2014/main" id="{2E2E7450-44BB-43CF-B862-C0B75A902FC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77866" y="3906192"/>
            <a:ext cx="2292700" cy="1374775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824AD9E3-9759-4C53-926E-F07983FE64B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49439" y="557926"/>
            <a:ext cx="2292700" cy="491250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Inhaltsplatzhalter 5">
            <a:extLst>
              <a:ext uri="{FF2B5EF4-FFF2-40B4-BE49-F238E27FC236}">
                <a16:creationId xmlns:a16="http://schemas.microsoft.com/office/drawing/2014/main" id="{BD136B58-E58B-4787-A48D-B2CB79551DC0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9437" y="1176867"/>
            <a:ext cx="2292700" cy="1374775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ED6E220-28AE-457D-AD90-A931BD2F632B}"/>
              </a:ext>
            </a:extLst>
          </p:cNvPr>
          <p:cNvSpPr/>
          <p:nvPr userDrawn="1"/>
        </p:nvSpPr>
        <p:spPr>
          <a:xfrm>
            <a:off x="3102009" y="557926"/>
            <a:ext cx="67044" cy="553172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708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1680C12-C519-4038-B8E6-144F476D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186AEB1-D007-4D22-9F6A-087E1AEFDE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968500"/>
            <a:ext cx="1460500" cy="1460500"/>
          </a:xfrm>
          <a:custGeom>
            <a:avLst/>
            <a:gdLst>
              <a:gd name="connsiteX0" fmla="*/ 730250 w 1460500"/>
              <a:gd name="connsiteY0" fmla="*/ 0 h 1460500"/>
              <a:gd name="connsiteX1" fmla="*/ 1460500 w 1460500"/>
              <a:gd name="connsiteY1" fmla="*/ 730250 h 1460500"/>
              <a:gd name="connsiteX2" fmla="*/ 730250 w 1460500"/>
              <a:gd name="connsiteY2" fmla="*/ 1460500 h 1460500"/>
              <a:gd name="connsiteX3" fmla="*/ 0 w 1460500"/>
              <a:gd name="connsiteY3" fmla="*/ 730250 h 1460500"/>
              <a:gd name="connsiteX4" fmla="*/ 730250 w 1460500"/>
              <a:gd name="connsiteY4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0" h="1460500">
                <a:moveTo>
                  <a:pt x="730250" y="0"/>
                </a:moveTo>
                <a:cubicBezTo>
                  <a:pt x="1133556" y="0"/>
                  <a:pt x="1460500" y="326944"/>
                  <a:pt x="1460500" y="730250"/>
                </a:cubicBezTo>
                <a:cubicBezTo>
                  <a:pt x="1460500" y="1133556"/>
                  <a:pt x="1133556" y="1460500"/>
                  <a:pt x="730250" y="1460500"/>
                </a:cubicBezTo>
                <a:cubicBezTo>
                  <a:pt x="326944" y="1460500"/>
                  <a:pt x="0" y="1133556"/>
                  <a:pt x="0" y="730250"/>
                </a:cubicBezTo>
                <a:cubicBezTo>
                  <a:pt x="0" y="326944"/>
                  <a:pt x="326944" y="0"/>
                  <a:pt x="730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dirty="0"/>
              <a:t>Foto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130510D3-ADBE-4F82-A48C-760BDC0C4DF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88100" y="1929606"/>
            <a:ext cx="1460500" cy="1460500"/>
          </a:xfrm>
          <a:custGeom>
            <a:avLst/>
            <a:gdLst>
              <a:gd name="connsiteX0" fmla="*/ 730250 w 1460500"/>
              <a:gd name="connsiteY0" fmla="*/ 0 h 1460500"/>
              <a:gd name="connsiteX1" fmla="*/ 1460500 w 1460500"/>
              <a:gd name="connsiteY1" fmla="*/ 730250 h 1460500"/>
              <a:gd name="connsiteX2" fmla="*/ 730250 w 1460500"/>
              <a:gd name="connsiteY2" fmla="*/ 1460500 h 1460500"/>
              <a:gd name="connsiteX3" fmla="*/ 0 w 1460500"/>
              <a:gd name="connsiteY3" fmla="*/ 730250 h 1460500"/>
              <a:gd name="connsiteX4" fmla="*/ 730250 w 1460500"/>
              <a:gd name="connsiteY4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0" h="1460500">
                <a:moveTo>
                  <a:pt x="730250" y="0"/>
                </a:moveTo>
                <a:cubicBezTo>
                  <a:pt x="1133556" y="0"/>
                  <a:pt x="1460500" y="326944"/>
                  <a:pt x="1460500" y="730250"/>
                </a:cubicBezTo>
                <a:cubicBezTo>
                  <a:pt x="1460500" y="1133556"/>
                  <a:pt x="1133556" y="1460500"/>
                  <a:pt x="730250" y="1460500"/>
                </a:cubicBezTo>
                <a:cubicBezTo>
                  <a:pt x="326944" y="1460500"/>
                  <a:pt x="0" y="1133556"/>
                  <a:pt x="0" y="730250"/>
                </a:cubicBezTo>
                <a:cubicBezTo>
                  <a:pt x="0" y="326944"/>
                  <a:pt x="326944" y="0"/>
                  <a:pt x="730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dirty="0"/>
              <a:t>Foto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0D155BB-85B6-44A8-9A10-B10456B760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3949700"/>
            <a:ext cx="1460500" cy="1460500"/>
          </a:xfrm>
          <a:custGeom>
            <a:avLst/>
            <a:gdLst>
              <a:gd name="connsiteX0" fmla="*/ 730250 w 1460500"/>
              <a:gd name="connsiteY0" fmla="*/ 0 h 1460500"/>
              <a:gd name="connsiteX1" fmla="*/ 1460500 w 1460500"/>
              <a:gd name="connsiteY1" fmla="*/ 730250 h 1460500"/>
              <a:gd name="connsiteX2" fmla="*/ 730250 w 1460500"/>
              <a:gd name="connsiteY2" fmla="*/ 1460500 h 1460500"/>
              <a:gd name="connsiteX3" fmla="*/ 0 w 1460500"/>
              <a:gd name="connsiteY3" fmla="*/ 730250 h 1460500"/>
              <a:gd name="connsiteX4" fmla="*/ 730250 w 1460500"/>
              <a:gd name="connsiteY4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0" h="1460500">
                <a:moveTo>
                  <a:pt x="730250" y="0"/>
                </a:moveTo>
                <a:cubicBezTo>
                  <a:pt x="1133556" y="0"/>
                  <a:pt x="1460500" y="326944"/>
                  <a:pt x="1460500" y="730250"/>
                </a:cubicBezTo>
                <a:cubicBezTo>
                  <a:pt x="1460500" y="1133556"/>
                  <a:pt x="1133556" y="1460500"/>
                  <a:pt x="730250" y="1460500"/>
                </a:cubicBezTo>
                <a:cubicBezTo>
                  <a:pt x="326944" y="1460500"/>
                  <a:pt x="0" y="1133556"/>
                  <a:pt x="0" y="730250"/>
                </a:cubicBezTo>
                <a:cubicBezTo>
                  <a:pt x="0" y="326944"/>
                  <a:pt x="326944" y="0"/>
                  <a:pt x="730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dirty="0"/>
              <a:t>Foto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4C19D3-1C9C-4B48-A7EB-2DCFBA85B0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8100" y="4101306"/>
            <a:ext cx="1460500" cy="1460500"/>
          </a:xfrm>
          <a:custGeom>
            <a:avLst/>
            <a:gdLst>
              <a:gd name="connsiteX0" fmla="*/ 730250 w 1460500"/>
              <a:gd name="connsiteY0" fmla="*/ 0 h 1460500"/>
              <a:gd name="connsiteX1" fmla="*/ 1460500 w 1460500"/>
              <a:gd name="connsiteY1" fmla="*/ 730250 h 1460500"/>
              <a:gd name="connsiteX2" fmla="*/ 730250 w 1460500"/>
              <a:gd name="connsiteY2" fmla="*/ 1460500 h 1460500"/>
              <a:gd name="connsiteX3" fmla="*/ 0 w 1460500"/>
              <a:gd name="connsiteY3" fmla="*/ 730250 h 1460500"/>
              <a:gd name="connsiteX4" fmla="*/ 730250 w 1460500"/>
              <a:gd name="connsiteY4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0" h="1460500">
                <a:moveTo>
                  <a:pt x="730250" y="0"/>
                </a:moveTo>
                <a:cubicBezTo>
                  <a:pt x="1133556" y="0"/>
                  <a:pt x="1460500" y="326944"/>
                  <a:pt x="1460500" y="730250"/>
                </a:cubicBezTo>
                <a:cubicBezTo>
                  <a:pt x="1460500" y="1133556"/>
                  <a:pt x="1133556" y="1460500"/>
                  <a:pt x="730250" y="1460500"/>
                </a:cubicBezTo>
                <a:cubicBezTo>
                  <a:pt x="326944" y="1460500"/>
                  <a:pt x="0" y="1133556"/>
                  <a:pt x="0" y="730250"/>
                </a:cubicBezTo>
                <a:cubicBezTo>
                  <a:pt x="0" y="326944"/>
                  <a:pt x="326944" y="0"/>
                  <a:pt x="730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dirty="0"/>
              <a:t>Foto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A538FAE-6074-4F54-AC8B-629A554C28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90800" y="1968500"/>
            <a:ext cx="3505200" cy="5699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A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Funktion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50C49CD0-8258-4039-B309-403CF6BBC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0800" y="2659856"/>
            <a:ext cx="3505200" cy="769144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Quote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2BF8D3E-D6A3-4336-AC6B-66BC5EE33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0700" y="1968500"/>
            <a:ext cx="3505200" cy="5699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A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Funktion</a:t>
            </a:r>
          </a:p>
        </p:txBody>
      </p:sp>
      <p:sp>
        <p:nvSpPr>
          <p:cNvPr id="28" name="Textplatzhalter 14">
            <a:extLst>
              <a:ext uri="{FF2B5EF4-FFF2-40B4-BE49-F238E27FC236}">
                <a16:creationId xmlns:a16="http://schemas.microsoft.com/office/drawing/2014/main" id="{D3933C09-B2C3-464F-A2FD-214C59BACC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40700" y="2659856"/>
            <a:ext cx="3505200" cy="769144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Quote</a:t>
            </a:r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F0C18A06-BD04-4ADC-A8DB-9AE26A5989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40700" y="4112418"/>
            <a:ext cx="3505200" cy="5699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A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Funktion</a:t>
            </a:r>
          </a:p>
        </p:txBody>
      </p:sp>
      <p:sp>
        <p:nvSpPr>
          <p:cNvPr id="30" name="Textplatzhalter 14">
            <a:extLst>
              <a:ext uri="{FF2B5EF4-FFF2-40B4-BE49-F238E27FC236}">
                <a16:creationId xmlns:a16="http://schemas.microsoft.com/office/drawing/2014/main" id="{06F19C32-0B94-4EE5-B7B1-FBF93332C5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00" y="4803774"/>
            <a:ext cx="3505200" cy="769144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Quote</a:t>
            </a:r>
          </a:p>
        </p:txBody>
      </p:sp>
      <p:sp>
        <p:nvSpPr>
          <p:cNvPr id="31" name="Textplatzhalter 14">
            <a:extLst>
              <a:ext uri="{FF2B5EF4-FFF2-40B4-BE49-F238E27FC236}">
                <a16:creationId xmlns:a16="http://schemas.microsoft.com/office/drawing/2014/main" id="{AF78AAA9-CBF6-4DF7-8FC9-458DAA21A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90800" y="4112418"/>
            <a:ext cx="3505200" cy="569912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3DA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 Funktion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7FB15E70-0907-45CF-A148-724353ED2E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90800" y="4803774"/>
            <a:ext cx="3505200" cy="769144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288744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E8CE8-4EC0-42BF-97CC-F511DECC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46" y="1544916"/>
            <a:ext cx="5659453" cy="3309936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84E6D7-240D-4A47-9FFC-E0A24F94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47" y="5029199"/>
            <a:ext cx="5659452" cy="122872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DA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93DF7A0-F6B9-4F5C-B713-0AE6C7FE5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2546" y="0"/>
            <a:ext cx="5659453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265D59-3E54-4AB3-A2AC-BEEBF3E274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20" y="1357"/>
            <a:ext cx="1687554" cy="13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d Spez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09DF8E53-994E-4DEB-8E44-04C1C02620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30205" y="0"/>
            <a:ext cx="4861795" cy="6858000"/>
          </a:xfrm>
          <a:custGeom>
            <a:avLst/>
            <a:gdLst>
              <a:gd name="connsiteX0" fmla="*/ 0 w 4093436"/>
              <a:gd name="connsiteY0" fmla="*/ 2642226 h 4215251"/>
              <a:gd name="connsiteX1" fmla="*/ 2161209 w 4093436"/>
              <a:gd name="connsiteY1" fmla="*/ 2642226 h 4215251"/>
              <a:gd name="connsiteX2" fmla="*/ 2161209 w 4093436"/>
              <a:gd name="connsiteY2" fmla="*/ 4215251 h 4215251"/>
              <a:gd name="connsiteX3" fmla="*/ 0 w 4093436"/>
              <a:gd name="connsiteY3" fmla="*/ 4215251 h 4215251"/>
              <a:gd name="connsiteX4" fmla="*/ 2291462 w 4093436"/>
              <a:gd name="connsiteY4" fmla="*/ 2639890 h 4215251"/>
              <a:gd name="connsiteX5" fmla="*/ 3574681 w 4093436"/>
              <a:gd name="connsiteY5" fmla="*/ 2639890 h 4215251"/>
              <a:gd name="connsiteX6" fmla="*/ 3574681 w 4093436"/>
              <a:gd name="connsiteY6" fmla="*/ 3432245 h 4215251"/>
              <a:gd name="connsiteX7" fmla="*/ 2291462 w 4093436"/>
              <a:gd name="connsiteY7" fmla="*/ 3432245 h 4215251"/>
              <a:gd name="connsiteX8" fmla="*/ 228075 w 4093436"/>
              <a:gd name="connsiteY8" fmla="*/ 1773324 h 4215251"/>
              <a:gd name="connsiteX9" fmla="*/ 1511293 w 4093436"/>
              <a:gd name="connsiteY9" fmla="*/ 1773324 h 4215251"/>
              <a:gd name="connsiteX10" fmla="*/ 1511293 w 4093436"/>
              <a:gd name="connsiteY10" fmla="*/ 2565679 h 4215251"/>
              <a:gd name="connsiteX11" fmla="*/ 228075 w 4093436"/>
              <a:gd name="connsiteY11" fmla="*/ 2565679 h 4215251"/>
              <a:gd name="connsiteX12" fmla="*/ 1571596 w 4093436"/>
              <a:gd name="connsiteY12" fmla="*/ 905589 h 4215251"/>
              <a:gd name="connsiteX13" fmla="*/ 4093436 w 4093436"/>
              <a:gd name="connsiteY13" fmla="*/ 905589 h 4215251"/>
              <a:gd name="connsiteX14" fmla="*/ 4093436 w 4093436"/>
              <a:gd name="connsiteY14" fmla="*/ 2546396 h 4215251"/>
              <a:gd name="connsiteX15" fmla="*/ 1571596 w 4093436"/>
              <a:gd name="connsiteY15" fmla="*/ 2546396 h 4215251"/>
              <a:gd name="connsiteX16" fmla="*/ 663050 w 4093436"/>
              <a:gd name="connsiteY16" fmla="*/ 905589 h 4215251"/>
              <a:gd name="connsiteX17" fmla="*/ 1498159 w 4093436"/>
              <a:gd name="connsiteY17" fmla="*/ 905589 h 4215251"/>
              <a:gd name="connsiteX18" fmla="*/ 1498159 w 4093436"/>
              <a:gd name="connsiteY18" fmla="*/ 1696777 h 4215251"/>
              <a:gd name="connsiteX19" fmla="*/ 663050 w 4093436"/>
              <a:gd name="connsiteY19" fmla="*/ 1696777 h 4215251"/>
              <a:gd name="connsiteX20" fmla="*/ 1571596 w 4093436"/>
              <a:gd name="connsiteY20" fmla="*/ 0 h 4215251"/>
              <a:gd name="connsiteX21" fmla="*/ 2735820 w 4093436"/>
              <a:gd name="connsiteY21" fmla="*/ 0 h 4215251"/>
              <a:gd name="connsiteX22" fmla="*/ 2735820 w 4093436"/>
              <a:gd name="connsiteY22" fmla="*/ 823783 h 4215251"/>
              <a:gd name="connsiteX23" fmla="*/ 1571596 w 4093436"/>
              <a:gd name="connsiteY23" fmla="*/ 823783 h 421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93436" h="4215251">
                <a:moveTo>
                  <a:pt x="0" y="2642226"/>
                </a:moveTo>
                <a:lnTo>
                  <a:pt x="2161209" y="2642226"/>
                </a:lnTo>
                <a:lnTo>
                  <a:pt x="2161209" y="4215251"/>
                </a:lnTo>
                <a:lnTo>
                  <a:pt x="0" y="4215251"/>
                </a:lnTo>
                <a:close/>
                <a:moveTo>
                  <a:pt x="2291462" y="2639890"/>
                </a:moveTo>
                <a:lnTo>
                  <a:pt x="3574681" y="2639890"/>
                </a:lnTo>
                <a:lnTo>
                  <a:pt x="3574681" y="3432245"/>
                </a:lnTo>
                <a:lnTo>
                  <a:pt x="2291462" y="3432245"/>
                </a:lnTo>
                <a:close/>
                <a:moveTo>
                  <a:pt x="228075" y="1773324"/>
                </a:moveTo>
                <a:lnTo>
                  <a:pt x="1511293" y="1773324"/>
                </a:lnTo>
                <a:lnTo>
                  <a:pt x="1511293" y="2565679"/>
                </a:lnTo>
                <a:lnTo>
                  <a:pt x="228075" y="2565679"/>
                </a:lnTo>
                <a:close/>
                <a:moveTo>
                  <a:pt x="1571596" y="905589"/>
                </a:moveTo>
                <a:lnTo>
                  <a:pt x="4093436" y="905589"/>
                </a:lnTo>
                <a:lnTo>
                  <a:pt x="4093436" y="2546396"/>
                </a:lnTo>
                <a:lnTo>
                  <a:pt x="1571596" y="2546396"/>
                </a:lnTo>
                <a:close/>
                <a:moveTo>
                  <a:pt x="663050" y="905589"/>
                </a:moveTo>
                <a:lnTo>
                  <a:pt x="1498159" y="905589"/>
                </a:lnTo>
                <a:lnTo>
                  <a:pt x="1498159" y="1696777"/>
                </a:lnTo>
                <a:lnTo>
                  <a:pt x="663050" y="1696777"/>
                </a:lnTo>
                <a:close/>
                <a:moveTo>
                  <a:pt x="1571596" y="0"/>
                </a:moveTo>
                <a:lnTo>
                  <a:pt x="2735820" y="0"/>
                </a:lnTo>
                <a:lnTo>
                  <a:pt x="2735820" y="823783"/>
                </a:lnTo>
                <a:lnTo>
                  <a:pt x="1571596" y="8237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7E8CE8-4EC0-42BF-97CC-F511DECC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48" y="1541720"/>
            <a:ext cx="6690646" cy="275383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84E6D7-240D-4A47-9FFC-E0A24F94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48" y="4482137"/>
            <a:ext cx="6690645" cy="179107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6A7AA4-4321-4FC2-BB77-8CC6370AD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20" y="1357"/>
            <a:ext cx="1687554" cy="13692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2FED3E-1C93-4C4A-B5A1-71324613B761}"/>
              </a:ext>
            </a:extLst>
          </p:cNvPr>
          <p:cNvSpPr/>
          <p:nvPr userDrawn="1"/>
        </p:nvSpPr>
        <p:spPr>
          <a:xfrm>
            <a:off x="515320" y="0"/>
            <a:ext cx="1687554" cy="13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6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AC64D27F-C2B0-4FC8-8C2C-E28C4246B6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514800 w 12192000"/>
              <a:gd name="connsiteY1" fmla="*/ 0 h 6858000"/>
              <a:gd name="connsiteX2" fmla="*/ 514800 w 12192000"/>
              <a:gd name="connsiteY2" fmla="*/ 1368000 h 6858000"/>
              <a:gd name="connsiteX3" fmla="*/ 2203200 w 12192000"/>
              <a:gd name="connsiteY3" fmla="*/ 1368000 h 6858000"/>
              <a:gd name="connsiteX4" fmla="*/ 220320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14800" y="0"/>
                </a:lnTo>
                <a:lnTo>
                  <a:pt x="514800" y="1368000"/>
                </a:lnTo>
                <a:lnTo>
                  <a:pt x="2203200" y="1368000"/>
                </a:lnTo>
                <a:lnTo>
                  <a:pt x="22032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4186AC-7C25-4291-BCA4-78632FA0DD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20" y="1357"/>
            <a:ext cx="1687554" cy="1369213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AA58139-E55E-4F59-8364-7B2CB534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03" y="4182213"/>
            <a:ext cx="10515600" cy="1325563"/>
          </a:xfrm>
          <a:solidFill>
            <a:schemeClr val="bg1">
              <a:alpha val="60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57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EFA4214-F565-4AAE-98C2-43348182E7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91259"/>
          </a:xfrm>
          <a:custGeom>
            <a:avLst/>
            <a:gdLst>
              <a:gd name="connsiteX0" fmla="*/ 0 w 12192000"/>
              <a:gd name="connsiteY0" fmla="*/ 0 h 6219825"/>
              <a:gd name="connsiteX1" fmla="*/ 12192000 w 12192000"/>
              <a:gd name="connsiteY1" fmla="*/ 0 h 6219825"/>
              <a:gd name="connsiteX2" fmla="*/ 12192000 w 12192000"/>
              <a:gd name="connsiteY2" fmla="*/ 6219825 h 6219825"/>
              <a:gd name="connsiteX3" fmla="*/ 0 w 12192000"/>
              <a:gd name="connsiteY3" fmla="*/ 6219825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219825">
                <a:moveTo>
                  <a:pt x="0" y="0"/>
                </a:moveTo>
                <a:lnTo>
                  <a:pt x="12192000" y="0"/>
                </a:lnTo>
                <a:lnTo>
                  <a:pt x="12192000" y="6219825"/>
                </a:lnTo>
                <a:lnTo>
                  <a:pt x="0" y="6219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9F9E7-9C7D-4BCE-8F17-00F5363055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D46172-95BF-46D3-B6CC-8A39BDF4DD54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B257A-3811-45B9-95A3-CEAEB0A649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FD81F-D1C4-478B-8CB5-C5448FF06C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6696A9-6DC6-4DF9-B488-0C330948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8500"/>
            <a:ext cx="10515600" cy="1406534"/>
          </a:xfrm>
          <a:solidFill>
            <a:schemeClr val="bg1">
              <a:lumMod val="95000"/>
              <a:alpha val="60000"/>
            </a:schemeClr>
          </a:solidFill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D644F3-D35C-4B24-B10C-08F02710A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6800"/>
            <a:ext cx="10515600" cy="1212850"/>
          </a:xfrm>
          <a:solidFill>
            <a:schemeClr val="bg1">
              <a:alpha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3DA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79EEB5-3A79-4593-8D0A-6E35075BA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73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elfolie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129B7-2E33-4F70-A64C-2480E2B2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95" y="413657"/>
            <a:ext cx="4785951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F7962C-D15E-46DB-A140-76AD118F9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19800" y="0"/>
            <a:ext cx="61722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89DD0F-46D0-4C0E-BF23-C8F1C2BFE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496" y="2013857"/>
            <a:ext cx="4785951" cy="41343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706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50E8B-16F5-4DE4-8389-209A4F24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B00A8-C732-4BD9-BF7C-FB595EBA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defRPr sz="3200"/>
            </a:lvl1pPr>
            <a:lvl2pPr marL="801688" indent="-344488" defTabSz="896938"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A209A3-C245-4C4C-802F-2D092E62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E46D8-97D6-4E3A-B7C6-E840F658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9C1D0-EF68-4300-B7B8-C513D1A4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1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>
            <a:extLst>
              <a:ext uri="{FF2B5EF4-FFF2-40B4-BE49-F238E27FC236}">
                <a16:creationId xmlns:a16="http://schemas.microsoft.com/office/drawing/2014/main" id="{544E9FAB-8764-4985-8B0E-8EA7B951F9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4689" y="-9516"/>
            <a:ext cx="4654609" cy="686751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0E8B-16F5-4DE4-8389-209A4F24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86443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B00A8-C732-4BD9-BF7C-FB595EBA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6443" cy="4351338"/>
          </a:xfrm>
        </p:spPr>
        <p:txBody>
          <a:bodyPr>
            <a:normAutofit/>
          </a:bodyPr>
          <a:lstStyle>
            <a:lvl1pPr marL="361950" indent="-361950">
              <a:defRPr sz="3200"/>
            </a:lvl1pPr>
            <a:lvl2pPr marL="801688" indent="-344488"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9D5F286-13E2-47BB-BA7B-AB37604C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1668" y="6326517"/>
            <a:ext cx="942975" cy="365125"/>
          </a:xfrm>
        </p:spPr>
        <p:txBody>
          <a:bodyPr/>
          <a:lstStyle/>
          <a:p>
            <a:fld id="{F5B7BAA7-1395-4FFC-8E09-B86A0B237D4B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D6FD19F-A1A8-47AB-A4BA-93A683DF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17001"/>
            <a:ext cx="4263375" cy="365125"/>
          </a:xfrm>
        </p:spPr>
        <p:txBody>
          <a:bodyPr/>
          <a:lstStyle/>
          <a:p>
            <a:r>
              <a:rPr lang="de-CH" dirty="0"/>
              <a:t>Fusszeile einfügen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55AAF9C-ECDA-4550-90F2-DC75323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39197" y="6326517"/>
            <a:ext cx="704849" cy="355609"/>
          </a:xfrm>
        </p:spPr>
        <p:txBody>
          <a:bodyPr/>
          <a:lstStyle/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70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47AD59C-92D2-466F-802A-B9717FDD784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7003" y="6302384"/>
            <a:ext cx="684797" cy="555616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DA6F57-E121-4815-9F59-EC6E9593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1FC0C0-4A7A-42C5-8BE5-59A1C498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AA19EBA-944C-4855-9B22-01767EA00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02384"/>
            <a:ext cx="7821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Fusszeile einfügen</a:t>
            </a:r>
            <a:endParaRPr lang="de-CH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797B86A5-F710-4E10-B476-14958C5C6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16039" y="6302384"/>
            <a:ext cx="94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BAE-2A8F-4A67-A8BC-42976025B7E1}" type="datetime1">
              <a:rPr lang="de-CH" smtClean="0"/>
              <a:pPr/>
              <a:t>19.08.22</a:t>
            </a:fld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C141F1C-F690-44E4-8620-852DE6404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202" y="6302384"/>
            <a:ext cx="704849" cy="355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AF41-8FFB-46BD-8359-B4FF53AB7ED5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0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0" r:id="rId4"/>
    <p:sldLayoutId id="2147483651" r:id="rId5"/>
    <p:sldLayoutId id="2147483664" r:id="rId6"/>
    <p:sldLayoutId id="2147483657" r:id="rId7"/>
    <p:sldLayoutId id="2147483650" r:id="rId8"/>
    <p:sldLayoutId id="2147483663" r:id="rId9"/>
    <p:sldLayoutId id="2147483652" r:id="rId10"/>
    <p:sldLayoutId id="2147483667" r:id="rId11"/>
    <p:sldLayoutId id="2147483653" r:id="rId12"/>
    <p:sldLayoutId id="2147483671" r:id="rId13"/>
    <p:sldLayoutId id="2147483666" r:id="rId14"/>
    <p:sldLayoutId id="2147483670" r:id="rId15"/>
    <p:sldLayoutId id="2147483665" r:id="rId16"/>
    <p:sldLayoutId id="2147483669" r:id="rId17"/>
    <p:sldLayoutId id="2147483673" r:id="rId18"/>
    <p:sldLayoutId id="2147483668" r:id="rId1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DA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ea.io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sk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cracy.earth/" TargetMode="External"/><Relationship Id="rId2" Type="http://schemas.openxmlformats.org/officeDocument/2006/relationships/hyperlink" Target="https://www.fiverr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michael-spengler/fairness/blob/main/README.m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el-spengler/distributed-ledger-technology-hands-on-lecture/blob/main/blockchain-development/class-exercises/german-speaking/U%CC%88bungsklausur-Mit-Musterlo%CC%88sungen.docx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fipulse.com/" TargetMode="External"/><Relationship Id="rId7" Type="http://schemas.openxmlformats.org/officeDocument/2006/relationships/hyperlink" Target="https://www.bis.org/publ/arpdf/ar2021e3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bis.org/" TargetMode="External"/><Relationship Id="rId5" Type="http://schemas.openxmlformats.org/officeDocument/2006/relationships/hyperlink" Target="https://www.voltz.xyz/?ref=onepagelove" TargetMode="External"/><Relationship Id="rId4" Type="http://schemas.openxmlformats.org/officeDocument/2006/relationships/hyperlink" Target="https://www.youtube.com/watch?v=1mp0etsGfO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01CE4-25EA-40EE-B83F-A37DD7998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3400" dirty="0"/>
              <a:t>Distributed Ledger Technology Part 2</a:t>
            </a:r>
            <a:br>
              <a:rPr lang="de-CH" sz="3400" dirty="0"/>
            </a:br>
            <a:br>
              <a:rPr lang="de-CH" dirty="0"/>
            </a:br>
            <a:r>
              <a:rPr lang="de-CH" sz="2400" dirty="0" err="1"/>
              <a:t>DeFi</a:t>
            </a:r>
            <a:r>
              <a:rPr lang="de-CH" sz="2400" dirty="0"/>
              <a:t>, </a:t>
            </a:r>
            <a:r>
              <a:rPr lang="de-CH" sz="2400" dirty="0" err="1"/>
              <a:t>Tokenomics</a:t>
            </a:r>
            <a:r>
              <a:rPr lang="de-CH" sz="2400" dirty="0"/>
              <a:t>, NFTs &amp; Art, Distributed (Ledger) </a:t>
            </a:r>
            <a:r>
              <a:rPr lang="de-CH" sz="2400" dirty="0" err="1"/>
              <a:t>Markets</a:t>
            </a:r>
            <a:r>
              <a:rPr lang="de-CH" sz="2400" dirty="0"/>
              <a:t>, DAOs, </a:t>
            </a:r>
            <a:r>
              <a:rPr lang="de-CH" sz="2400" dirty="0" err="1"/>
              <a:t>Ethics</a:t>
            </a:r>
            <a:r>
              <a:rPr lang="de-CH" sz="2400" dirty="0"/>
              <a:t>, </a:t>
            </a:r>
            <a:r>
              <a:rPr lang="de-CH" sz="2400" dirty="0" err="1"/>
              <a:t>Catalysts</a:t>
            </a:r>
            <a:r>
              <a:rPr lang="de-CH" sz="2400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E8EA62-0DAC-4E6B-ABD8-E5571B9CC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sz="2400" dirty="0"/>
          </a:p>
          <a:p>
            <a:r>
              <a:rPr lang="de-CH" sz="2400" dirty="0"/>
              <a:t>Michael Spengler </a:t>
            </a:r>
          </a:p>
        </p:txBody>
      </p:sp>
    </p:spTree>
    <p:extLst>
      <p:ext uri="{BB962C8B-B14F-4D97-AF65-F5344CB8AC3E}">
        <p14:creationId xmlns:p14="http://schemas.microsoft.com/office/powerpoint/2010/main" val="24065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Art and </a:t>
            </a:r>
            <a:r>
              <a:rPr lang="de-CH" dirty="0" err="1"/>
              <a:t>other</a:t>
            </a:r>
            <a:r>
              <a:rPr lang="de-CH" dirty="0"/>
              <a:t> Use Cases </a:t>
            </a:r>
            <a:r>
              <a:rPr lang="de-CH" dirty="0" err="1"/>
              <a:t>for</a:t>
            </a:r>
            <a:r>
              <a:rPr lang="de-CH" dirty="0"/>
              <a:t> NFTs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500" dirty="0"/>
              <a:t>Welche Use Cases für NFTs kennen Sie?</a:t>
            </a:r>
          </a:p>
          <a:p>
            <a:r>
              <a:rPr lang="de-CH" sz="2500" dirty="0"/>
              <a:t>Welche dieser Use Cases sind aus Ihrer Sicht die Vielversprechendsten und warum?</a:t>
            </a:r>
          </a:p>
          <a:p>
            <a:r>
              <a:rPr lang="de-CH" sz="2500" dirty="0"/>
              <a:t>Was halten Sie von </a:t>
            </a:r>
            <a:r>
              <a:rPr lang="de-CH" sz="2500" dirty="0" err="1"/>
              <a:t>Soulbound</a:t>
            </a:r>
            <a:r>
              <a:rPr lang="de-CH" sz="2500" dirty="0"/>
              <a:t> NFTs?</a:t>
            </a:r>
          </a:p>
          <a:p>
            <a:r>
              <a:rPr lang="de-CH" sz="2500" dirty="0"/>
              <a:t>Wie können wir einen eigenen NFT Marketplace als Distributed App (DAPP) entwickeln – z.B. in Anlehnung an </a:t>
            </a:r>
            <a:r>
              <a:rPr lang="de-CH" sz="2500" dirty="0">
                <a:hlinkClick r:id="rId2"/>
              </a:rPr>
              <a:t>opensea.io</a:t>
            </a:r>
            <a:r>
              <a:rPr lang="de-CH" sz="2500" dirty="0"/>
              <a:t>?</a:t>
            </a:r>
          </a:p>
          <a:p>
            <a:pPr lvl="1"/>
            <a:r>
              <a:rPr lang="de-CH" sz="2300" dirty="0"/>
              <a:t>Welche Rolle spielt dabei der Token Standard ERC721 und ERC1155?</a:t>
            </a:r>
          </a:p>
          <a:p>
            <a:pPr lvl="1"/>
            <a:r>
              <a:rPr lang="de-CH" sz="2300" dirty="0"/>
              <a:t>Inwiefern können </a:t>
            </a:r>
            <a:r>
              <a:rPr lang="de-CH" sz="2300" dirty="0" err="1"/>
              <a:t>Solidity</a:t>
            </a:r>
            <a:r>
              <a:rPr lang="de-CH" sz="2300" dirty="0"/>
              <a:t> Programmierkenntnisse in diesem Kontext hilfreich sein?</a:t>
            </a:r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512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Distributed Ledger </a:t>
            </a:r>
            <a:r>
              <a:rPr lang="de-CH" dirty="0" err="1"/>
              <a:t>Markets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500" dirty="0"/>
              <a:t>Welche «Märkte» kennen Sie, die auf der Distributed Ledger Technologie basieren – z.B. NFT </a:t>
            </a:r>
            <a:r>
              <a:rPr lang="de-CH" sz="2500" dirty="0" err="1"/>
              <a:t>Marketplaces</a:t>
            </a:r>
            <a:r>
              <a:rPr lang="de-CH" sz="2500" dirty="0"/>
              <a:t> … welche noch? </a:t>
            </a:r>
          </a:p>
          <a:p>
            <a:r>
              <a:rPr lang="de-CH" sz="2500" dirty="0"/>
              <a:t>Wäre es aus Ihrer Sicht sinnvoll weitere Märkte auf der Distributed Ledger Technologie operieren zu lassen? Warum? Welche?</a:t>
            </a:r>
          </a:p>
          <a:p>
            <a:r>
              <a:rPr lang="de-CH" sz="2500" dirty="0"/>
              <a:t>Welche Vor- und Nachteile hätte es wenn Sie beim Gemüsehändler mit ihrem </a:t>
            </a:r>
            <a:r>
              <a:rPr lang="de-CH" sz="2500" dirty="0">
                <a:hlinkClick r:id="rId3"/>
              </a:rPr>
              <a:t>metamask.io</a:t>
            </a:r>
            <a:r>
              <a:rPr lang="de-CH" sz="2500" dirty="0"/>
              <a:t> wallet - beispielsweise in Ether, CULT oder RVLT - zahlen könnten? </a:t>
            </a:r>
          </a:p>
          <a:p>
            <a:r>
              <a:rPr lang="de-CH" sz="2500" dirty="0"/>
              <a:t>Was bräuchte es aus Ihrer Sicht, um die Adoption zu fördern?</a:t>
            </a:r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047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Distributed Ledger </a:t>
            </a:r>
            <a:r>
              <a:rPr lang="de-CH" dirty="0" err="1"/>
              <a:t>Markets</a:t>
            </a:r>
            <a:br>
              <a:rPr lang="de-CH" dirty="0"/>
            </a:br>
            <a:r>
              <a:rPr lang="de-CH" sz="2400" dirty="0" err="1"/>
              <a:t>Debating</a:t>
            </a:r>
            <a:r>
              <a:rPr lang="de-CH" sz="2400" dirty="0"/>
              <a:t> Club - </a:t>
            </a:r>
            <a:r>
              <a:rPr lang="de-CH" sz="2400" dirty="0" err="1"/>
              <a:t>Exercise</a:t>
            </a:r>
            <a:r>
              <a:rPr lang="de-CH" sz="2400" dirty="0"/>
              <a:t>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700" dirty="0"/>
          </a:p>
          <a:p>
            <a:r>
              <a:rPr lang="de-CH" sz="2700" dirty="0"/>
              <a:t>These: Märkte sollten stets einen zentralen «Man in </a:t>
            </a:r>
            <a:r>
              <a:rPr lang="de-CH" sz="2700" dirty="0" err="1"/>
              <a:t>the</a:t>
            </a:r>
            <a:r>
              <a:rPr lang="de-CH" sz="2700" dirty="0"/>
              <a:t> Middle» haben</a:t>
            </a:r>
          </a:p>
          <a:p>
            <a:endParaRPr lang="de-CH" sz="2700" dirty="0"/>
          </a:p>
          <a:p>
            <a:r>
              <a:rPr lang="de-CH" sz="2700" dirty="0"/>
              <a:t>Antithese: Märkte sollten eher mehr Peer 2 Peer organisiert sein und auf einer dezentralen Plattform basieren</a:t>
            </a:r>
          </a:p>
          <a:p>
            <a:endParaRPr lang="de-CH" sz="2700" dirty="0"/>
          </a:p>
          <a:p>
            <a:r>
              <a:rPr lang="de-CH" sz="2700" dirty="0"/>
              <a:t>Synthese: Wird gemeinsam mit der Gruppe erarbeitet</a:t>
            </a:r>
          </a:p>
          <a:p>
            <a:pPr marL="0" indent="0">
              <a:buNone/>
            </a:pPr>
            <a:endParaRPr lang="de-CH" sz="2700" dirty="0"/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672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Anhang</a:t>
            </a:r>
            <a:endParaRPr lang="de-CH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Die folgenden Folieninhalte können auf Wunsch der Studierenden zusätzlich erarbeitet werden.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490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Ethical</a:t>
            </a:r>
            <a:r>
              <a:rPr lang="de-CH" dirty="0"/>
              <a:t> Challenges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Centralization</a:t>
            </a:r>
            <a:br>
              <a:rPr lang="de-CH" dirty="0"/>
            </a:br>
            <a:endParaRPr lang="de-CH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500" dirty="0"/>
              <a:t>Inwiefern fördert Zentralisierung Korruption?</a:t>
            </a:r>
          </a:p>
          <a:p>
            <a:r>
              <a:rPr lang="de-CH" sz="2500" dirty="0"/>
              <a:t>Inwiefern fördert Dezentralisierung Fairness?</a:t>
            </a:r>
          </a:p>
          <a:p>
            <a:r>
              <a:rPr lang="de-CH" sz="2500" dirty="0"/>
              <a:t>Wie demokratisch wurde über die die Abschaffung des Schweizer Bankgeheimnisses abgestimmt?</a:t>
            </a:r>
          </a:p>
          <a:p>
            <a:r>
              <a:rPr lang="de-CH" sz="2500" dirty="0"/>
              <a:t>Wie demokratisch wurde über die die Abschaffung des Gold Standards (1971) abgestimmt?</a:t>
            </a:r>
          </a:p>
          <a:p>
            <a:r>
              <a:rPr lang="de-CH" sz="2500" dirty="0"/>
              <a:t>Wie demokratisch wurde über die geplante Einführung von CBDCs abgestimmt? </a:t>
            </a:r>
          </a:p>
          <a:p>
            <a:r>
              <a:rPr lang="de-CH" sz="2500" dirty="0"/>
              <a:t>An welchen Stellen erlaubt sich wer warum die Demokratie außer Kraft zu setzen?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120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Autonomous</a:t>
            </a:r>
            <a:r>
              <a:rPr lang="de-CH" dirty="0"/>
              <a:t> </a:t>
            </a:r>
            <a:r>
              <a:rPr lang="de-CH" dirty="0" err="1"/>
              <a:t>Organizations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500" dirty="0"/>
              <a:t>Welche Vorteile bieten DAOs im Vergleich zu klassischen Rechtsformen wie Aktiengesellschaften etc.? </a:t>
            </a:r>
          </a:p>
          <a:p>
            <a:r>
              <a:rPr lang="de-CH" sz="2500" dirty="0"/>
              <a:t>Welche Vorteile bieten klassische Rechtsformen wie Aktiengesellschaften etc. im Vergleich zu DAOs</a:t>
            </a:r>
          </a:p>
          <a:p>
            <a:r>
              <a:rPr lang="de-CH" sz="2500" dirty="0"/>
              <a:t>Welche DAOs kennen Sie bereits?</a:t>
            </a:r>
          </a:p>
          <a:p>
            <a:r>
              <a:rPr lang="de-CH" sz="2500" dirty="0"/>
              <a:t>Welche DAOs sind aus Ihrer vorbildlich gestaltet (im Hinblick auf deren </a:t>
            </a:r>
            <a:r>
              <a:rPr lang="de-CH" sz="2500" dirty="0" err="1"/>
              <a:t>Tokenomics</a:t>
            </a:r>
            <a:r>
              <a:rPr lang="de-CH" sz="2500" dirty="0"/>
              <a:t>, Community </a:t>
            </a:r>
            <a:r>
              <a:rPr lang="de-CH" sz="2500" dirty="0" err="1"/>
              <a:t>Facilitation</a:t>
            </a:r>
            <a:r>
              <a:rPr lang="de-CH" sz="2500" dirty="0"/>
              <a:t>, Utility &amp; </a:t>
            </a:r>
            <a:r>
              <a:rPr lang="de-CH" sz="2500" dirty="0" err="1"/>
              <a:t>Ethics</a:t>
            </a:r>
            <a:r>
              <a:rPr lang="de-CH" sz="2500" dirty="0"/>
              <a:t>) und warum?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444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Catalysts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500" dirty="0"/>
              <a:t>Welche Schlüsselfunktionen bräuchte es aus Ihrer Sicht, um die Adoption der Distributed Ledger Technologie im Allgemeinen zu fördern?</a:t>
            </a:r>
          </a:p>
          <a:p>
            <a:r>
              <a:rPr lang="de-CH" sz="2500" dirty="0"/>
              <a:t>Wie wertvoll wäre eine dezentrale Fiat- On- Off- Ramp in diesem Kontext?</a:t>
            </a:r>
          </a:p>
          <a:p>
            <a:r>
              <a:rPr lang="de-CH" sz="2500" dirty="0"/>
              <a:t>Wie wertvoll wäre eine dezentrale Variante von </a:t>
            </a:r>
            <a:r>
              <a:rPr lang="de-CH" sz="2500" dirty="0">
                <a:hlinkClick r:id="rId2"/>
              </a:rPr>
              <a:t>fiverr.com</a:t>
            </a:r>
            <a:r>
              <a:rPr lang="de-CH" sz="2500" dirty="0"/>
              <a:t> in diesem Kontext?</a:t>
            </a:r>
          </a:p>
          <a:p>
            <a:r>
              <a:rPr lang="de-CH" sz="2500" dirty="0"/>
              <a:t>Wie wertvoll wäre ein </a:t>
            </a:r>
            <a:r>
              <a:rPr lang="de-CH" sz="2500" dirty="0">
                <a:hlinkClick r:id="rId3"/>
              </a:rPr>
              <a:t>dezentrales universelles Grundeinkommen</a:t>
            </a:r>
            <a:r>
              <a:rPr lang="de-CH" sz="2500" dirty="0"/>
              <a:t> in diesem Kontext? Wie könnte ein dezentrales universelles Grundeinkommen im </a:t>
            </a:r>
            <a:r>
              <a:rPr lang="de-CH" sz="2500" dirty="0">
                <a:hlinkClick r:id="rId4"/>
              </a:rPr>
              <a:t>Ökosystem der </a:t>
            </a:r>
            <a:r>
              <a:rPr lang="de-CH" sz="2500" dirty="0" err="1">
                <a:hlinkClick r:id="rId4"/>
              </a:rPr>
              <a:t>cultdao.io</a:t>
            </a:r>
            <a:r>
              <a:rPr lang="de-CH" sz="2500" dirty="0"/>
              <a:t> gestaltet werden?</a:t>
            </a:r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19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Übungen Im Bereich Wirtschaftsinformatik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700" dirty="0">
                <a:hlinkClick r:id="rId2"/>
              </a:rPr>
              <a:t>https://github.com/michael-spengler/distributed-ledger-technology-hands-on-lecture/blob/main/blockchain-development/class-exercises/german-speaking/U%CC%88bungsklausur-Mit-Musterlo%CC%88sungen.docx</a:t>
            </a:r>
            <a:endParaRPr lang="de-CH" sz="2700" dirty="0"/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81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Decentralized</a:t>
            </a:r>
            <a:r>
              <a:rPr lang="de-CH" dirty="0"/>
              <a:t> Finance</a:t>
            </a:r>
            <a:br>
              <a:rPr lang="de-CH" dirty="0"/>
            </a:br>
            <a:r>
              <a:rPr lang="de-CH" sz="2400" dirty="0" err="1"/>
              <a:t>Debating</a:t>
            </a:r>
            <a:r>
              <a:rPr lang="de-CH" sz="2400" dirty="0"/>
              <a:t> Club - </a:t>
            </a:r>
            <a:r>
              <a:rPr lang="de-CH" sz="2400" dirty="0" err="1"/>
              <a:t>Exercise</a:t>
            </a:r>
            <a:r>
              <a:rPr lang="de-CH" sz="2400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700" dirty="0"/>
          </a:p>
          <a:p>
            <a:r>
              <a:rPr lang="de-CH" sz="2700" dirty="0"/>
              <a:t>These: Wir sollten die Dezentralisierung der Finanzsysteme unterstützen</a:t>
            </a:r>
          </a:p>
          <a:p>
            <a:endParaRPr lang="de-CH" sz="2700" dirty="0"/>
          </a:p>
          <a:p>
            <a:r>
              <a:rPr lang="de-CH" sz="2700" dirty="0"/>
              <a:t>Antithese: </a:t>
            </a:r>
            <a:r>
              <a:rPr lang="de-CH" sz="2700" dirty="0" err="1"/>
              <a:t>Centralized</a:t>
            </a:r>
            <a:r>
              <a:rPr lang="de-CH" sz="2700" dirty="0"/>
              <a:t> Finance hat sich bewährt und wir sollten diesen Ansatz beibehalten </a:t>
            </a:r>
          </a:p>
          <a:p>
            <a:endParaRPr lang="de-CH" sz="2700" dirty="0"/>
          </a:p>
          <a:p>
            <a:r>
              <a:rPr lang="de-CH" sz="2700" dirty="0"/>
              <a:t>Synthese: Wird gemeinsam mit der Gruppe erarbeitet</a:t>
            </a:r>
          </a:p>
          <a:p>
            <a:pPr marL="0" indent="0">
              <a:buNone/>
            </a:pPr>
            <a:endParaRPr lang="de-CH" sz="2700" dirty="0"/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79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Decentralized</a:t>
            </a:r>
            <a:r>
              <a:rPr lang="de-CH" dirty="0"/>
              <a:t> Finance</a:t>
            </a:r>
            <a:br>
              <a:rPr lang="de-CH" dirty="0"/>
            </a:br>
            <a:r>
              <a:rPr lang="de-CH" sz="2400" dirty="0"/>
              <a:t>Fragestellungen zur Vertiefung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de-CH" sz="2700" dirty="0"/>
              <a:t>Welche Komponenten des Finanzsystems sind aus Ihrer Sicht im Allgemeinen besonders wertvoll für Anbieter und für Kunden (z.B. Zahlungsverkehr, Versicherungen, Marktplätze, …)?</a:t>
            </a:r>
          </a:p>
          <a:p>
            <a:r>
              <a:rPr lang="de-CH" sz="2700" dirty="0"/>
              <a:t>Welche </a:t>
            </a:r>
            <a:r>
              <a:rPr lang="de-CH" sz="2700" dirty="0" err="1"/>
              <a:t>DeFi</a:t>
            </a:r>
            <a:r>
              <a:rPr lang="de-CH" sz="2700" dirty="0"/>
              <a:t> Protokolle aus dem </a:t>
            </a:r>
            <a:r>
              <a:rPr lang="de-CH" sz="2700" dirty="0">
                <a:hlinkClick r:id="rId3"/>
              </a:rPr>
              <a:t>DeFi Pulse</a:t>
            </a:r>
            <a:r>
              <a:rPr lang="de-CH" sz="2700" dirty="0"/>
              <a:t> sind aus Ihrer Sicht die Vielversprechendsten und warum?</a:t>
            </a:r>
          </a:p>
          <a:p>
            <a:r>
              <a:rPr lang="de-CH" sz="2800" dirty="0"/>
              <a:t>Welche Bedeutung haben (</a:t>
            </a:r>
            <a:r>
              <a:rPr lang="de-CH" sz="2800" dirty="0" err="1"/>
              <a:t>leveraged</a:t>
            </a:r>
            <a:r>
              <a:rPr lang="de-CH" sz="2800" dirty="0"/>
              <a:t>) Interest Rate Swap </a:t>
            </a:r>
            <a:r>
              <a:rPr lang="de-CH" sz="2800" dirty="0" err="1"/>
              <a:t>Markets</a:t>
            </a:r>
            <a:r>
              <a:rPr lang="de-CH" sz="2800" dirty="0"/>
              <a:t> wie </a:t>
            </a:r>
            <a:r>
              <a:rPr lang="de-CH" sz="2800" dirty="0">
                <a:hlinkClick r:id="rId4"/>
              </a:rPr>
              <a:t>voltz</a:t>
            </a:r>
            <a:r>
              <a:rPr lang="de-CH" sz="2800" dirty="0"/>
              <a:t> (</a:t>
            </a:r>
            <a:r>
              <a:rPr lang="de-CH" sz="2800" dirty="0">
                <a:hlinkClick r:id="rId5"/>
              </a:rPr>
              <a:t>Webseite</a:t>
            </a:r>
            <a:r>
              <a:rPr lang="de-CH" sz="2800" dirty="0"/>
              <a:t>)?</a:t>
            </a:r>
            <a:endParaRPr lang="de-CH" sz="2300" dirty="0"/>
          </a:p>
          <a:p>
            <a:r>
              <a:rPr lang="de-CH" sz="2700" dirty="0"/>
              <a:t>Warum muss die </a:t>
            </a:r>
            <a:r>
              <a:rPr lang="de-CH" sz="2700" dirty="0">
                <a:hlinkClick r:id="rId6"/>
              </a:rPr>
              <a:t>Bank for International Settlements in Basel</a:t>
            </a:r>
            <a:r>
              <a:rPr lang="de-CH" sz="2700" dirty="0"/>
              <a:t> bei ihrem </a:t>
            </a:r>
            <a:r>
              <a:rPr lang="de-CH" sz="2700" dirty="0">
                <a:hlinkClick r:id="rId7"/>
              </a:rPr>
              <a:t>Streben zur Einführung von CBDCs</a:t>
            </a:r>
            <a:r>
              <a:rPr lang="de-CH" sz="2700" dirty="0"/>
              <a:t> mit Gegenwind aus der </a:t>
            </a:r>
            <a:r>
              <a:rPr lang="de-CH" sz="2700" dirty="0" err="1"/>
              <a:t>DeFi</a:t>
            </a:r>
            <a:r>
              <a:rPr lang="de-CH" sz="2700" dirty="0"/>
              <a:t>- und aus der Geschäftsbanken Szene rechnen?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98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Decentralized</a:t>
            </a:r>
            <a:r>
              <a:rPr lang="de-CH" dirty="0"/>
              <a:t> Finance</a:t>
            </a:r>
            <a:br>
              <a:rPr lang="de-CH" dirty="0"/>
            </a:br>
            <a:r>
              <a:rPr lang="de-CH" sz="2400" dirty="0" err="1"/>
              <a:t>Layers</a:t>
            </a:r>
            <a:r>
              <a:rPr lang="de-CH" sz="2400" dirty="0"/>
              <a:t> and </a:t>
            </a:r>
            <a:r>
              <a:rPr lang="de-CH" sz="2400" dirty="0" err="1"/>
              <a:t>Scaling</a:t>
            </a:r>
            <a:endParaRPr lang="de-CH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de-CH" sz="2700" dirty="0"/>
              <a:t>Layer 0 (</a:t>
            </a:r>
            <a:r>
              <a:rPr lang="de-CH" sz="2700" dirty="0" err="1"/>
              <a:t>the</a:t>
            </a:r>
            <a:r>
              <a:rPr lang="de-CH" sz="2700" dirty="0"/>
              <a:t> </a:t>
            </a:r>
            <a:r>
              <a:rPr lang="de-CH" sz="2700" dirty="0" err="1"/>
              <a:t>people</a:t>
            </a:r>
            <a:r>
              <a:rPr lang="de-CH" sz="2700" dirty="0"/>
              <a:t>)</a:t>
            </a:r>
          </a:p>
          <a:p>
            <a:pPr lvl="1"/>
            <a:r>
              <a:rPr lang="de-CH" sz="2300" dirty="0" err="1"/>
              <a:t>Scaling</a:t>
            </a:r>
            <a:r>
              <a:rPr lang="de-CH" sz="2300" dirty="0"/>
              <a:t> via </a:t>
            </a:r>
            <a:r>
              <a:rPr lang="de-CH" sz="2300" dirty="0" err="1"/>
              <a:t>education</a:t>
            </a:r>
            <a:r>
              <a:rPr lang="de-CH" sz="2300" dirty="0"/>
              <a:t> and </a:t>
            </a:r>
            <a:r>
              <a:rPr lang="de-CH" sz="2300" dirty="0" err="1"/>
              <a:t>practice</a:t>
            </a:r>
            <a:endParaRPr lang="de-CH" sz="2300" dirty="0"/>
          </a:p>
          <a:p>
            <a:r>
              <a:rPr lang="de-CH" sz="2700" dirty="0"/>
              <a:t>Layer 1 (</a:t>
            </a:r>
            <a:r>
              <a:rPr lang="de-CH" sz="2700" dirty="0" err="1"/>
              <a:t>the</a:t>
            </a:r>
            <a:r>
              <a:rPr lang="de-CH" sz="2700" dirty="0"/>
              <a:t> </a:t>
            </a:r>
            <a:r>
              <a:rPr lang="de-CH" sz="2700" dirty="0" err="1"/>
              <a:t>mainnet</a:t>
            </a:r>
            <a:r>
              <a:rPr lang="de-CH" sz="2700" dirty="0"/>
              <a:t>)</a:t>
            </a:r>
          </a:p>
          <a:p>
            <a:pPr lvl="1"/>
            <a:r>
              <a:rPr lang="de-CH" sz="2300" dirty="0" err="1"/>
              <a:t>Scaling</a:t>
            </a:r>
            <a:r>
              <a:rPr lang="de-CH" sz="2300" dirty="0"/>
              <a:t> e.g. via </a:t>
            </a:r>
            <a:r>
              <a:rPr lang="de-CH" sz="2300" dirty="0" err="1"/>
              <a:t>blocksize</a:t>
            </a:r>
            <a:r>
              <a:rPr lang="de-CH" sz="2300" dirty="0"/>
              <a:t> </a:t>
            </a:r>
            <a:r>
              <a:rPr lang="de-CH" sz="2300" dirty="0" err="1"/>
              <a:t>increase</a:t>
            </a:r>
            <a:r>
              <a:rPr lang="de-CH" sz="2300" dirty="0"/>
              <a:t> </a:t>
            </a:r>
          </a:p>
          <a:p>
            <a:pPr lvl="1"/>
            <a:r>
              <a:rPr lang="de-CH" sz="2300" dirty="0" err="1"/>
              <a:t>Scaling</a:t>
            </a:r>
            <a:r>
              <a:rPr lang="de-CH" sz="2300" dirty="0"/>
              <a:t> e.g. via </a:t>
            </a:r>
            <a:r>
              <a:rPr lang="de-CH" sz="2300" dirty="0" err="1"/>
              <a:t>sharding</a:t>
            </a:r>
            <a:r>
              <a:rPr lang="de-CH" sz="2300" dirty="0"/>
              <a:t> </a:t>
            </a:r>
          </a:p>
          <a:p>
            <a:r>
              <a:rPr lang="de-CH" sz="2700" dirty="0"/>
              <a:t>Layer 2 (</a:t>
            </a:r>
            <a:r>
              <a:rPr lang="de-CH" sz="2700" dirty="0" err="1"/>
              <a:t>scaling</a:t>
            </a:r>
            <a:r>
              <a:rPr lang="de-CH" sz="2700" dirty="0"/>
              <a:t> </a:t>
            </a:r>
            <a:r>
              <a:rPr lang="de-CH" sz="2700" dirty="0" err="1"/>
              <a:t>networks</a:t>
            </a:r>
            <a:r>
              <a:rPr lang="de-CH" sz="2700" dirty="0"/>
              <a:t>)</a:t>
            </a:r>
          </a:p>
          <a:p>
            <a:pPr lvl="1"/>
            <a:r>
              <a:rPr lang="de-CH" sz="2300" dirty="0" err="1"/>
              <a:t>Sidechains</a:t>
            </a:r>
            <a:r>
              <a:rPr lang="de-CH" sz="2300" dirty="0"/>
              <a:t> (e.g. Polygon)</a:t>
            </a:r>
          </a:p>
          <a:p>
            <a:pPr lvl="1"/>
            <a:r>
              <a:rPr lang="de-CH" sz="2300" dirty="0"/>
              <a:t>Rollups (e.g. </a:t>
            </a:r>
            <a:r>
              <a:rPr lang="de-CH" sz="2300" dirty="0" err="1"/>
              <a:t>Arbitrum</a:t>
            </a:r>
            <a:r>
              <a:rPr lang="de-CH" sz="2300" dirty="0"/>
              <a:t>)</a:t>
            </a:r>
          </a:p>
          <a:p>
            <a:pPr lvl="1"/>
            <a:endParaRPr lang="de-CH" sz="2300" dirty="0"/>
          </a:p>
          <a:p>
            <a:pPr lvl="1"/>
            <a:endParaRPr lang="de-CH" sz="23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85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Decentralized</a:t>
            </a:r>
            <a:r>
              <a:rPr lang="de-CH" dirty="0"/>
              <a:t> Finance</a:t>
            </a:r>
            <a:br>
              <a:rPr lang="de-CH" dirty="0"/>
            </a:br>
            <a:r>
              <a:rPr lang="de-CH" sz="2400" dirty="0" err="1"/>
              <a:t>Debating</a:t>
            </a:r>
            <a:r>
              <a:rPr lang="de-CH" sz="2400" dirty="0"/>
              <a:t> Club - </a:t>
            </a:r>
            <a:r>
              <a:rPr lang="de-CH" sz="2400" dirty="0" err="1"/>
              <a:t>Exercise</a:t>
            </a:r>
            <a:r>
              <a:rPr lang="de-CH" sz="2400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700" dirty="0"/>
          </a:p>
          <a:p>
            <a:r>
              <a:rPr lang="de-CH" sz="2700" dirty="0"/>
              <a:t>These: Wir sollten die Einführung von CBDCs akzeptieren</a:t>
            </a:r>
          </a:p>
          <a:p>
            <a:endParaRPr lang="de-CH" sz="2700" dirty="0"/>
          </a:p>
          <a:p>
            <a:r>
              <a:rPr lang="de-CH" sz="2700" dirty="0"/>
              <a:t>Antithese: Wir sollten die Einführung von CBDCs stoppen</a:t>
            </a:r>
          </a:p>
          <a:p>
            <a:endParaRPr lang="de-CH" sz="2700" dirty="0"/>
          </a:p>
          <a:p>
            <a:r>
              <a:rPr lang="de-CH" sz="2700" dirty="0"/>
              <a:t>Synthese: Wird gemeinsam mit der Gruppe erarbeitet</a:t>
            </a:r>
          </a:p>
          <a:p>
            <a:pPr marL="0" indent="0">
              <a:buNone/>
            </a:pPr>
            <a:endParaRPr lang="de-CH" sz="2700" dirty="0"/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07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Tokenomics</a:t>
            </a:r>
            <a:r>
              <a:rPr lang="de-CH" dirty="0"/>
              <a:t> &amp; Incentive Engineering</a:t>
            </a:r>
            <a:br>
              <a:rPr lang="de-CH" dirty="0"/>
            </a:br>
            <a:r>
              <a:rPr lang="de-CH" sz="2400" dirty="0"/>
              <a:t>Create </a:t>
            </a:r>
            <a:r>
              <a:rPr lang="de-CH" sz="2400" dirty="0" err="1"/>
              <a:t>Your</a:t>
            </a:r>
            <a:r>
              <a:rPr lang="de-CH" sz="2400" dirty="0"/>
              <a:t> Own Incentive System - </a:t>
            </a:r>
            <a:r>
              <a:rPr lang="de-CH" sz="2400" dirty="0" err="1"/>
              <a:t>Exercise</a:t>
            </a:r>
            <a:r>
              <a:rPr lang="de-CH" sz="2400" dirty="0"/>
              <a:t>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700" dirty="0"/>
          </a:p>
          <a:p>
            <a:r>
              <a:rPr lang="de-CH" sz="2700" dirty="0"/>
              <a:t>Mögliche Hilfestellung: </a:t>
            </a:r>
          </a:p>
          <a:p>
            <a:pPr lvl="1"/>
            <a:r>
              <a:rPr lang="de-CH" sz="2300" dirty="0"/>
              <a:t>Was möchten Sie fördern?</a:t>
            </a:r>
          </a:p>
          <a:p>
            <a:pPr lvl="1"/>
            <a:r>
              <a:rPr lang="de-CH" sz="2300" dirty="0"/>
              <a:t>Wie können Sie das erreichen?</a:t>
            </a:r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43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Tokenomics</a:t>
            </a:r>
            <a:r>
              <a:rPr lang="de-CH" dirty="0"/>
              <a:t> &amp; Incentive Engineering</a:t>
            </a:r>
            <a:br>
              <a:rPr lang="de-CH" dirty="0"/>
            </a:br>
            <a:r>
              <a:rPr lang="de-CH" sz="2400" dirty="0"/>
              <a:t>Fragestellungen zur Vertiefung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500" dirty="0"/>
              <a:t>Warum erscheint «Incentive Engineering» wie eine neue Disziplin? </a:t>
            </a:r>
          </a:p>
          <a:p>
            <a:r>
              <a:rPr lang="de-CH" sz="2500" dirty="0"/>
              <a:t>Wie können wir Incentive Engineering anwenden, um </a:t>
            </a:r>
            <a:r>
              <a:rPr lang="de-CH" sz="2500" dirty="0" err="1"/>
              <a:t>Tokenomics</a:t>
            </a:r>
            <a:r>
              <a:rPr lang="de-CH" sz="2500" dirty="0"/>
              <a:t> zu definieren, welche die Entstehung von fairen und erfolgreichen Wirtschafssystemen fördern?</a:t>
            </a:r>
          </a:p>
          <a:p>
            <a:r>
              <a:rPr lang="de-CH" sz="2500" dirty="0"/>
              <a:t>Welche Projekte aus dem Blockchain Space können als Vorbilder dienen und warum?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95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Tokenomics</a:t>
            </a:r>
            <a:r>
              <a:rPr lang="de-CH" dirty="0"/>
              <a:t> &amp; Incentive Engineering</a:t>
            </a:r>
            <a:br>
              <a:rPr lang="de-CH" dirty="0"/>
            </a:br>
            <a:r>
              <a:rPr lang="de-CH" sz="2400" dirty="0" err="1"/>
              <a:t>Debating</a:t>
            </a:r>
            <a:r>
              <a:rPr lang="de-CH" sz="2400" dirty="0"/>
              <a:t> Club - </a:t>
            </a:r>
            <a:r>
              <a:rPr lang="de-CH" sz="2400" dirty="0" err="1"/>
              <a:t>Exercise</a:t>
            </a:r>
            <a:r>
              <a:rPr lang="de-CH" sz="2400" dirty="0"/>
              <a:t>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700" dirty="0"/>
          </a:p>
          <a:p>
            <a:r>
              <a:rPr lang="de-CH" sz="2700" dirty="0"/>
              <a:t>These: Wir sollten mehr als 25 % unseres R&amp;D Budgets in Incentive Engineering investieren</a:t>
            </a:r>
          </a:p>
          <a:p>
            <a:endParaRPr lang="de-CH" sz="2700" dirty="0"/>
          </a:p>
          <a:p>
            <a:r>
              <a:rPr lang="de-CH" sz="2700" dirty="0"/>
              <a:t>Antithese: Wir sollten weniger als 25 % unseres R&amp;D Budgets in Incentive Engineering investieren</a:t>
            </a:r>
          </a:p>
          <a:p>
            <a:endParaRPr lang="de-CH" sz="2700" dirty="0"/>
          </a:p>
          <a:p>
            <a:r>
              <a:rPr lang="de-CH" sz="2700" dirty="0"/>
              <a:t>Synthese: Wird gemeinsam mit der Gruppe erarbeitet</a:t>
            </a:r>
          </a:p>
          <a:p>
            <a:pPr marL="0" indent="0">
              <a:buNone/>
            </a:pPr>
            <a:endParaRPr lang="de-CH" sz="2700" dirty="0"/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88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137E-657D-4DA3-A723-14C0468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Art and </a:t>
            </a:r>
            <a:r>
              <a:rPr lang="de-CH" dirty="0" err="1"/>
              <a:t>other</a:t>
            </a:r>
            <a:r>
              <a:rPr lang="de-CH" dirty="0"/>
              <a:t> Use Cases </a:t>
            </a:r>
            <a:r>
              <a:rPr lang="de-CH" dirty="0" err="1"/>
              <a:t>for</a:t>
            </a:r>
            <a:r>
              <a:rPr lang="de-CH" dirty="0"/>
              <a:t> NFTs</a:t>
            </a:r>
            <a:br>
              <a:rPr lang="de-CH" dirty="0"/>
            </a:br>
            <a:r>
              <a:rPr lang="de-CH" sz="2400" dirty="0" err="1"/>
              <a:t>Debating</a:t>
            </a:r>
            <a:r>
              <a:rPr lang="de-CH" sz="2400" dirty="0"/>
              <a:t> Club - </a:t>
            </a:r>
            <a:r>
              <a:rPr lang="de-CH" sz="2400" dirty="0" err="1"/>
              <a:t>Exercise</a:t>
            </a:r>
            <a:r>
              <a:rPr lang="de-CH" sz="2400" dirty="0"/>
              <a:t>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1A884-A570-45F4-A4B1-81B0064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700" dirty="0"/>
          </a:p>
          <a:p>
            <a:r>
              <a:rPr lang="de-CH" sz="2700" dirty="0"/>
              <a:t>These: Das wichtigste und vielleicht einzige nennenswerte Anwendungsgebiet von NFTs liegt im Bereich der Kunst</a:t>
            </a:r>
          </a:p>
          <a:p>
            <a:endParaRPr lang="de-CH" sz="2700" dirty="0"/>
          </a:p>
          <a:p>
            <a:r>
              <a:rPr lang="de-CH" sz="2700" dirty="0"/>
              <a:t>Antithese: NFTs können in vielen weiteren Lebensbereichen eine wertvolle Rolle spielen</a:t>
            </a:r>
          </a:p>
          <a:p>
            <a:endParaRPr lang="de-CH" sz="2700" dirty="0"/>
          </a:p>
          <a:p>
            <a:r>
              <a:rPr lang="de-CH" sz="2700" dirty="0"/>
              <a:t>Synthese: Wird gemeinsam mit der Gruppe erarbeitet</a:t>
            </a:r>
          </a:p>
          <a:p>
            <a:pPr marL="0" indent="0">
              <a:buNone/>
            </a:pPr>
            <a:endParaRPr lang="de-CH" sz="2700" dirty="0"/>
          </a:p>
          <a:p>
            <a:pPr marL="0" indent="0">
              <a:buNone/>
            </a:pPr>
            <a:endParaRPr lang="de-CH" sz="27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608B-CB12-425B-B428-DFC000C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05D8-F536-4D06-B0DA-7EE54F04900E}" type="datetime1">
              <a:rPr lang="de-CH" smtClean="0"/>
              <a:t>19.08.22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FFD47-79CC-47B7-B40D-79C1E62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</a:t>
            </a:r>
            <a:r>
              <a:rPr lang="de-CH" dirty="0" err="1"/>
              <a:t>michael-spengler</a:t>
            </a:r>
            <a:r>
              <a:rPr lang="de-CH" dirty="0"/>
              <a:t>/</a:t>
            </a:r>
            <a:r>
              <a:rPr lang="de-CH" dirty="0" err="1"/>
              <a:t>distributed</a:t>
            </a:r>
            <a:r>
              <a:rPr lang="de-CH" dirty="0"/>
              <a:t>-</a:t>
            </a:r>
            <a:r>
              <a:rPr lang="de-CH" dirty="0" err="1"/>
              <a:t>ledger</a:t>
            </a:r>
            <a:r>
              <a:rPr lang="de-CH" dirty="0"/>
              <a:t>-technology-hands-on-</a:t>
            </a:r>
            <a:r>
              <a:rPr lang="de-CH" dirty="0" err="1"/>
              <a:t>lecture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374683"/>
      </p:ext>
    </p:extLst>
  </p:cSld>
  <p:clrMapOvr>
    <a:masterClrMapping/>
  </p:clrMapOvr>
</p:sld>
</file>

<file path=ppt/theme/theme1.xml><?xml version="1.0" encoding="utf-8"?>
<a:theme xmlns:a="http://schemas.openxmlformats.org/drawingml/2006/main" name="HWZ Folien 2021">
  <a:themeElements>
    <a:clrScheme name="HWZ Bl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4A1"/>
      </a:accent1>
      <a:accent2>
        <a:srgbClr val="3364B8"/>
      </a:accent2>
      <a:accent3>
        <a:srgbClr val="668BCA"/>
      </a:accent3>
      <a:accent4>
        <a:srgbClr val="B2C4E4"/>
      </a:accent4>
      <a:accent5>
        <a:srgbClr val="E5EBF6"/>
      </a:accent5>
      <a:accent6>
        <a:srgbClr val="FFFFFF"/>
      </a:accent6>
      <a:hlink>
        <a:srgbClr val="0563C1"/>
      </a:hlink>
      <a:folHlink>
        <a:srgbClr val="FFFFFF"/>
      </a:folHlink>
    </a:clrScheme>
    <a:fontScheme name="HWZ ext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WZ Präsentation intern 16-9" id="{8A45D6E5-FCF0-40E5-9C93-DBE68163A7A5}" vid="{EF3EDB41-0898-4ACE-BE4F-6CE69AFE22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HWZ Präsentation extern 16-9</Template>
  <TotalTime>1293</TotalTime>
  <Words>1317</Words>
  <Application>Microsoft Macintosh PowerPoint</Application>
  <PresentationFormat>Widescreen</PresentationFormat>
  <Paragraphs>178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HWZ Folien 2021</vt:lpstr>
      <vt:lpstr>Distributed Ledger Technology Part 2  DeFi, Tokenomics, NFTs &amp; Art, Distributed (Ledger) Markets, DAOs, Ethics, Catalysts </vt:lpstr>
      <vt:lpstr>Decentralized Finance Debating Club - Exercise 1</vt:lpstr>
      <vt:lpstr>Decentralized Finance Fragestellungen zur Vertiefung</vt:lpstr>
      <vt:lpstr>Decentralized Finance Layers and Scaling</vt:lpstr>
      <vt:lpstr>Decentralized Finance Debating Club - Exercise 2</vt:lpstr>
      <vt:lpstr>Tokenomics &amp; Incentive Engineering Create Your Own Incentive System - Exercise 3</vt:lpstr>
      <vt:lpstr>Tokenomics &amp; Incentive Engineering Fragestellungen zur Vertiefung</vt:lpstr>
      <vt:lpstr>Tokenomics &amp; Incentive Engineering Debating Club - Exercise 4</vt:lpstr>
      <vt:lpstr>Art and other Use Cases for NFTs Debating Club - Exercise 5</vt:lpstr>
      <vt:lpstr>Art and other Use Cases for NFTs</vt:lpstr>
      <vt:lpstr>Distributed Ledger Markets</vt:lpstr>
      <vt:lpstr>Distributed Ledger Markets Debating Club - Exercise 6</vt:lpstr>
      <vt:lpstr>Anhang</vt:lpstr>
      <vt:lpstr>Ethical Challenges of Centralization </vt:lpstr>
      <vt:lpstr>Decentralized Autonomous Organizations</vt:lpstr>
      <vt:lpstr>Catalysts</vt:lpstr>
      <vt:lpstr>Übungen Im Bereich Wirtschaftsinformatik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Jaworski Magdalena</dc:creator>
  <cp:lastModifiedBy>Spengler, Michael</cp:lastModifiedBy>
  <cp:revision>16</cp:revision>
  <dcterms:created xsi:type="dcterms:W3CDTF">2021-07-20T13:10:58Z</dcterms:created>
  <dcterms:modified xsi:type="dcterms:W3CDTF">2022-08-19T10:17:35Z</dcterms:modified>
  <cp:contentStatus/>
</cp:coreProperties>
</file>