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k, Matthew Willis" initials="CMW" lastIdx="1" clrIdx="0">
    <p:extLst>
      <p:ext uri="{19B8F6BF-5375-455C-9EA6-DF929625EA0E}">
        <p15:presenceInfo xmlns:p15="http://schemas.microsoft.com/office/powerpoint/2012/main" userId="Cook, Matthew Wil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DE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384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AB81-1866-4ACC-8FA5-E6E4780CDAC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92AFC-C0B1-41BA-ABC4-205239CE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Aleksandr Lyapunov</a:t>
            </a:r>
          </a:p>
          <a:p>
            <a:endParaRPr lang="en-US" dirty="0"/>
          </a:p>
          <a:p>
            <a:r>
              <a:rPr lang="en-US" dirty="0"/>
              <a:t>Convergence is</a:t>
            </a:r>
            <a:r>
              <a:rPr lang="en-US" baseline="0" dirty="0"/>
              <a:t> when the energy equation reaches equilibrium.</a:t>
            </a:r>
          </a:p>
          <a:p>
            <a:endParaRPr lang="en-US" baseline="0" dirty="0"/>
          </a:p>
          <a:p>
            <a:r>
              <a:rPr lang="en-US" baseline="0" dirty="0"/>
              <a:t>10 bugs</a:t>
            </a:r>
          </a:p>
          <a:p>
            <a:r>
              <a:rPr lang="en-US" baseline="0" dirty="0"/>
              <a:t>100 epochs</a:t>
            </a:r>
          </a:p>
          <a:p>
            <a:endParaRPr lang="en-US" baseline="0" dirty="0"/>
          </a:p>
          <a:p>
            <a:r>
              <a:rPr lang="en-US" baseline="0" dirty="0"/>
              <a:t>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 guaranteed to find the best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r>
              <a:rPr lang="en-US" baseline="0"/>
              <a:t>Weighted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attributed to James Kennedy,</a:t>
            </a:r>
            <a:r>
              <a:rPr lang="en-US" baseline="0" dirty="0"/>
              <a:t> Russell </a:t>
            </a:r>
            <a:r>
              <a:rPr lang="en-US" baseline="0" dirty="0" err="1"/>
              <a:t>Eberhart</a:t>
            </a:r>
            <a:r>
              <a:rPr lang="en-US" baseline="0" dirty="0"/>
              <a:t> and Shi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= Fitness</a:t>
            </a:r>
          </a:p>
          <a:p>
            <a:endParaRPr lang="en-US" dirty="0"/>
          </a:p>
          <a:p>
            <a:r>
              <a:rPr lang="en-US" dirty="0"/>
              <a:t>Constraints/weights are incorporated</a:t>
            </a:r>
            <a:r>
              <a:rPr lang="en-US" baseline="0" dirty="0"/>
              <a:t> into Value 1 and Value 2</a:t>
            </a:r>
          </a:p>
          <a:p>
            <a:endParaRPr lang="en-US" baseline="0" dirty="0"/>
          </a:p>
          <a:p>
            <a:r>
              <a:rPr lang="en-US" baseline="0" dirty="0"/>
              <a:t>Value = value0 – value1 – value2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</a:t>
            </a:r>
            <a:r>
              <a:rPr lang="en-US" baseline="0" dirty="0"/>
              <a:t> = best solution found by bug</a:t>
            </a:r>
          </a:p>
          <a:p>
            <a:r>
              <a:rPr lang="en-US" baseline="0" dirty="0" err="1"/>
              <a:t>Pgd</a:t>
            </a:r>
            <a:r>
              <a:rPr lang="en-US" baseline="0" dirty="0"/>
              <a:t> = best solution found by swarm</a:t>
            </a:r>
            <a:endParaRPr lang="en-US" dirty="0"/>
          </a:p>
          <a:p>
            <a:r>
              <a:rPr lang="en-US" dirty="0" err="1"/>
              <a:t>dV</a:t>
            </a:r>
            <a:r>
              <a:rPr lang="en-US" dirty="0"/>
              <a:t>(t</a:t>
            </a:r>
            <a:r>
              <a:rPr lang="en-US" baseline="0" dirty="0"/>
              <a:t> – 1) = change in current velocity</a:t>
            </a:r>
          </a:p>
          <a:p>
            <a:r>
              <a:rPr lang="en-US" baseline="0" dirty="0"/>
              <a:t>V(t - 1) = current velocity</a:t>
            </a:r>
          </a:p>
          <a:p>
            <a:r>
              <a:rPr lang="en-US" baseline="0" dirty="0"/>
              <a:t>V(t) = new velocity</a:t>
            </a:r>
          </a:p>
          <a:p>
            <a:endParaRPr lang="en-US" baseline="0" dirty="0"/>
          </a:p>
          <a:p>
            <a:r>
              <a:rPr lang="en-US" baseline="0" dirty="0"/>
              <a:t>Large values of Vid move to 1, and smaller go to 0</a:t>
            </a:r>
          </a:p>
          <a:p>
            <a:endParaRPr lang="en-US" baseline="0" dirty="0"/>
          </a:p>
          <a:p>
            <a:r>
              <a:rPr lang="en-US" dirty="0"/>
              <a:t>Phi1 – random uniform</a:t>
            </a:r>
            <a:r>
              <a:rPr lang="en-US" baseline="0" dirty="0"/>
              <a:t> distribution with upper limit of 2</a:t>
            </a:r>
          </a:p>
          <a:p>
            <a:r>
              <a:rPr lang="en-US" baseline="0" dirty="0"/>
              <a:t>Phi2 – same def as Phi1</a:t>
            </a:r>
          </a:p>
          <a:p>
            <a:endParaRPr lang="en-US" baseline="0" dirty="0"/>
          </a:p>
          <a:p>
            <a:r>
              <a:rPr lang="en-US" baseline="0" dirty="0"/>
              <a:t>Sigmoid – range (0, 1)</a:t>
            </a:r>
          </a:p>
          <a:p>
            <a:r>
              <a:rPr lang="en-US" baseline="0" dirty="0"/>
              <a:t>Piece-wise linear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Max preset velocity [-4, 4]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BIT d AT BUG </a:t>
            </a:r>
            <a:r>
              <a:rPr lang="en-US" baseline="0" dirty="0" err="1"/>
              <a:t>i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Row = random uniform value [0.0, 1.0)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Iterate for </a:t>
            </a:r>
            <a:r>
              <a:rPr lang="en-US" i="1" baseline="0" dirty="0"/>
              <a:t>n</a:t>
            </a:r>
            <a:r>
              <a:rPr lang="en-US" i="0" baseline="0" dirty="0"/>
              <a:t> number of epochs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to Task Performance:</a:t>
            </a:r>
            <a:r>
              <a:rPr lang="en-US" baseline="0" dirty="0"/>
              <a:t> Processor 1 can complete Task 1 at a rate of 5.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ijkl</a:t>
            </a:r>
            <a:r>
              <a:rPr lang="en-US" baseline="0" dirty="0"/>
              <a:t>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Apply “k-out-of-n”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Holds the weighted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4x4 running diagonally, I believe, help maintain the constraints by weighing the distances.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Size (N x M) * (N x M) = 16 x 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r>
              <a:rPr lang="en-US" dirty="0"/>
              <a:t>Hopfield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John</a:t>
            </a:r>
            <a:r>
              <a:rPr lang="en-US" baseline="0" dirty="0"/>
              <a:t> Hopfield 1982 but described in 1974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Binary threshold units – take two different states, in this case 0,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 neuron is connected to each other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Minimize</a:t>
            </a:r>
            <a:r>
              <a:rPr lang="en-US" baseline="0" dirty="0"/>
              <a:t> E</a:t>
            </a:r>
          </a:p>
          <a:p>
            <a:endParaRPr lang="en-US" dirty="0"/>
          </a:p>
          <a:p>
            <a:r>
              <a:rPr lang="en-US" dirty="0"/>
              <a:t>Lyapunov Equation – this is the 2d version</a:t>
            </a:r>
          </a:p>
          <a:p>
            <a:endParaRPr lang="en-US" dirty="0"/>
          </a:p>
          <a:p>
            <a:r>
              <a:rPr lang="en-US" dirty="0"/>
              <a:t>Scaling function |f(x)|</a:t>
            </a:r>
            <a:r>
              <a:rPr lang="en-US" baseline="0" dirty="0"/>
              <a:t> &lt; .5</a:t>
            </a:r>
          </a:p>
          <a:p>
            <a:endParaRPr lang="en-US" baseline="0" dirty="0"/>
          </a:p>
          <a:p>
            <a:r>
              <a:rPr lang="en-US" baseline="0" dirty="0" err="1"/>
              <a:t>V</a:t>
            </a:r>
            <a:r>
              <a:rPr lang="en-US" baseline="-25000" dirty="0" err="1"/>
              <a:t>ij</a:t>
            </a:r>
            <a:r>
              <a:rPr lang="en-US" baseline="0" dirty="0"/>
              <a:t> – The new value</a:t>
            </a:r>
          </a:p>
          <a:p>
            <a:endParaRPr lang="en-US" baseline="0" dirty="0"/>
          </a:p>
          <a:p>
            <a:r>
              <a:rPr lang="en-US" baseline="0" dirty="0" err="1"/>
              <a:t>V</a:t>
            </a:r>
            <a:r>
              <a:rPr lang="en-US" baseline="-25000" dirty="0" err="1"/>
              <a:t>kl</a:t>
            </a:r>
            <a:r>
              <a:rPr lang="en-US" baseline="-25000" dirty="0"/>
              <a:t> </a:t>
            </a:r>
            <a:r>
              <a:rPr lang="en-US" baseline="0" dirty="0"/>
              <a:t>– Neuron </a:t>
            </a:r>
            <a:r>
              <a:rPr lang="en-US" i="1" baseline="0" dirty="0"/>
              <a:t>kl</a:t>
            </a:r>
            <a:r>
              <a:rPr lang="en-US" i="0" baseline="0" dirty="0"/>
              <a:t> being passed back.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is a preselected value of .5</a:t>
            </a:r>
          </a:p>
          <a:p>
            <a:endParaRPr lang="en-US" dirty="0"/>
          </a:p>
          <a:p>
            <a:r>
              <a:rPr lang="en-US" dirty="0"/>
              <a:t>Scaling function |f(x)|</a:t>
            </a:r>
            <a:r>
              <a:rPr lang="en-US" baseline="0" dirty="0"/>
              <a:t> &lt; .5</a:t>
            </a:r>
          </a:p>
          <a:p>
            <a:endParaRPr lang="en-US" baseline="0" dirty="0"/>
          </a:p>
          <a:p>
            <a:r>
              <a:rPr lang="en-US" baseline="0" dirty="0"/>
              <a:t>N = number neurons</a:t>
            </a:r>
          </a:p>
          <a:p>
            <a:endParaRPr lang="en-US" baseline="0" dirty="0"/>
          </a:p>
          <a:p>
            <a:r>
              <a:rPr lang="en-US" baseline="0" dirty="0" err="1"/>
              <a:t>R</a:t>
            </a:r>
            <a:r>
              <a:rPr lang="en-US" baseline="-25000" dirty="0" err="1"/>
              <a:t>ij</a:t>
            </a:r>
            <a:r>
              <a:rPr lang="en-US" baseline="0" dirty="0"/>
              <a:t> is the rate at which processor P can do Task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Piece-wise linear function on the left produces </a:t>
            </a:r>
            <a:r>
              <a:rPr lang="en-US" dirty="0" err="1"/>
              <a:t>V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Right: Determine output at time t</a:t>
            </a:r>
            <a:r>
              <a:rPr lang="en-US" baseline="0" dirty="0"/>
              <a:t> + 1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AFC-C0B1-41BA-ABC4-205239CEC5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Swarm (PSO)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Hopfield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Matthew Cook</a:t>
            </a:r>
          </a:p>
        </p:txBody>
      </p:sp>
    </p:spTree>
    <p:extLst>
      <p:ext uri="{BB962C8B-B14F-4D97-AF65-F5344CB8AC3E}">
        <p14:creationId xmlns:p14="http://schemas.microsoft.com/office/powerpoint/2010/main" val="10750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equation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84276"/>
              </p:ext>
            </p:extLst>
          </p:nvPr>
        </p:nvGraphicFramePr>
        <p:xfrm>
          <a:off x="2028825" y="5342293"/>
          <a:ext cx="2162175" cy="98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4" imgW="952200" imgH="431640" progId="Equation.3">
                  <p:embed/>
                </p:oleObj>
              </mc:Choice>
              <mc:Fallback>
                <p:oleObj name="Equation" r:id="rId4" imgW="952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8825" y="5342293"/>
                        <a:ext cx="2162175" cy="980186"/>
                      </a:xfrm>
                      <a:prstGeom prst="rect">
                        <a:avLst/>
                      </a:prstGeom>
                      <a:ln>
                        <a:solidFill>
                          <a:srgbClr val="9BAFB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86636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972816"/>
              </p:ext>
            </p:extLst>
          </p:nvPr>
        </p:nvGraphicFramePr>
        <p:xfrm>
          <a:off x="3210718" y="3318992"/>
          <a:ext cx="56562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8" imgW="2565360" imgH="482400" progId="Equation.3">
                  <p:embed/>
                </p:oleObj>
              </mc:Choice>
              <mc:Fallback>
                <p:oleObj name="Equation" r:id="rId8" imgW="2565360" imgH="482400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718" y="3318992"/>
                        <a:ext cx="5656263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2028825" y="4176713"/>
            <a:ext cx="2524126" cy="1165580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191000" y="4176713"/>
            <a:ext cx="390525" cy="1165580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3109912" y="4176713"/>
            <a:ext cx="1443039" cy="1165580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29160"/>
              </p:ext>
            </p:extLst>
          </p:nvPr>
        </p:nvGraphicFramePr>
        <p:xfrm>
          <a:off x="7421562" y="5100502"/>
          <a:ext cx="1546225" cy="60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0" imgW="520560" imgH="203040" progId="Equation.3">
                  <p:embed/>
                </p:oleObj>
              </mc:Choice>
              <mc:Fallback>
                <p:oleObj name="Equation" r:id="rId10" imgW="52056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21562" y="5100502"/>
                        <a:ext cx="1546225" cy="603405"/>
                      </a:xfrm>
                      <a:prstGeom prst="rect">
                        <a:avLst/>
                      </a:prstGeom>
                      <a:ln>
                        <a:solidFill>
                          <a:srgbClr val="9BAFB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V="1">
            <a:off x="7421562" y="4022590"/>
            <a:ext cx="764754" cy="107791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8195841" y="4041640"/>
            <a:ext cx="771946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195841" y="4041640"/>
            <a:ext cx="0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the solution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55281"/>
              </p:ext>
            </p:extLst>
          </p:nvPr>
        </p:nvGraphicFramePr>
        <p:xfrm>
          <a:off x="869950" y="3344863"/>
          <a:ext cx="3708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4" imgW="1676160" imgH="787320" progId="Equation.3">
                  <p:embed/>
                </p:oleObj>
              </mc:Choice>
              <mc:Fallback>
                <p:oleObj name="Equation" r:id="rId4" imgW="1676160" imgH="78732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344863"/>
                        <a:ext cx="37084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228838"/>
              </p:ext>
            </p:extLst>
          </p:nvPr>
        </p:nvGraphicFramePr>
        <p:xfrm>
          <a:off x="6419850" y="3824288"/>
          <a:ext cx="4392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6" imgW="1346040" imgH="241200" progId="Equation.3">
                  <p:embed/>
                </p:oleObj>
              </mc:Choice>
              <mc:Fallback>
                <p:oleObj name="Equation" r:id="rId6" imgW="1346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9850" y="3824288"/>
                        <a:ext cx="4392613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3031" y="5509284"/>
            <a:ext cx="26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Piece-wise Linear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9765" y="5509284"/>
            <a:ext cx="1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220089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Constraints</a:t>
            </a:r>
          </a:p>
          <a:p>
            <a:pPr lvl="1"/>
            <a:r>
              <a:rPr lang="en-US" dirty="0"/>
              <a:t>Fast for small data set</a:t>
            </a:r>
          </a:p>
          <a:p>
            <a:pPr lvl="1"/>
            <a:r>
              <a:rPr lang="en-US" dirty="0"/>
              <a:t>Rely on randomization to find solutions within constraints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Constraints</a:t>
            </a:r>
          </a:p>
          <a:p>
            <a:pPr lvl="1"/>
            <a:r>
              <a:rPr lang="en-US" dirty="0"/>
              <a:t>More accurate for larger data set</a:t>
            </a:r>
          </a:p>
          <a:p>
            <a:pPr lvl="1"/>
            <a:r>
              <a:rPr lang="en-US" dirty="0"/>
              <a:t>Greater weights needed to produce better results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1887055"/>
          </a:xfrm>
        </p:spPr>
        <p:txBody>
          <a:bodyPr anchor="ctr"/>
          <a:lstStyle/>
          <a:p>
            <a:r>
              <a:rPr lang="en-US" dirty="0"/>
              <a:t>Particle Swarm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478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15568" y="3549917"/>
            <a:ext cx="3794760" cy="3069957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</a:p>
          <a:p>
            <a:r>
              <a:rPr lang="en-US" dirty="0"/>
              <a:t>Initialize Swarm</a:t>
            </a:r>
          </a:p>
          <a:p>
            <a:endParaRPr lang="en-US" dirty="0"/>
          </a:p>
          <a:p>
            <a:r>
              <a:rPr lang="en-US" dirty="0"/>
              <a:t>Step 2: </a:t>
            </a:r>
          </a:p>
          <a:p>
            <a:r>
              <a:rPr lang="en-US" dirty="0"/>
              <a:t>Determine Global and Local Fitness</a:t>
            </a:r>
          </a:p>
          <a:p>
            <a:endParaRPr lang="en-US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368133"/>
              </p:ext>
            </p:extLst>
          </p:nvPr>
        </p:nvGraphicFramePr>
        <p:xfrm>
          <a:off x="6334124" y="861087"/>
          <a:ext cx="5670868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328">
                  <a:extLst>
                    <a:ext uri="{9D8B030D-6E8A-4147-A177-3AD203B41FA5}">
                      <a16:colId xmlns:a16="http://schemas.microsoft.com/office/drawing/2014/main" val="37654182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886944665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12899445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72129105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56943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937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48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95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933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84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853"/>
              </p:ext>
            </p:extLst>
          </p:nvPr>
        </p:nvGraphicFramePr>
        <p:xfrm>
          <a:off x="6334124" y="4089406"/>
          <a:ext cx="5670868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328">
                  <a:extLst>
                    <a:ext uri="{9D8B030D-6E8A-4147-A177-3AD203B41FA5}">
                      <a16:colId xmlns:a16="http://schemas.microsoft.com/office/drawing/2014/main" val="37654182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886944665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12899445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72129105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56943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937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48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95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933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84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9507" y="405224"/>
            <a:ext cx="8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1855" y="3566061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1385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19478" y="3017520"/>
            <a:ext cx="3598164" cy="410717"/>
          </a:xfrm>
        </p:spPr>
        <p:txBody>
          <a:bodyPr/>
          <a:lstStyle/>
          <a:p>
            <a:r>
              <a:rPr lang="en-US" dirty="0"/>
              <a:t>Sum of each processor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13473" y="3028568"/>
            <a:ext cx="2519934" cy="388620"/>
          </a:xfrm>
        </p:spPr>
        <p:txBody>
          <a:bodyPr/>
          <a:lstStyle/>
          <a:p>
            <a:r>
              <a:rPr lang="en-US" dirty="0"/>
              <a:t>Sum of each task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aphicFrame>
        <p:nvGraphicFramePr>
          <p:cNvPr id="1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79475621"/>
              </p:ext>
            </p:extLst>
          </p:nvPr>
        </p:nvGraphicFramePr>
        <p:xfrm>
          <a:off x="2766060" y="3886013"/>
          <a:ext cx="1905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609480" imgH="355320" progId="Equation.3">
                  <p:embed/>
                </p:oleObj>
              </mc:Choice>
              <mc:Fallback>
                <p:oleObj name="Equation" r:id="rId3" imgW="609480" imgH="35532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060" y="3886013"/>
                        <a:ext cx="1905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06241"/>
              </p:ext>
            </p:extLst>
          </p:nvPr>
        </p:nvGraphicFramePr>
        <p:xfrm>
          <a:off x="7520940" y="3886013"/>
          <a:ext cx="19050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5" imgW="609480" imgH="342720" progId="Equation.3">
                  <p:embed/>
                </p:oleObj>
              </mc:Choice>
              <mc:Fallback>
                <p:oleObj name="Equation" r:id="rId5" imgW="609480" imgH="342720" progId="Equation.3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940" y="3886013"/>
                        <a:ext cx="19050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21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Maximize Fitness</a:t>
            </a: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41426568"/>
              </p:ext>
            </p:extLst>
          </p:nvPr>
        </p:nvGraphicFramePr>
        <p:xfrm>
          <a:off x="964557" y="4822032"/>
          <a:ext cx="21018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736560" imgH="355320" progId="Equation.3">
                  <p:embed/>
                </p:oleObj>
              </mc:Choice>
              <mc:Fallback>
                <p:oleObj name="Equation" r:id="rId4" imgW="736560" imgH="35532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57" y="4822032"/>
                        <a:ext cx="21018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20527451"/>
              </p:ext>
            </p:extLst>
          </p:nvPr>
        </p:nvGraphicFramePr>
        <p:xfrm>
          <a:off x="4777307" y="4783301"/>
          <a:ext cx="20510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977760" imgH="520560" progId="Equation.3">
                  <p:embed/>
                </p:oleObj>
              </mc:Choice>
              <mc:Fallback>
                <p:oleObj name="Equation" r:id="rId6" imgW="977760" imgH="520560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307" y="4783301"/>
                        <a:ext cx="20510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33026"/>
              </p:ext>
            </p:extLst>
          </p:nvPr>
        </p:nvGraphicFramePr>
        <p:xfrm>
          <a:off x="8539257" y="4695032"/>
          <a:ext cx="23145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8" imgW="977760" imgH="482400" progId="Equation.3">
                  <p:embed/>
                </p:oleObj>
              </mc:Choice>
              <mc:Fallback>
                <p:oleObj name="Equation" r:id="rId8" imgW="977760" imgH="482400" progId="Equation.3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257" y="4695032"/>
                        <a:ext cx="23145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86907" y="4350469"/>
            <a:ext cx="9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6376" y="4350306"/>
            <a:ext cx="9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27439" y="4286806"/>
            <a:ext cx="9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0650" y="2839446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Fitness</a:t>
            </a:r>
            <a:endParaRPr lang="en-US" dirty="0"/>
          </a:p>
        </p:txBody>
      </p:sp>
      <p:cxnSp>
        <p:nvCxnSpPr>
          <p:cNvPr id="20" name="Straight Connector 19"/>
          <p:cNvCxnSpPr>
            <a:stCxn id="12" idx="0"/>
            <a:endCxn id="15" idx="2"/>
          </p:cNvCxnSpPr>
          <p:nvPr/>
        </p:nvCxnSpPr>
        <p:spPr>
          <a:xfrm flipV="1">
            <a:off x="5856013" y="3424221"/>
            <a:ext cx="6625" cy="926248"/>
          </a:xfrm>
          <a:prstGeom prst="line">
            <a:avLst/>
          </a:prstGeom>
          <a:ln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5" idx="1"/>
          </p:cNvCxnSpPr>
          <p:nvPr/>
        </p:nvCxnSpPr>
        <p:spPr>
          <a:xfrm flipV="1">
            <a:off x="2015482" y="3131834"/>
            <a:ext cx="3185168" cy="1218472"/>
          </a:xfrm>
          <a:prstGeom prst="line">
            <a:avLst/>
          </a:prstGeom>
          <a:ln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0"/>
            <a:endCxn id="15" idx="3"/>
          </p:cNvCxnSpPr>
          <p:nvPr/>
        </p:nvCxnSpPr>
        <p:spPr>
          <a:xfrm flipH="1" flipV="1">
            <a:off x="6524625" y="3131834"/>
            <a:ext cx="3171920" cy="1154972"/>
          </a:xfrm>
          <a:prstGeom prst="line">
            <a:avLst/>
          </a:prstGeom>
          <a:ln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inus Sign 30"/>
          <p:cNvSpPr/>
          <p:nvPr/>
        </p:nvSpPr>
        <p:spPr>
          <a:xfrm>
            <a:off x="3655157" y="4999038"/>
            <a:ext cx="533400" cy="5334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Sign 31"/>
          <p:cNvSpPr/>
          <p:nvPr/>
        </p:nvSpPr>
        <p:spPr>
          <a:xfrm>
            <a:off x="7417107" y="4998528"/>
            <a:ext cx="533400" cy="5334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924163" cy="3286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bug in swarm: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800" dirty="0"/>
              <a:t>  </a:t>
            </a:r>
          </a:p>
          <a:p>
            <a:pPr marL="571500" lvl="1" indent="-342900">
              <a:buFont typeface="+mj-lt"/>
              <a:buAutoNum type="arabicPeriod"/>
            </a:pPr>
            <a:endParaRPr lang="en-US" sz="2800" dirty="0"/>
          </a:p>
          <a:p>
            <a:pPr marL="571500" lvl="1" indent="-342900">
              <a:buFont typeface="+mj-lt"/>
              <a:buAutoNum type="arabicPeriod"/>
            </a:pPr>
            <a:r>
              <a:rPr lang="en-US" sz="2800" dirty="0"/>
              <a:t> </a:t>
            </a:r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54945957"/>
              </p:ext>
            </p:extLst>
          </p:nvPr>
        </p:nvGraphicFramePr>
        <p:xfrm>
          <a:off x="2231136" y="3579685"/>
          <a:ext cx="49942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4" imgW="1815840" imgH="203040" progId="Equation.3">
                  <p:embed/>
                </p:oleObj>
              </mc:Choice>
              <mc:Fallback>
                <p:oleObj name="Equation" r:id="rId4" imgW="1815840" imgH="203040" progId="Equation.3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136" y="3579685"/>
                        <a:ext cx="49942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28262093"/>
              </p:ext>
            </p:extLst>
          </p:nvPr>
        </p:nvGraphicFramePr>
        <p:xfrm>
          <a:off x="2231136" y="3047428"/>
          <a:ext cx="7696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6" imgW="3060360" imgH="241200" progId="Equation.3">
                  <p:embed/>
                </p:oleObj>
              </mc:Choice>
              <mc:Fallback>
                <p:oleObj name="Equation" r:id="rId6" imgW="3060360" imgH="241200" progId="Equation.3">
                  <p:embed/>
                  <p:pic>
                    <p:nvPicPr>
                      <p:cNvPr id="13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136" y="3047428"/>
                        <a:ext cx="7696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48447064"/>
              </p:ext>
            </p:extLst>
          </p:nvPr>
        </p:nvGraphicFramePr>
        <p:xfrm>
          <a:off x="8284464" y="4035871"/>
          <a:ext cx="36576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8" imgW="1701720" imgH="711000" progId="Equation.3">
                  <p:embed/>
                </p:oleObj>
              </mc:Choice>
              <mc:Fallback>
                <p:oleObj name="Equation" r:id="rId8" imgW="1701720" imgH="71100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4464" y="4035871"/>
                        <a:ext cx="3657600" cy="1527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BAFB5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667125" y="3952876"/>
            <a:ext cx="4617339" cy="1610170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4913" y="4729027"/>
            <a:ext cx="388625" cy="1033066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7125" y="3952876"/>
            <a:ext cx="4617339" cy="82995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69306872"/>
              </p:ext>
            </p:extLst>
          </p:nvPr>
        </p:nvGraphicFramePr>
        <p:xfrm>
          <a:off x="2231136" y="4437508"/>
          <a:ext cx="38369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0" imgW="1676160" imgH="457200" progId="Equation.3">
                  <p:embed/>
                </p:oleObj>
              </mc:Choice>
              <mc:Fallback>
                <p:oleObj name="Equation" r:id="rId10" imgW="1676160" imgH="45720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136" y="4437508"/>
                        <a:ext cx="383698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39575303"/>
              </p:ext>
            </p:extLst>
          </p:nvPr>
        </p:nvGraphicFramePr>
        <p:xfrm>
          <a:off x="5403538" y="5763095"/>
          <a:ext cx="1981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2" imgW="863280" imgH="393480" progId="Equation.3">
                  <p:embed/>
                </p:oleObj>
              </mc:Choice>
              <mc:Fallback>
                <p:oleObj name="Equation" r:id="rId12" imgW="863280" imgH="39348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538" y="5763095"/>
                        <a:ext cx="1981200" cy="9032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BAFB5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021963" y="4729027"/>
            <a:ext cx="2362775" cy="1034068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1963" y="4779638"/>
            <a:ext cx="381575" cy="1886745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bug, Collect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  <a:p>
            <a:endParaRPr lang="en-US" dirty="0"/>
          </a:p>
          <a:p>
            <a:r>
              <a:rPr lang="en-US" dirty="0"/>
              <a:t>Best Solution</a:t>
            </a:r>
          </a:p>
          <a:p>
            <a:endParaRPr lang="en-US" dirty="0"/>
          </a:p>
          <a:p>
            <a:r>
              <a:rPr lang="en-US" dirty="0"/>
              <a:t>Velocity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Current Fitness</a:t>
            </a:r>
          </a:p>
          <a:p>
            <a:endParaRPr lang="en-US" dirty="0"/>
          </a:p>
          <a:p>
            <a:r>
              <a:rPr lang="en-US" dirty="0"/>
              <a:t>Best Fitness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6703" y="5370694"/>
            <a:ext cx="66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Finally, update the swarm if this bug has found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29618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Hopfield Network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Step 1: </a:t>
            </a:r>
          </a:p>
          <a:p>
            <a:r>
              <a:rPr lang="en-US" dirty="0"/>
              <a:t>Initialize Processer to Task Performance Values</a:t>
            </a:r>
          </a:p>
          <a:p>
            <a:endParaRPr lang="en-US" dirty="0"/>
          </a:p>
          <a:p>
            <a:r>
              <a:rPr lang="en-US" dirty="0"/>
              <a:t>Step 2: </a:t>
            </a:r>
          </a:p>
          <a:p>
            <a:r>
              <a:rPr lang="en-US" dirty="0"/>
              <a:t>Build </a:t>
            </a:r>
            <a:r>
              <a:rPr lang="en-US" dirty="0" err="1"/>
              <a:t>T</a:t>
            </a:r>
            <a:r>
              <a:rPr lang="en-US" baseline="-25000" dirty="0" err="1"/>
              <a:t>ijkl</a:t>
            </a:r>
            <a:r>
              <a:rPr lang="en-US" dirty="0"/>
              <a:t>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661760"/>
              </p:ext>
            </p:extLst>
          </p:nvPr>
        </p:nvGraphicFramePr>
        <p:xfrm>
          <a:off x="6334124" y="537237"/>
          <a:ext cx="5670868" cy="183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328">
                  <a:extLst>
                    <a:ext uri="{9D8B030D-6E8A-4147-A177-3AD203B41FA5}">
                      <a16:colId xmlns:a16="http://schemas.microsoft.com/office/drawing/2014/main" val="37654182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886944665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128994456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372129105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56943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937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48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958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933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Processor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84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02783" y="2997334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Processors</a:t>
            </a:r>
          </a:p>
          <a:p>
            <a:r>
              <a:rPr lang="en-US" dirty="0"/>
              <a:t>M = Tasks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1822" y="4462270"/>
            <a:ext cx="2495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“K-out-of-n” rule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255583"/>
              </p:ext>
            </p:extLst>
          </p:nvPr>
        </p:nvGraphicFramePr>
        <p:xfrm>
          <a:off x="7096125" y="5065713"/>
          <a:ext cx="1524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698400" imgH="457200" progId="Equation.3">
                  <p:embed/>
                </p:oleObj>
              </mc:Choice>
              <mc:Fallback>
                <p:oleObj name="Equation" r:id="rId4" imgW="69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6125" y="5065713"/>
                        <a:ext cx="15240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05851" y="5065856"/>
            <a:ext cx="322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(</a:t>
            </a:r>
            <a:r>
              <a:rPr lang="en-US" altLang="en-US" dirty="0" err="1"/>
              <a:t>i,j</a:t>
            </a:r>
            <a:r>
              <a:rPr lang="en-US" altLang="en-US" dirty="0"/>
              <a:t>)!=(</a:t>
            </a:r>
            <a:r>
              <a:rPr lang="en-US" altLang="en-US" dirty="0" err="1"/>
              <a:t>k,l</a:t>
            </a:r>
            <a:r>
              <a:rPr lang="en-US" altLang="en-US" dirty="0"/>
              <a:t>) and (</a:t>
            </a:r>
            <a:r>
              <a:rPr lang="en-US" altLang="en-US" dirty="0" err="1"/>
              <a:t>i</a:t>
            </a:r>
            <a:r>
              <a:rPr lang="en-US" altLang="en-US" dirty="0"/>
              <a:t>=k or j</a:t>
            </a:r>
            <a:r>
              <a:rPr lang="en-US" altLang="en-US"/>
              <a:t>=l)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6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18000"/>
              </p:ext>
            </p:extLst>
          </p:nvPr>
        </p:nvGraphicFramePr>
        <p:xfrm>
          <a:off x="6298060" y="1781597"/>
          <a:ext cx="5762640" cy="4643968"/>
        </p:xfrm>
        <a:graphic>
          <a:graphicData uri="http://schemas.openxmlformats.org/drawingml/2006/table">
            <a:tbl>
              <a:tblPr/>
              <a:tblGrid>
                <a:gridCol w="360165">
                  <a:extLst>
                    <a:ext uri="{9D8B030D-6E8A-4147-A177-3AD203B41FA5}">
                      <a16:colId xmlns:a16="http://schemas.microsoft.com/office/drawing/2014/main" val="2820328886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54413823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313487442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750281669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1883392453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129326895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158024569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72067346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923161299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1955913756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18614292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880875033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3569820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830768038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74301654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94850709"/>
                    </a:ext>
                  </a:extLst>
                </a:gridCol>
              </a:tblGrid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06380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728250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93469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3165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01192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48688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94492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7075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2596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4603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37994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545466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23174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1353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7969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717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21610" y="301181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of </a:t>
            </a:r>
            <a:r>
              <a:rPr lang="en-US" sz="2400" dirty="0" err="1"/>
              <a:t>T</a:t>
            </a:r>
            <a:r>
              <a:rPr lang="en-US" sz="2400" baseline="-25000" dirty="0" err="1"/>
              <a:t>ijkl</a:t>
            </a:r>
            <a:r>
              <a:rPr lang="en-US" sz="2400" baseline="-25000" dirty="0"/>
              <a:t> </a:t>
            </a:r>
            <a:r>
              <a:rPr lang="en-US" sz="2400" dirty="0"/>
              <a:t>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9424"/>
              </p:ext>
            </p:extLst>
          </p:nvPr>
        </p:nvGraphicFramePr>
        <p:xfrm>
          <a:off x="6298060" y="1337779"/>
          <a:ext cx="5762640" cy="3710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165">
                  <a:extLst>
                    <a:ext uri="{9D8B030D-6E8A-4147-A177-3AD203B41FA5}">
                      <a16:colId xmlns:a16="http://schemas.microsoft.com/office/drawing/2014/main" val="2266137422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160061438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755127897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435718073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206558354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1130700636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95574950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759776261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100467904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320894745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684342409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657562160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643090402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2766439344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3951918076"/>
                    </a:ext>
                  </a:extLst>
                </a:gridCol>
                <a:gridCol w="360165">
                  <a:extLst>
                    <a:ext uri="{9D8B030D-6E8A-4147-A177-3AD203B41FA5}">
                      <a16:colId xmlns:a16="http://schemas.microsoft.com/office/drawing/2014/main" val="95913524"/>
                    </a:ext>
                  </a:extLst>
                </a:gridCol>
              </a:tblGrid>
              <a:tr h="3710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5813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92593"/>
              </p:ext>
            </p:extLst>
          </p:nvPr>
        </p:nvGraphicFramePr>
        <p:xfrm>
          <a:off x="160046" y="1780811"/>
          <a:ext cx="473075" cy="4612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3075">
                  <a:extLst>
                    <a:ext uri="{9D8B030D-6E8A-4147-A177-3AD203B41FA5}">
                      <a16:colId xmlns:a16="http://schemas.microsoft.com/office/drawing/2014/main" val="2762975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09826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58535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93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06656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47333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44026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3102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91394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03697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0573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35469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83366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8525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9270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53776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345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0221" y="139516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0097" y="91943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</a:t>
            </a:r>
          </a:p>
        </p:txBody>
      </p:sp>
      <p:graphicFrame>
        <p:nvGraphicFramePr>
          <p:cNvPr id="11" name="Group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51387"/>
              </p:ext>
            </p:extLst>
          </p:nvPr>
        </p:nvGraphicFramePr>
        <p:xfrm>
          <a:off x="762223" y="1777796"/>
          <a:ext cx="5170198" cy="4643968"/>
        </p:xfrm>
        <a:graphic>
          <a:graphicData uri="http://schemas.openxmlformats.org/drawingml/2006/table">
            <a:tbl>
              <a:tblPr/>
              <a:tblGrid>
                <a:gridCol w="470018">
                  <a:extLst>
                    <a:ext uri="{9D8B030D-6E8A-4147-A177-3AD203B41FA5}">
                      <a16:colId xmlns:a16="http://schemas.microsoft.com/office/drawing/2014/main" val="2820328886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2544138231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3313487442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3750281669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1883392453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3129326895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1580245691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2720673461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3923161299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274301654"/>
                    </a:ext>
                  </a:extLst>
                </a:gridCol>
                <a:gridCol w="470018">
                  <a:extLst>
                    <a:ext uri="{9D8B030D-6E8A-4147-A177-3AD203B41FA5}">
                      <a16:colId xmlns:a16="http://schemas.microsoft.com/office/drawing/2014/main" val="394850709"/>
                    </a:ext>
                  </a:extLst>
                </a:gridCol>
              </a:tblGrid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06380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728250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93469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3E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3165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23174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1353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79698"/>
                  </a:ext>
                </a:extLst>
              </a:tr>
              <a:tr h="290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71702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51129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3412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428304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80987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062720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295438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06215"/>
                  </a:ext>
                </a:extLst>
              </a:tr>
              <a:tr h="290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107367" marR="107367" marT="53684" marB="536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107367" marR="107367" marT="53684" marB="536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36959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51906"/>
              </p:ext>
            </p:extLst>
          </p:nvPr>
        </p:nvGraphicFramePr>
        <p:xfrm>
          <a:off x="762231" y="1337779"/>
          <a:ext cx="5170187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0017">
                  <a:extLst>
                    <a:ext uri="{9D8B030D-6E8A-4147-A177-3AD203B41FA5}">
                      <a16:colId xmlns:a16="http://schemas.microsoft.com/office/drawing/2014/main" val="2266137422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3160061438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2755127897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3435718073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2206558354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1130700636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657562160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2643090402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2766439344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3951918076"/>
                    </a:ext>
                  </a:extLst>
                </a:gridCol>
                <a:gridCol w="470017">
                  <a:extLst>
                    <a:ext uri="{9D8B030D-6E8A-4147-A177-3AD203B41FA5}">
                      <a16:colId xmlns:a16="http://schemas.microsoft.com/office/drawing/2014/main" val="9591352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581316"/>
                  </a:ext>
                </a:extLst>
              </a:tr>
            </a:tbl>
          </a:graphicData>
        </a:graphic>
      </p:graphicFrame>
      <p:sp>
        <p:nvSpPr>
          <p:cNvPr id="13" name="Arrow: Right 12"/>
          <p:cNvSpPr/>
          <p:nvPr/>
        </p:nvSpPr>
        <p:spPr>
          <a:xfrm>
            <a:off x="5219891" y="3619500"/>
            <a:ext cx="1790700" cy="658211"/>
          </a:xfrm>
          <a:prstGeom prst="rightArrow">
            <a:avLst/>
          </a:prstGeom>
          <a:solidFill>
            <a:srgbClr val="9BAFB5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k-out-of-n rule</a:t>
            </a:r>
          </a:p>
        </p:txBody>
      </p:sp>
    </p:spTree>
    <p:extLst>
      <p:ext uri="{BB962C8B-B14F-4D97-AF65-F5344CB8AC3E}">
        <p14:creationId xmlns:p14="http://schemas.microsoft.com/office/powerpoint/2010/main" val="35380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equation (2d)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43173"/>
              </p:ext>
            </p:extLst>
          </p:nvPr>
        </p:nvGraphicFramePr>
        <p:xfrm>
          <a:off x="2599903" y="3192462"/>
          <a:ext cx="720174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2514600" imgH="431640" progId="Equation.3">
                  <p:embed/>
                </p:oleObj>
              </mc:Choice>
              <mc:Fallback>
                <p:oleObj name="Equation" r:id="rId4" imgW="2514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9903" y="3192462"/>
                        <a:ext cx="7201743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52770"/>
              </p:ext>
            </p:extLst>
          </p:nvPr>
        </p:nvGraphicFramePr>
        <p:xfrm>
          <a:off x="8331621" y="4964112"/>
          <a:ext cx="1546225" cy="60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520560" imgH="203040" progId="Equation.3">
                  <p:embed/>
                </p:oleObj>
              </mc:Choice>
              <mc:Fallback>
                <p:oleObj name="Equation" r:id="rId6" imgW="520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21" y="4964112"/>
                        <a:ext cx="1546225" cy="603405"/>
                      </a:xfrm>
                      <a:prstGeom prst="rect">
                        <a:avLst/>
                      </a:prstGeom>
                      <a:ln>
                        <a:solidFill>
                          <a:srgbClr val="9BAFB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8331621" y="3886200"/>
            <a:ext cx="764754" cy="107791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9105900" y="3905250"/>
            <a:ext cx="771946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105900" y="3905250"/>
            <a:ext cx="0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99609"/>
              </p:ext>
            </p:extLst>
          </p:nvPr>
        </p:nvGraphicFramePr>
        <p:xfrm>
          <a:off x="5964238" y="4983162"/>
          <a:ext cx="11303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8" imgW="380880" imgH="203040" progId="Equation.3">
                  <p:embed/>
                </p:oleObj>
              </mc:Choice>
              <mc:Fallback>
                <p:oleObj name="Equation" r:id="rId8" imgW="38088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4238" y="4983162"/>
                        <a:ext cx="1130300" cy="604838"/>
                      </a:xfrm>
                      <a:prstGeom prst="rect">
                        <a:avLst/>
                      </a:prstGeom>
                      <a:ln>
                        <a:solidFill>
                          <a:srgbClr val="9BAFB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5964237" y="3905250"/>
            <a:ext cx="956843" cy="107791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930605" y="3924300"/>
            <a:ext cx="163933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29388" y="3924300"/>
            <a:ext cx="401217" cy="1058862"/>
          </a:xfrm>
          <a:prstGeom prst="line">
            <a:avLst/>
          </a:prstGeom>
          <a:ln>
            <a:solidFill>
              <a:srgbClr val="9B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964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435</TotalTime>
  <Words>1214</Words>
  <Application>Microsoft Office PowerPoint</Application>
  <PresentationFormat>Widescreen</PresentationFormat>
  <Paragraphs>692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Parcel</vt:lpstr>
      <vt:lpstr>Equation</vt:lpstr>
      <vt:lpstr>Particle Swarm (PSO) and Hopfield Neural Network</vt:lpstr>
      <vt:lpstr>Particle Swarm</vt:lpstr>
      <vt:lpstr>Constraints</vt:lpstr>
      <vt:lpstr>goal: Maximize Fitness</vt:lpstr>
      <vt:lpstr>Update swarm</vt:lpstr>
      <vt:lpstr>For each bug, Collect</vt:lpstr>
      <vt:lpstr>Hopfield Network</vt:lpstr>
      <vt:lpstr>PowerPoint Presentation</vt:lpstr>
      <vt:lpstr>Energy equation (2d)</vt:lpstr>
      <vt:lpstr>difference equation</vt:lpstr>
      <vt:lpstr>Finalizing the solution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(PSO) and Hopfield Neural Network</dc:title>
  <dc:creator>Matt Cook</dc:creator>
  <cp:lastModifiedBy>Cook, Matthew Willis</cp:lastModifiedBy>
  <cp:revision>45</cp:revision>
  <dcterms:created xsi:type="dcterms:W3CDTF">2016-11-29T05:32:56Z</dcterms:created>
  <dcterms:modified xsi:type="dcterms:W3CDTF">2016-12-01T00:35:36Z</dcterms:modified>
</cp:coreProperties>
</file>