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2" r:id="rId4"/>
    <p:sldId id="263" r:id="rId5"/>
    <p:sldId id="261" r:id="rId6"/>
    <p:sldId id="257" r:id="rId7"/>
    <p:sldId id="264" r:id="rId8"/>
    <p:sldId id="265" r:id="rId9"/>
    <p:sldId id="266" r:id="rId10"/>
    <p:sldId id="267" r:id="rId11"/>
    <p:sldId id="259" r:id="rId12"/>
    <p:sldId id="260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2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2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11/14/16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11/14/16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tatweb.stanford.edu/~tibs/lasso/lasso.pdf" TargetMode="External"/><Relationship Id="rId4" Type="http://schemas.openxmlformats.org/officeDocument/2006/relationships/hyperlink" Target="https://archive.ics.uci.edu/ml/datasets/Energy+efficiency" TargetMode="External"/><Relationship Id="rId5" Type="http://schemas.openxmlformats.org/officeDocument/2006/relationships/hyperlink" Target="NULL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tatweb.stanford.edu/~tibs/sta305files/Rudyregularization.pdf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8.jpg"/><Relationship Id="rId6" Type="http://schemas.openxmlformats.org/officeDocument/2006/relationships/image" Target="../media/image9.jp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4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LASSO / Ridge Regression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Penalized Regression Approaches</a:t>
            </a:r>
          </a:p>
        </p:txBody>
      </p:sp>
    </p:spTree>
    <p:extLst>
      <p:ext uri="{BB962C8B-B14F-4D97-AF65-F5344CB8AC3E}">
        <p14:creationId xmlns:p14="http://schemas.microsoft.com/office/powerpoint/2010/main" val="3180899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MSE: Mean Squared Error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Lasso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21839655"/>
              </p:ext>
            </p:extLst>
          </p:nvPr>
        </p:nvGraphicFramePr>
        <p:xfrm>
          <a:off x="1447800" y="2824163"/>
          <a:ext cx="464502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2513">
                  <a:extLst>
                    <a:ext uri="{9D8B030D-6E8A-4147-A177-3AD203B41FA5}">
                      <a16:colId xmlns:a16="http://schemas.microsoft.com/office/drawing/2014/main" xmlns="" val="4155213662"/>
                    </a:ext>
                  </a:extLst>
                </a:gridCol>
                <a:gridCol w="2322513">
                  <a:extLst>
                    <a:ext uri="{9D8B030D-6E8A-4147-A177-3AD203B41FA5}">
                      <a16:colId xmlns:a16="http://schemas.microsoft.com/office/drawing/2014/main" xmlns="" val="2700045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R-Squared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90783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7.95864461365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.916490392891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52925805"/>
                  </a:ext>
                </a:extLst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Ridge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277056002"/>
              </p:ext>
            </p:extLst>
          </p:nvPr>
        </p:nvGraphicFramePr>
        <p:xfrm>
          <a:off x="6411913" y="2820988"/>
          <a:ext cx="464502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2513">
                  <a:extLst>
                    <a:ext uri="{9D8B030D-6E8A-4147-A177-3AD203B41FA5}">
                      <a16:colId xmlns:a16="http://schemas.microsoft.com/office/drawing/2014/main" xmlns="" val="2448394134"/>
                    </a:ext>
                  </a:extLst>
                </a:gridCol>
                <a:gridCol w="2322513">
                  <a:extLst>
                    <a:ext uri="{9D8B030D-6E8A-4147-A177-3AD203B41FA5}">
                      <a16:colId xmlns:a16="http://schemas.microsoft.com/office/drawing/2014/main" xmlns="" val="2476189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R-Squared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2028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8.568421528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.89225187456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42740588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447191" y="4160192"/>
            <a:ext cx="402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Lasso accounts for 91.6% of the variation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11913" y="4153842"/>
            <a:ext cx="4031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Ridge accounts for 89.2% of the variation</a:t>
            </a:r>
          </a:p>
        </p:txBody>
      </p:sp>
    </p:spTree>
    <p:extLst>
      <p:ext uri="{BB962C8B-B14F-4D97-AF65-F5344CB8AC3E}">
        <p14:creationId xmlns:p14="http://schemas.microsoft.com/office/powerpoint/2010/main" val="3196815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http://statweb.stanford.edu/~tibs/sta305files/Rudyregularization.pdf</a:t>
            </a:r>
            <a:endParaRPr lang="en-US" dirty="0"/>
          </a:p>
          <a:p>
            <a:r>
              <a:rPr lang="en-US" dirty="0">
                <a:hlinkClick r:id="rId3"/>
              </a:rPr>
              <a:t>http://statweb.stanford.edu/~tibs/lasso/lasso.pdf</a:t>
            </a:r>
            <a:endParaRPr lang="en-US" dirty="0"/>
          </a:p>
          <a:p>
            <a:r>
              <a:rPr lang="en-US" dirty="0">
                <a:hlinkClick r:id="rId4"/>
              </a:rPr>
              <a:t>https://archive.ics.uci.edu/ml/datasets/Energy+efficiency</a:t>
            </a:r>
            <a:endParaRPr lang="en-US" dirty="0"/>
          </a:p>
          <a:p>
            <a:r>
              <a:rPr lang="en-US" dirty="0">
                <a:hlinkClick r:id="rId5" invalidUrl="http://www.d.umn.edu/math/Technical Reports/Technical Reports 2007-/TR 2007-2008/TR_2008_9XZhao.pdf"/>
              </a:rPr>
              <a:t>http://www.d.umn.edu/math/Technical%20Reports/Technical%20Reports%202007-/TR%202007-2008/TR_2008_9XZhao.pdf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5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would you choose LASSO over Ridge?</a:t>
            </a:r>
          </a:p>
          <a:p>
            <a:pPr lvl="1"/>
            <a:r>
              <a:rPr lang="en-US" dirty="0"/>
              <a:t>A. When your dataset has a large set of predictors and a low number of observations.</a:t>
            </a:r>
          </a:p>
          <a:p>
            <a:r>
              <a:rPr lang="en-US" dirty="0"/>
              <a:t>Why would LASSO be useful for large predictor sets?</a:t>
            </a:r>
          </a:p>
          <a:p>
            <a:pPr lvl="1"/>
            <a:r>
              <a:rPr lang="en-US" dirty="0"/>
              <a:t>A. Because it allows for dropping of uncorrelated predictors to lower model complexity.</a:t>
            </a:r>
          </a:p>
          <a:p>
            <a:r>
              <a:rPr lang="en-US" dirty="0"/>
              <a:t>Why penalize coefficients?</a:t>
            </a:r>
          </a:p>
          <a:p>
            <a:pPr lvl="1"/>
            <a:r>
              <a:rPr lang="en-US" dirty="0"/>
              <a:t>To keep them from growing uncontrolled and making data analysis painful.</a:t>
            </a:r>
          </a:p>
        </p:txBody>
      </p:sp>
    </p:spTree>
    <p:extLst>
      <p:ext uri="{BB962C8B-B14F-4D97-AF65-F5344CB8AC3E}">
        <p14:creationId xmlns:p14="http://schemas.microsoft.com/office/powerpoint/2010/main" val="2047217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Mistakes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3488" y="884401"/>
            <a:ext cx="6013450" cy="4487536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Implementation Errors</a:t>
            </a:r>
          </a:p>
          <a:p>
            <a:r>
              <a:rPr lang="en-US" dirty="0"/>
              <a:t>Algebraic Errors</a:t>
            </a:r>
          </a:p>
          <a:p>
            <a:r>
              <a:rPr lang="en-US" dirty="0"/>
              <a:t>Data Analysis Errors</a:t>
            </a:r>
          </a:p>
        </p:txBody>
      </p:sp>
    </p:spTree>
    <p:extLst>
      <p:ext uri="{BB962C8B-B14F-4D97-AF65-F5344CB8AC3E}">
        <p14:creationId xmlns:p14="http://schemas.microsoft.com/office/powerpoint/2010/main" val="577972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Lasso Regression: </a:t>
            </a:r>
            <a:br>
              <a:rPr lang="en-US" dirty="0"/>
            </a:br>
            <a:r>
              <a:rPr lang="en-US" sz="2000" dirty="0"/>
              <a:t>Least Absolute Shrinkage and Selection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					Minimization of G is the best estimate                                  					</a:t>
            </a:r>
            <a:r>
              <a:rPr lang="en-US" dirty="0" err="1"/>
              <a:t>regre</a:t>
            </a:r>
            <a:r>
              <a:rPr lang="en-US" dirty="0"/>
              <a:t>     for the Betas (Coefficients).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		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G can be put in matrix form.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                                                                                    Rewritten as….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15732"/>
            <a:ext cx="5372100" cy="1114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8" y="3741037"/>
            <a:ext cx="5578417" cy="702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1578" y="4723395"/>
            <a:ext cx="633412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031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346361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1122542"/>
            <a:ext cx="5524404" cy="402719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                                                          Differential in </a:t>
            </a:r>
          </a:p>
          <a:p>
            <a:r>
              <a:rPr lang="en-US" dirty="0"/>
              <a:t>                                                          relation to Beta.</a:t>
            </a:r>
          </a:p>
          <a:p>
            <a:r>
              <a:rPr lang="en-US" dirty="0"/>
              <a:t>                                                        </a:t>
            </a:r>
          </a:p>
          <a:p>
            <a:r>
              <a:rPr lang="en-US" dirty="0"/>
              <a:t>                                                          OLS</a:t>
            </a:r>
          </a:p>
          <a:p>
            <a:r>
              <a:rPr lang="en-US" dirty="0"/>
              <a:t>                                                          </a:t>
            </a:r>
          </a:p>
          <a:p>
            <a:r>
              <a:rPr lang="en-US" dirty="0"/>
              <a:t>                                                          Getting the sign</a:t>
            </a:r>
          </a:p>
          <a:p>
            <a:r>
              <a:rPr lang="en-US" dirty="0"/>
              <a:t>                                                          for Beta.</a:t>
            </a:r>
          </a:p>
          <a:p>
            <a:r>
              <a:rPr lang="en-US" dirty="0"/>
              <a:t>                                                             </a:t>
            </a:r>
          </a:p>
          <a:p>
            <a:r>
              <a:rPr lang="en-US" dirty="0"/>
              <a:t>                                                          Threshold,</a:t>
            </a:r>
          </a:p>
          <a:p>
            <a:r>
              <a:rPr lang="en-US" dirty="0"/>
              <a:t>                                                          alpha solution.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3073" r="23073"/>
          <a:stretch>
            <a:fillRect/>
          </a:stretch>
        </p:blipFill>
        <p:spPr/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4779" y="718630"/>
            <a:ext cx="4767058" cy="46233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329" y="1052011"/>
            <a:ext cx="3419475" cy="8477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1528" y="2455554"/>
            <a:ext cx="2943225" cy="571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1528" y="3330459"/>
            <a:ext cx="2476500" cy="6762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0329" y="4150669"/>
            <a:ext cx="30384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019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4741" y="753035"/>
            <a:ext cx="5544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Knowing this, each alpha corresponds to a unique t value.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741" y="1640555"/>
            <a:ext cx="2028825" cy="18764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84884" y="1640555"/>
            <a:ext cx="5843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take the summation of Beta and add them up for p steps.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1583" y="3516980"/>
            <a:ext cx="1428750" cy="590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1583" y="4625390"/>
            <a:ext cx="1704975" cy="8477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78137" y="3516980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Beta1….p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21786" y="4625390"/>
            <a:ext cx="1554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Solve for alpha</a:t>
            </a:r>
          </a:p>
        </p:txBody>
      </p:sp>
    </p:spTree>
    <p:extLst>
      <p:ext uri="{BB962C8B-B14F-4D97-AF65-F5344CB8AC3E}">
        <p14:creationId xmlns:p14="http://schemas.microsoft.com/office/powerpoint/2010/main" val="2899272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8" y="1853754"/>
            <a:ext cx="5189853" cy="12558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51578" y="3399442"/>
            <a:ext cx="81970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does this differ from LASSO?</a:t>
            </a:r>
          </a:p>
          <a:p>
            <a:pPr marL="342900" indent="-342900">
              <a:buAutoNum type="arabicPeriod"/>
            </a:pPr>
            <a:r>
              <a:rPr lang="en-US" dirty="0"/>
              <a:t>The penalization is a sum of squares of the Betas (coefficients). L2</a:t>
            </a:r>
          </a:p>
          <a:p>
            <a:pPr marL="342900" indent="-342900">
              <a:buAutoNum type="arabicPeriod"/>
            </a:pPr>
            <a:r>
              <a:rPr lang="en-US" dirty="0"/>
              <a:t>This keeps all predictors in the model as coefficients can never become zero.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64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Energy efficiency Data Set</a:t>
            </a:r>
            <a:r>
              <a:rPr lang="en-US" dirty="0"/>
              <a:t> </a:t>
            </a:r>
            <a:br>
              <a:rPr lang="en-US" dirty="0"/>
            </a:br>
            <a:r>
              <a:rPr lang="en-US" sz="1600" dirty="0"/>
              <a:t>- </a:t>
            </a:r>
            <a:r>
              <a:rPr lang="en-US" sz="1600" b="1" i="1" dirty="0" err="1"/>
              <a:t>uci</a:t>
            </a:r>
            <a:r>
              <a:rPr lang="en-US" sz="1600" b="1" i="1" dirty="0"/>
              <a:t> machine learning repository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1531112"/>
              </p:ext>
            </p:extLst>
          </p:nvPr>
        </p:nvGraphicFramePr>
        <p:xfrm>
          <a:off x="1451579" y="2157983"/>
          <a:ext cx="5854473" cy="2670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497">
                  <a:extLst>
                    <a:ext uri="{9D8B030D-6E8A-4147-A177-3AD203B41FA5}">
                      <a16:colId xmlns:a16="http://schemas.microsoft.com/office/drawing/2014/main" xmlns="" val="1492948515"/>
                    </a:ext>
                  </a:extLst>
                </a:gridCol>
                <a:gridCol w="650497">
                  <a:extLst>
                    <a:ext uri="{9D8B030D-6E8A-4147-A177-3AD203B41FA5}">
                      <a16:colId xmlns:a16="http://schemas.microsoft.com/office/drawing/2014/main" xmlns="" val="3457686066"/>
                    </a:ext>
                  </a:extLst>
                </a:gridCol>
                <a:gridCol w="650497">
                  <a:extLst>
                    <a:ext uri="{9D8B030D-6E8A-4147-A177-3AD203B41FA5}">
                      <a16:colId xmlns:a16="http://schemas.microsoft.com/office/drawing/2014/main" xmlns="" val="3907528619"/>
                    </a:ext>
                  </a:extLst>
                </a:gridCol>
                <a:gridCol w="650497">
                  <a:extLst>
                    <a:ext uri="{9D8B030D-6E8A-4147-A177-3AD203B41FA5}">
                      <a16:colId xmlns:a16="http://schemas.microsoft.com/office/drawing/2014/main" xmlns="" val="2231341101"/>
                    </a:ext>
                  </a:extLst>
                </a:gridCol>
                <a:gridCol w="650497">
                  <a:extLst>
                    <a:ext uri="{9D8B030D-6E8A-4147-A177-3AD203B41FA5}">
                      <a16:colId xmlns:a16="http://schemas.microsoft.com/office/drawing/2014/main" xmlns="" val="484964096"/>
                    </a:ext>
                  </a:extLst>
                </a:gridCol>
                <a:gridCol w="650497">
                  <a:extLst>
                    <a:ext uri="{9D8B030D-6E8A-4147-A177-3AD203B41FA5}">
                      <a16:colId xmlns:a16="http://schemas.microsoft.com/office/drawing/2014/main" xmlns="" val="204738704"/>
                    </a:ext>
                  </a:extLst>
                </a:gridCol>
                <a:gridCol w="650497">
                  <a:extLst>
                    <a:ext uri="{9D8B030D-6E8A-4147-A177-3AD203B41FA5}">
                      <a16:colId xmlns:a16="http://schemas.microsoft.com/office/drawing/2014/main" xmlns="" val="1280447852"/>
                    </a:ext>
                  </a:extLst>
                </a:gridCol>
                <a:gridCol w="650497">
                  <a:extLst>
                    <a:ext uri="{9D8B030D-6E8A-4147-A177-3AD203B41FA5}">
                      <a16:colId xmlns:a16="http://schemas.microsoft.com/office/drawing/2014/main" xmlns="" val="1533024748"/>
                    </a:ext>
                  </a:extLst>
                </a:gridCol>
                <a:gridCol w="650497">
                  <a:extLst>
                    <a:ext uri="{9D8B030D-6E8A-4147-A177-3AD203B41FA5}">
                      <a16:colId xmlns:a16="http://schemas.microsoft.com/office/drawing/2014/main" xmlns="" val="2924602893"/>
                    </a:ext>
                  </a:extLst>
                </a:gridCol>
              </a:tblGrid>
              <a:tr h="26704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CMPT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084199067"/>
                  </a:ext>
                </a:extLst>
              </a:tr>
              <a:tr h="26704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110.25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15.55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248145656"/>
                  </a:ext>
                </a:extLst>
              </a:tr>
              <a:tr h="26704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110.25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15.55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831460170"/>
                  </a:ext>
                </a:extLst>
              </a:tr>
              <a:tr h="26704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110.25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15.55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253754696"/>
                  </a:ext>
                </a:extLst>
              </a:tr>
              <a:tr h="26704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110.25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15.55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566062171"/>
                  </a:ext>
                </a:extLst>
              </a:tr>
              <a:tr h="26704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563.5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318.5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20.84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119010339"/>
                  </a:ext>
                </a:extLst>
              </a:tr>
              <a:tr h="26704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563.5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318.5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21.46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017951659"/>
                  </a:ext>
                </a:extLst>
              </a:tr>
              <a:tr h="26704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563.5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318.5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20.71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4123678390"/>
                  </a:ext>
                </a:extLst>
              </a:tr>
              <a:tr h="26704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563.5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318.5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19.68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3418936476"/>
                  </a:ext>
                </a:extLst>
              </a:tr>
              <a:tr h="26704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xmlns="" val="298179672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726680" y="2157983"/>
            <a:ext cx="33281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CMPT: Relative Compactness</a:t>
            </a:r>
          </a:p>
          <a:p>
            <a:r>
              <a:rPr lang="en-US" dirty="0"/>
              <a:t>SA: Surface Area</a:t>
            </a:r>
          </a:p>
          <a:p>
            <a:r>
              <a:rPr lang="en-US" dirty="0"/>
              <a:t>WA: Wall Area</a:t>
            </a:r>
          </a:p>
          <a:p>
            <a:r>
              <a:rPr lang="en-US" dirty="0"/>
              <a:t>RA: Roof Area</a:t>
            </a:r>
          </a:p>
          <a:p>
            <a:r>
              <a:rPr lang="en-US" dirty="0"/>
              <a:t>OH: Overall Height</a:t>
            </a:r>
          </a:p>
          <a:p>
            <a:r>
              <a:rPr lang="en-US" dirty="0"/>
              <a:t>O: Orientation</a:t>
            </a:r>
          </a:p>
          <a:p>
            <a:r>
              <a:rPr lang="en-US" dirty="0"/>
              <a:t>GA: Glazing Area</a:t>
            </a:r>
          </a:p>
          <a:p>
            <a:r>
              <a:rPr lang="en-US" dirty="0"/>
              <a:t>GAD: Glazing Area Distribution</a:t>
            </a:r>
          </a:p>
          <a:p>
            <a:r>
              <a:rPr lang="en-US" dirty="0"/>
              <a:t>Y1: Heating Load</a:t>
            </a:r>
          </a:p>
        </p:txBody>
      </p:sp>
    </p:spTree>
    <p:extLst>
      <p:ext uri="{BB962C8B-B14F-4D97-AF65-F5344CB8AC3E}">
        <p14:creationId xmlns:p14="http://schemas.microsoft.com/office/powerpoint/2010/main" val="3438184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Test Set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After running the data through the algorithm it came back with the predicted set.  A quick comparison with the actual responses.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6512" y="1750353"/>
            <a:ext cx="5267401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116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</a:t>
            </a:r>
            <a:r>
              <a:rPr lang="en-US" dirty="0" smtClean="0"/>
              <a:t>Organized Responses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LASSO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70234" y="2824163"/>
            <a:ext cx="4400156" cy="264477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RIDGE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39630" y="2820988"/>
            <a:ext cx="4389591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878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Beta (Coefficient)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512942"/>
            <a:ext cx="4645152" cy="4048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Lasso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47191" y="4180114"/>
            <a:ext cx="4645152" cy="40729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Ridge</a:t>
            </a: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18285037"/>
              </p:ext>
            </p:extLst>
          </p:nvPr>
        </p:nvGraphicFramePr>
        <p:xfrm>
          <a:off x="1447803" y="2964500"/>
          <a:ext cx="96070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881">
                  <a:extLst>
                    <a:ext uri="{9D8B030D-6E8A-4147-A177-3AD203B41FA5}">
                      <a16:colId xmlns:a16="http://schemas.microsoft.com/office/drawing/2014/main" xmlns="" val="447541367"/>
                    </a:ext>
                  </a:extLst>
                </a:gridCol>
                <a:gridCol w="1200881">
                  <a:extLst>
                    <a:ext uri="{9D8B030D-6E8A-4147-A177-3AD203B41FA5}">
                      <a16:colId xmlns:a16="http://schemas.microsoft.com/office/drawing/2014/main" xmlns="" val="456727994"/>
                    </a:ext>
                  </a:extLst>
                </a:gridCol>
                <a:gridCol w="1200881">
                  <a:extLst>
                    <a:ext uri="{9D8B030D-6E8A-4147-A177-3AD203B41FA5}">
                      <a16:colId xmlns:a16="http://schemas.microsoft.com/office/drawing/2014/main" xmlns="" val="2574718585"/>
                    </a:ext>
                  </a:extLst>
                </a:gridCol>
                <a:gridCol w="1200881">
                  <a:extLst>
                    <a:ext uri="{9D8B030D-6E8A-4147-A177-3AD203B41FA5}">
                      <a16:colId xmlns:a16="http://schemas.microsoft.com/office/drawing/2014/main" xmlns="" val="961107366"/>
                    </a:ext>
                  </a:extLst>
                </a:gridCol>
                <a:gridCol w="1200881">
                  <a:extLst>
                    <a:ext uri="{9D8B030D-6E8A-4147-A177-3AD203B41FA5}">
                      <a16:colId xmlns:a16="http://schemas.microsoft.com/office/drawing/2014/main" xmlns="" val="459888569"/>
                    </a:ext>
                  </a:extLst>
                </a:gridCol>
                <a:gridCol w="1200881">
                  <a:extLst>
                    <a:ext uri="{9D8B030D-6E8A-4147-A177-3AD203B41FA5}">
                      <a16:colId xmlns:a16="http://schemas.microsoft.com/office/drawing/2014/main" xmlns="" val="3601987661"/>
                    </a:ext>
                  </a:extLst>
                </a:gridCol>
                <a:gridCol w="1200881">
                  <a:extLst>
                    <a:ext uri="{9D8B030D-6E8A-4147-A177-3AD203B41FA5}">
                      <a16:colId xmlns:a16="http://schemas.microsoft.com/office/drawing/2014/main" xmlns="" val="121433493"/>
                    </a:ext>
                  </a:extLst>
                </a:gridCol>
                <a:gridCol w="1200881">
                  <a:extLst>
                    <a:ext uri="{9D8B030D-6E8A-4147-A177-3AD203B41FA5}">
                      <a16:colId xmlns:a16="http://schemas.microsoft.com/office/drawing/2014/main" xmlns="" val="1813734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CMPT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75731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-7.03872398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-2.5460344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-5.16365245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7.67453068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2.7744924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.2618938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09606334"/>
                  </a:ext>
                </a:extLst>
              </a:tr>
            </a:tbl>
          </a:graphicData>
        </a:graphic>
      </p:graphicFrame>
      <p:graphicFrame>
        <p:nvGraphicFramePr>
          <p:cNvPr id="13" name="Content Placeholder 12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353447992"/>
              </p:ext>
            </p:extLst>
          </p:nvPr>
        </p:nvGraphicFramePr>
        <p:xfrm>
          <a:off x="1447187" y="4723051"/>
          <a:ext cx="960766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958">
                  <a:extLst>
                    <a:ext uri="{9D8B030D-6E8A-4147-A177-3AD203B41FA5}">
                      <a16:colId xmlns:a16="http://schemas.microsoft.com/office/drawing/2014/main" xmlns="" val="1294807509"/>
                    </a:ext>
                  </a:extLst>
                </a:gridCol>
                <a:gridCol w="1200958">
                  <a:extLst>
                    <a:ext uri="{9D8B030D-6E8A-4147-A177-3AD203B41FA5}">
                      <a16:colId xmlns:a16="http://schemas.microsoft.com/office/drawing/2014/main" xmlns="" val="468948543"/>
                    </a:ext>
                  </a:extLst>
                </a:gridCol>
                <a:gridCol w="1200958">
                  <a:extLst>
                    <a:ext uri="{9D8B030D-6E8A-4147-A177-3AD203B41FA5}">
                      <a16:colId xmlns:a16="http://schemas.microsoft.com/office/drawing/2014/main" xmlns="" val="187097684"/>
                    </a:ext>
                  </a:extLst>
                </a:gridCol>
                <a:gridCol w="1200958">
                  <a:extLst>
                    <a:ext uri="{9D8B030D-6E8A-4147-A177-3AD203B41FA5}">
                      <a16:colId xmlns:a16="http://schemas.microsoft.com/office/drawing/2014/main" xmlns="" val="3237045828"/>
                    </a:ext>
                  </a:extLst>
                </a:gridCol>
                <a:gridCol w="1200958">
                  <a:extLst>
                    <a:ext uri="{9D8B030D-6E8A-4147-A177-3AD203B41FA5}">
                      <a16:colId xmlns:a16="http://schemas.microsoft.com/office/drawing/2014/main" xmlns="" val="1085430124"/>
                    </a:ext>
                  </a:extLst>
                </a:gridCol>
                <a:gridCol w="1200958">
                  <a:extLst>
                    <a:ext uri="{9D8B030D-6E8A-4147-A177-3AD203B41FA5}">
                      <a16:colId xmlns:a16="http://schemas.microsoft.com/office/drawing/2014/main" xmlns="" val="1511752496"/>
                    </a:ext>
                  </a:extLst>
                </a:gridCol>
                <a:gridCol w="1200958">
                  <a:extLst>
                    <a:ext uri="{9D8B030D-6E8A-4147-A177-3AD203B41FA5}">
                      <a16:colId xmlns:a16="http://schemas.microsoft.com/office/drawing/2014/main" xmlns="" val="1450727802"/>
                    </a:ext>
                  </a:extLst>
                </a:gridCol>
                <a:gridCol w="1200958">
                  <a:extLst>
                    <a:ext uri="{9D8B030D-6E8A-4147-A177-3AD203B41FA5}">
                      <a16:colId xmlns:a16="http://schemas.microsoft.com/office/drawing/2014/main" xmlns="" val="2047082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CMPT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12885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-6.8330432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-2.9948271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.0000392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-5.22487568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7.59874521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3.4425478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.45215885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.00072632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7750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816883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746</TotalTime>
  <Words>447</Words>
  <Application>Microsoft Macintosh PowerPoint</Application>
  <PresentationFormat>Widescreen</PresentationFormat>
  <Paragraphs>195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Gill Sans MT</vt:lpstr>
      <vt:lpstr>Gallery</vt:lpstr>
      <vt:lpstr>LASSO / Ridge Regression Analysis</vt:lpstr>
      <vt:lpstr>Lasso Regression:  Least Absolute Shrinkage and Selection Operator</vt:lpstr>
      <vt:lpstr>PowerPoint Presentation</vt:lpstr>
      <vt:lpstr>PowerPoint Presentation</vt:lpstr>
      <vt:lpstr>Ridge Regression</vt:lpstr>
      <vt:lpstr>Energy efficiency Data Set  - uci machine learning repository</vt:lpstr>
      <vt:lpstr>Lasso Test Set</vt:lpstr>
      <vt:lpstr>Comparison with Organized Responses</vt:lpstr>
      <vt:lpstr>Beta (Coefficient) Analysis</vt:lpstr>
      <vt:lpstr>MSE: Mean Squared Error</vt:lpstr>
      <vt:lpstr>Resources</vt:lpstr>
      <vt:lpstr>Questions</vt:lpstr>
      <vt:lpstr>Mistakes</vt:lpstr>
    </vt:vector>
  </TitlesOfParts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LASSO / Ridge Regression Analysis</dc:title>
  <dc:creator>Joshua Lawson</dc:creator>
  <cp:lastModifiedBy>Michael Suggs</cp:lastModifiedBy>
  <cp:revision>26</cp:revision>
  <dcterms:created xsi:type="dcterms:W3CDTF">2016-11-14T01:08:14Z</dcterms:created>
  <dcterms:modified xsi:type="dcterms:W3CDTF">2016-11-14T18:46:39Z</dcterms:modified>
</cp:coreProperties>
</file>