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292608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41"/>
  </p:normalViewPr>
  <p:slideViewPr>
    <p:cSldViewPr snapToGrid="0" snapToObjects="1">
      <p:cViewPr varScale="1">
        <p:scale>
          <a:sx n="26" d="100"/>
          <a:sy n="26" d="100"/>
        </p:scale>
        <p:origin x="1338" y="120"/>
      </p:cViewPr>
      <p:guideLst>
        <p:guide orient="horz" pos="9216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3D031-D8CC-48AE-9F7B-F90AD8E9351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3C543-6AC9-481C-BDD2-C0D8B0E6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6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3C543-6AC9-481C-BDD2-C0D8B0E6A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1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6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901470" rtl="0" eaLnBrk="1" latinLnBrk="0" hangingPunct="1">
        <a:lnSpc>
          <a:spcPct val="90000"/>
        </a:lnSpc>
        <a:spcBef>
          <a:spcPct val="0"/>
        </a:spcBef>
        <a:buNone/>
        <a:defRPr sz="187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368" indent="-975368" algn="l" defTabSz="3901470" rtl="0" eaLnBrk="1" latinLnBrk="0" hangingPunct="1">
        <a:lnSpc>
          <a:spcPct val="90000"/>
        </a:lnSpc>
        <a:spcBef>
          <a:spcPts val="4267"/>
        </a:spcBef>
        <a:buFont typeface="Arial" panose="020B0604020202020204" pitchFamily="34" charset="0"/>
        <a:buChar char="•"/>
        <a:defRPr sz="11947" kern="1200">
          <a:solidFill>
            <a:schemeClr val="tx1"/>
          </a:solidFill>
          <a:latin typeface="+mn-lt"/>
          <a:ea typeface="+mn-ea"/>
          <a:cs typeface="+mn-cs"/>
        </a:defRPr>
      </a:lvl1pPr>
      <a:lvl2pPr marL="292610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10240" kern="1200">
          <a:solidFill>
            <a:schemeClr val="tx1"/>
          </a:solidFill>
          <a:latin typeface="+mn-lt"/>
          <a:ea typeface="+mn-ea"/>
          <a:cs typeface="+mn-cs"/>
        </a:defRPr>
      </a:lvl2pPr>
      <a:lvl3pPr marL="4876838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8533" kern="1200">
          <a:solidFill>
            <a:schemeClr val="tx1"/>
          </a:solidFill>
          <a:latin typeface="+mn-lt"/>
          <a:ea typeface="+mn-ea"/>
          <a:cs typeface="+mn-cs"/>
        </a:defRPr>
      </a:lvl3pPr>
      <a:lvl4pPr marL="682757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877830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1072904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267977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51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6581250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1pPr>
      <a:lvl2pPr marL="1950735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90147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3pPr>
      <a:lvl4pPr marL="585220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780294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975367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41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3655147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5605882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12" Type="http://schemas.openxmlformats.org/officeDocument/2006/relationships/image" Target="../media/image2.wmf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.sv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4.sv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40754" y="5585697"/>
            <a:ext cx="37609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Arial"/>
              <a:cs typeface="Arial"/>
            </a:endParaRPr>
          </a:p>
          <a:p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Paul Nguyen, Michael Tran, Yuchen Tian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Faculty adviser: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Robert Dahlberg 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Sponsor: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Bravium Consulting Inc. 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Mentor: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Nic Skirpan</a:t>
            </a:r>
          </a:p>
          <a:p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b="1" dirty="0">
                <a:latin typeface="Arial"/>
                <a:cs typeface="Arial"/>
              </a:rPr>
              <a:t>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140755" y="7346374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335901" y="604467"/>
            <a:ext cx="3801979" cy="11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301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4DF8CEA-B0AE-4141-A4C7-BD086408D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2018" y="3357068"/>
            <a:ext cx="6727145" cy="2228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AE61C1-1C34-4530-94C8-1E7D607874B9}"/>
              </a:ext>
            </a:extLst>
          </p:cNvPr>
          <p:cNvSpPr txBox="1"/>
          <p:nvPr/>
        </p:nvSpPr>
        <p:spPr>
          <a:xfrm>
            <a:off x="10251691" y="4092665"/>
            <a:ext cx="17335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Vendor Management Portal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152F4C-ECEB-4799-9D13-27903FE95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06728" y="9790610"/>
            <a:ext cx="7552063" cy="15758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49FB5B4-CE32-49D1-8FA7-FBB13BA0CBB9}"/>
              </a:ext>
            </a:extLst>
          </p:cNvPr>
          <p:cNvSpPr/>
          <p:nvPr/>
        </p:nvSpPr>
        <p:spPr>
          <a:xfrm>
            <a:off x="32206728" y="10781698"/>
            <a:ext cx="8915841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>
              <a:latin typeface="Arial"/>
              <a:cs typeface="Arial"/>
            </a:endParaRPr>
          </a:p>
          <a:p>
            <a:pPr algn="just"/>
            <a:r>
              <a:rPr lang="en-US" sz="4000" dirty="0">
                <a:latin typeface="Arial"/>
                <a:cs typeface="Arial"/>
              </a:rPr>
              <a:t>ServiceNow is a platform-as-a-solution that provides business management software as a service. It specializes in IT services management (ITSM), IT operations management (ITOM) and IT business management (ITBM).</a:t>
            </a:r>
          </a:p>
          <a:p>
            <a:pPr algn="just"/>
            <a:endParaRPr lang="en-US" sz="4000" dirty="0">
              <a:latin typeface="Arial"/>
              <a:cs typeface="Arial"/>
            </a:endParaRPr>
          </a:p>
          <a:p>
            <a:pPr algn="just"/>
            <a:r>
              <a:rPr lang="en-US" sz="4000" dirty="0">
                <a:latin typeface="Arial"/>
                <a:cs typeface="Arial"/>
              </a:rPr>
              <a:t>ServiceNow offers Glide, an extensible Web 2.0 platform that facilitates with the development of workflow and form based applications.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15D474-427C-4641-81F1-A73B20CFCB9C}"/>
              </a:ext>
            </a:extLst>
          </p:cNvPr>
          <p:cNvGrpSpPr/>
          <p:nvPr/>
        </p:nvGrpSpPr>
        <p:grpSpPr>
          <a:xfrm>
            <a:off x="19426154" y="18212487"/>
            <a:ext cx="12148021" cy="8279110"/>
            <a:chOff x="18743532" y="8559425"/>
            <a:chExt cx="11960427" cy="815126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53A3D99-C03B-4737-9D91-A63E0C906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1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743532" y="8559425"/>
              <a:ext cx="11960427" cy="668197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060780-E967-4F4E-94D7-7EC5BEFB2254}"/>
                </a:ext>
              </a:extLst>
            </p:cNvPr>
            <p:cNvSpPr txBox="1"/>
            <p:nvPr/>
          </p:nvSpPr>
          <p:spPr>
            <a:xfrm>
              <a:off x="18743532" y="15695023"/>
              <a:ext cx="5863058" cy="1015663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Service Portal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D6F080-2D9B-4BEB-A9FA-EE141BE39812}"/>
              </a:ext>
            </a:extLst>
          </p:cNvPr>
          <p:cNvGrpSpPr/>
          <p:nvPr/>
        </p:nvGrpSpPr>
        <p:grpSpPr>
          <a:xfrm>
            <a:off x="6459916" y="19679402"/>
            <a:ext cx="10175117" cy="4998673"/>
            <a:chOff x="19460329" y="17310118"/>
            <a:chExt cx="12899570" cy="63371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F584584-C63B-48C9-A020-D05960E76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460329" y="17310118"/>
              <a:ext cx="11842008" cy="459586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63D6A4-8114-4CCC-8F33-05B824B74D9B}"/>
                </a:ext>
              </a:extLst>
            </p:cNvPr>
            <p:cNvSpPr txBox="1"/>
            <p:nvPr/>
          </p:nvSpPr>
          <p:spPr>
            <a:xfrm>
              <a:off x="19460329" y="22359605"/>
              <a:ext cx="12899570" cy="1287613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Vendor Workflow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E933CDB-030D-4F1E-A7A7-3E9C7753E411}"/>
              </a:ext>
            </a:extLst>
          </p:cNvPr>
          <p:cNvSpPr txBox="1"/>
          <p:nvPr/>
        </p:nvSpPr>
        <p:spPr>
          <a:xfrm>
            <a:off x="3152018" y="8500753"/>
            <a:ext cx="7802164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softEdge rad="11430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Arial"/>
                <a:cs typeface="Arial"/>
              </a:defRPr>
            </a:lvl1pPr>
          </a:lstStyle>
          <a:p>
            <a:pPr algn="just"/>
            <a:r>
              <a:rPr lang="en-US" sz="5400" dirty="0">
                <a:ln w="22225">
                  <a:solidFill>
                    <a:schemeClr val="bg2">
                      <a:lumMod val="90000"/>
                    </a:schemeClr>
                  </a:solidFill>
                  <a:prstDash val="solid"/>
                </a:ln>
              </a:rPr>
              <a:t> Vendor Management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6A6F71-A42C-41B9-A0E0-17105A33BAF8}"/>
              </a:ext>
            </a:extLst>
          </p:cNvPr>
          <p:cNvGrpSpPr/>
          <p:nvPr/>
        </p:nvGrpSpPr>
        <p:grpSpPr>
          <a:xfrm>
            <a:off x="21221699" y="12075659"/>
            <a:ext cx="10352475" cy="5064809"/>
            <a:chOff x="7893522" y="17613519"/>
            <a:chExt cx="11389742" cy="557227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1A769F0-6BBB-473C-8264-3DA23DB4A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893522" y="17613519"/>
              <a:ext cx="11389742" cy="429246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68B740-40EF-4658-B020-53EECB076DF8}"/>
                </a:ext>
              </a:extLst>
            </p:cNvPr>
            <p:cNvSpPr txBox="1"/>
            <p:nvPr/>
          </p:nvSpPr>
          <p:spPr>
            <a:xfrm>
              <a:off x="7893522" y="22359605"/>
              <a:ext cx="10493172" cy="826192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Service Management </a:t>
              </a:r>
            </a:p>
          </p:txBody>
        </p:sp>
      </p:grp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86C216D-EB33-4C0C-9667-07F3223EB3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068567"/>
              </p:ext>
            </p:extLst>
          </p:nvPr>
        </p:nvGraphicFramePr>
        <p:xfrm>
          <a:off x="98425" y="98425"/>
          <a:ext cx="114490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ackager Shell Object" showAsIcon="1" r:id="rId11" imgW="11449800" imgH="685800" progId="Package">
                  <p:embed/>
                </p:oleObj>
              </mc:Choice>
              <mc:Fallback>
                <p:oleObj name="Packager Shell Object" showAsIcon="1" r:id="rId11" imgW="114498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114490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EF180E28-EA9D-43AA-AA4D-0150FFD7A32B}"/>
              </a:ext>
            </a:extLst>
          </p:cNvPr>
          <p:cNvGrpSpPr/>
          <p:nvPr/>
        </p:nvGrpSpPr>
        <p:grpSpPr>
          <a:xfrm>
            <a:off x="32422252" y="18888146"/>
            <a:ext cx="8030162" cy="6035667"/>
            <a:chOff x="32206728" y="16456675"/>
            <a:chExt cx="8030162" cy="6035667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2169B7C0-19AF-43C7-95B4-EBBCD59DE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6664648" y="19863666"/>
              <a:ext cx="2491985" cy="2628676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2C27B919-18FF-4F6E-8EE4-536EA89D2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2359899" y="16853105"/>
              <a:ext cx="2209184" cy="2218021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FAAB3B3-92C0-42EF-A781-9C26B8FE9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5098322" y="16456675"/>
              <a:ext cx="5138568" cy="301087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17B49E-2C9A-4655-AF8A-9CFD1730C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2206728" y="20225504"/>
              <a:ext cx="3790950" cy="1905000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D15E073-9A24-4C74-8306-A757A816B34B}"/>
              </a:ext>
            </a:extLst>
          </p:cNvPr>
          <p:cNvSpPr txBox="1"/>
          <p:nvPr/>
        </p:nvSpPr>
        <p:spPr>
          <a:xfrm>
            <a:off x="32206728" y="8500753"/>
            <a:ext cx="7802164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softEdge rad="11430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Arial"/>
                <a:cs typeface="Arial"/>
              </a:defRPr>
            </a:lvl1pPr>
          </a:lstStyle>
          <a:p>
            <a:pPr algn="just"/>
            <a:r>
              <a:rPr lang="en-US" sz="5400" dirty="0">
                <a:ln w="22225">
                  <a:solidFill>
                    <a:schemeClr val="bg2">
                      <a:lumMod val="90000"/>
                    </a:schemeClr>
                  </a:solidFill>
                  <a:prstDash val="solid"/>
                </a:ln>
              </a:rPr>
              <a:t> Technologies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7840DD-C7D2-4608-AE48-ADF3C52888BA}"/>
              </a:ext>
            </a:extLst>
          </p:cNvPr>
          <p:cNvSpPr txBox="1"/>
          <p:nvPr/>
        </p:nvSpPr>
        <p:spPr>
          <a:xfrm>
            <a:off x="3152019" y="9424083"/>
            <a:ext cx="8519282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What it is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  <a:cs typeface="Arial"/>
            </a:endParaRPr>
          </a:p>
          <a:p>
            <a:pPr algn="just"/>
            <a:r>
              <a:rPr lang="en-US" sz="4000" dirty="0">
                <a:latin typeface="Arial"/>
                <a:cs typeface="Arial"/>
              </a:rPr>
              <a:t>Businesses will often work with other companies for products or services. This introduces tons of paperwork.</a:t>
            </a:r>
          </a:p>
          <a:p>
            <a:pPr algn="just"/>
            <a:endParaRPr lang="en-US" sz="12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What should be done</a:t>
            </a:r>
          </a:p>
          <a:p>
            <a:pPr algn="just"/>
            <a:r>
              <a:rPr lang="en-US" sz="4000" dirty="0">
                <a:latin typeface="Arial"/>
                <a:cs typeface="Arial"/>
              </a:rPr>
              <a:t>There needs to be a streamlined solution to minimize the time wasted on managing and maximize the time spent on working.</a:t>
            </a:r>
          </a:p>
          <a:p>
            <a:pPr algn="just"/>
            <a:endParaRPr lang="en-US" sz="1200" dirty="0">
              <a:latin typeface="Arial"/>
              <a:cs typeface="Arial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  <a:cs typeface="Arial"/>
            </a:endParaRPr>
          </a:p>
          <a:p>
            <a:pPr algn="just"/>
            <a:r>
              <a:rPr lang="en-US" sz="4000" dirty="0">
                <a:latin typeface="Arial"/>
                <a:cs typeface="Arial"/>
              </a:rPr>
              <a:t>The solution must satisfy the needs for all three stakeholders: business, vendor manager, and vendors.</a:t>
            </a:r>
          </a:p>
          <a:p>
            <a:pPr algn="just"/>
            <a:endParaRPr lang="en-US" sz="4000" dirty="0"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4B4FE9-02FB-4AFC-9C60-25E94D1A5845}"/>
              </a:ext>
            </a:extLst>
          </p:cNvPr>
          <p:cNvSpPr txBox="1"/>
          <p:nvPr/>
        </p:nvSpPr>
        <p:spPr>
          <a:xfrm>
            <a:off x="12101292" y="8503802"/>
            <a:ext cx="8018714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softEdge rad="11430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Arial"/>
                <a:cs typeface="Arial"/>
              </a:defRPr>
            </a:lvl1pPr>
          </a:lstStyle>
          <a:p>
            <a:pPr algn="just"/>
            <a:r>
              <a:rPr lang="en-US" sz="5400" dirty="0">
                <a:ln w="22225">
                  <a:solidFill>
                    <a:schemeClr val="bg2">
                      <a:lumMod val="90000"/>
                    </a:schemeClr>
                  </a:solidFill>
                  <a:prstDash val="solid"/>
                </a:ln>
              </a:rPr>
              <a:t> Solution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6D0598-124F-4AD2-A096-45CECFB77994}"/>
              </a:ext>
            </a:extLst>
          </p:cNvPr>
          <p:cNvSpPr txBox="1"/>
          <p:nvPr/>
        </p:nvSpPr>
        <p:spPr>
          <a:xfrm>
            <a:off x="12101293" y="9427132"/>
            <a:ext cx="8755736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ServiceNow Application</a:t>
            </a:r>
          </a:p>
          <a:p>
            <a:pPr algn="just"/>
            <a:r>
              <a:rPr lang="en-US" sz="4000" b="1" dirty="0">
                <a:latin typeface="Arial"/>
                <a:cs typeface="Arial"/>
              </a:rPr>
              <a:t>Service Portal</a:t>
            </a:r>
            <a:r>
              <a:rPr lang="en-US" sz="4000" dirty="0">
                <a:latin typeface="Arial"/>
                <a:cs typeface="Arial"/>
              </a:rPr>
              <a:t>: Front end for vendors to apply for jobs, complete profiles, search relevant information, etc.</a:t>
            </a:r>
          </a:p>
          <a:p>
            <a:pPr algn="just"/>
            <a:r>
              <a:rPr lang="en-US" sz="4000" b="1" dirty="0">
                <a:latin typeface="Arial"/>
                <a:cs typeface="Arial"/>
              </a:rPr>
              <a:t>Service Management</a:t>
            </a:r>
            <a:r>
              <a:rPr lang="en-US" sz="4000" dirty="0">
                <a:latin typeface="Arial"/>
                <a:cs typeface="Arial"/>
              </a:rPr>
              <a:t>: Back end for vendor managers and the business to organize and analyze vendors, post new contracts, etc.</a:t>
            </a:r>
          </a:p>
          <a:p>
            <a:pPr algn="just"/>
            <a:endParaRPr lang="en-US" sz="1200" dirty="0">
              <a:latin typeface="Arial"/>
              <a:cs typeface="Arial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  <a:cs typeface="Arial"/>
            </a:endParaRPr>
          </a:p>
          <a:p>
            <a:pPr algn="just"/>
            <a:r>
              <a:rPr lang="en-US" sz="4000" dirty="0">
                <a:latin typeface="Arial"/>
                <a:cs typeface="Arial"/>
              </a:rPr>
              <a:t>The application is based on workflows created in ServiceNow. Activities such as scripts, record generation, and user notification are automated under the workflow.</a:t>
            </a:r>
          </a:p>
        </p:txBody>
      </p: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245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Packager Shell Object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Floorsweeper</cp:lastModifiedBy>
  <cp:revision>25</cp:revision>
  <dcterms:created xsi:type="dcterms:W3CDTF">2018-02-06T18:12:23Z</dcterms:created>
  <dcterms:modified xsi:type="dcterms:W3CDTF">2018-03-16T20:46:49Z</dcterms:modified>
</cp:coreProperties>
</file>