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6" r:id="rId2"/>
  </p:sldIdLst>
  <p:sldSz cx="43891200" cy="29260800"/>
  <p:notesSz cx="6858000" cy="9144000"/>
  <p:defaultTextStyle>
    <a:defPPr>
      <a:defRPr lang="en-US"/>
    </a:defPPr>
    <a:lvl1pPr marL="0" algn="l" defTabSz="3511296" rtl="0" eaLnBrk="1" latinLnBrk="0" hangingPunct="1">
      <a:defRPr sz="6912" kern="1200">
        <a:solidFill>
          <a:schemeClr val="tx1"/>
        </a:solidFill>
        <a:latin typeface="+mn-lt"/>
        <a:ea typeface="+mn-ea"/>
        <a:cs typeface="+mn-cs"/>
      </a:defRPr>
    </a:lvl1pPr>
    <a:lvl2pPr marL="1755648" algn="l" defTabSz="3511296" rtl="0" eaLnBrk="1" latinLnBrk="0" hangingPunct="1">
      <a:defRPr sz="6912" kern="1200">
        <a:solidFill>
          <a:schemeClr val="tx1"/>
        </a:solidFill>
        <a:latin typeface="+mn-lt"/>
        <a:ea typeface="+mn-ea"/>
        <a:cs typeface="+mn-cs"/>
      </a:defRPr>
    </a:lvl2pPr>
    <a:lvl3pPr marL="3511296" algn="l" defTabSz="3511296" rtl="0" eaLnBrk="1" latinLnBrk="0" hangingPunct="1">
      <a:defRPr sz="6912" kern="1200">
        <a:solidFill>
          <a:schemeClr val="tx1"/>
        </a:solidFill>
        <a:latin typeface="+mn-lt"/>
        <a:ea typeface="+mn-ea"/>
        <a:cs typeface="+mn-cs"/>
      </a:defRPr>
    </a:lvl3pPr>
    <a:lvl4pPr marL="5266944" algn="l" defTabSz="3511296" rtl="0" eaLnBrk="1" latinLnBrk="0" hangingPunct="1">
      <a:defRPr sz="6912" kern="1200">
        <a:solidFill>
          <a:schemeClr val="tx1"/>
        </a:solidFill>
        <a:latin typeface="+mn-lt"/>
        <a:ea typeface="+mn-ea"/>
        <a:cs typeface="+mn-cs"/>
      </a:defRPr>
    </a:lvl4pPr>
    <a:lvl5pPr marL="7022592" algn="l" defTabSz="3511296" rtl="0" eaLnBrk="1" latinLnBrk="0" hangingPunct="1">
      <a:defRPr sz="6912" kern="1200">
        <a:solidFill>
          <a:schemeClr val="tx1"/>
        </a:solidFill>
        <a:latin typeface="+mn-lt"/>
        <a:ea typeface="+mn-ea"/>
        <a:cs typeface="+mn-cs"/>
      </a:defRPr>
    </a:lvl5pPr>
    <a:lvl6pPr marL="8778240" algn="l" defTabSz="3511296" rtl="0" eaLnBrk="1" latinLnBrk="0" hangingPunct="1">
      <a:defRPr sz="6912" kern="1200">
        <a:solidFill>
          <a:schemeClr val="tx1"/>
        </a:solidFill>
        <a:latin typeface="+mn-lt"/>
        <a:ea typeface="+mn-ea"/>
        <a:cs typeface="+mn-cs"/>
      </a:defRPr>
    </a:lvl6pPr>
    <a:lvl7pPr marL="10533888" algn="l" defTabSz="3511296" rtl="0" eaLnBrk="1" latinLnBrk="0" hangingPunct="1">
      <a:defRPr sz="6912" kern="1200">
        <a:solidFill>
          <a:schemeClr val="tx1"/>
        </a:solidFill>
        <a:latin typeface="+mn-lt"/>
        <a:ea typeface="+mn-ea"/>
        <a:cs typeface="+mn-cs"/>
      </a:defRPr>
    </a:lvl7pPr>
    <a:lvl8pPr marL="12289536" algn="l" defTabSz="3511296" rtl="0" eaLnBrk="1" latinLnBrk="0" hangingPunct="1">
      <a:defRPr sz="6912" kern="1200">
        <a:solidFill>
          <a:schemeClr val="tx1"/>
        </a:solidFill>
        <a:latin typeface="+mn-lt"/>
        <a:ea typeface="+mn-ea"/>
        <a:cs typeface="+mn-cs"/>
      </a:defRPr>
    </a:lvl8pPr>
    <a:lvl9pPr marL="14045184" algn="l" defTabSz="3511296" rtl="0" eaLnBrk="1" latinLnBrk="0" hangingPunct="1">
      <a:defRPr sz="6912"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216"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541"/>
  </p:normalViewPr>
  <p:slideViewPr>
    <p:cSldViewPr snapToGrid="0" snapToObjects="1">
      <p:cViewPr>
        <p:scale>
          <a:sx n="30" d="100"/>
          <a:sy n="30" d="100"/>
        </p:scale>
        <p:origin x="42" y="-558"/>
      </p:cViewPr>
      <p:guideLst>
        <p:guide orient="horz" pos="9216"/>
        <p:guide pos="13824"/>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03D031-D8CC-48AE-9F7B-F90AD8E9351D}" type="datetimeFigureOut">
              <a:rPr lang="en-US" smtClean="0"/>
              <a:t>3/16/2018</a:t>
            </a:fld>
            <a:endParaRPr lang="en-US"/>
          </a:p>
        </p:txBody>
      </p:sp>
      <p:sp>
        <p:nvSpPr>
          <p:cNvPr id="4" name="Slide Image Placeholder 3"/>
          <p:cNvSpPr>
            <a:spLocks noGrp="1" noRot="1" noChangeAspect="1"/>
          </p:cNvSpPr>
          <p:nvPr>
            <p:ph type="sldImg" idx="2"/>
          </p:nvPr>
        </p:nvSpPr>
        <p:spPr>
          <a:xfrm>
            <a:off x="1114425" y="1143000"/>
            <a:ext cx="4629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B3C543-6AC9-481C-BDD2-C0D8B0E6A739}" type="slidenum">
              <a:rPr lang="en-US" smtClean="0"/>
              <a:t>‹#›</a:t>
            </a:fld>
            <a:endParaRPr lang="en-US"/>
          </a:p>
        </p:txBody>
      </p:sp>
    </p:spTree>
    <p:extLst>
      <p:ext uri="{BB962C8B-B14F-4D97-AF65-F5344CB8AC3E}">
        <p14:creationId xmlns:p14="http://schemas.microsoft.com/office/powerpoint/2010/main" val="16793638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B3C543-6AC9-481C-BDD2-C0D8B0E6A739}" type="slidenum">
              <a:rPr lang="en-US" smtClean="0"/>
              <a:t>1</a:t>
            </a:fld>
            <a:endParaRPr lang="en-US"/>
          </a:p>
        </p:txBody>
      </p:sp>
    </p:spTree>
    <p:extLst>
      <p:ext uri="{BB962C8B-B14F-4D97-AF65-F5344CB8AC3E}">
        <p14:creationId xmlns:p14="http://schemas.microsoft.com/office/powerpoint/2010/main" val="2287619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1167574"/>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3901470" rtl="0" eaLnBrk="1" latinLnBrk="0" hangingPunct="1">
        <a:lnSpc>
          <a:spcPct val="90000"/>
        </a:lnSpc>
        <a:spcBef>
          <a:spcPct val="0"/>
        </a:spcBef>
        <a:buNone/>
        <a:defRPr sz="18773" kern="1200">
          <a:solidFill>
            <a:schemeClr val="tx1"/>
          </a:solidFill>
          <a:latin typeface="+mj-lt"/>
          <a:ea typeface="+mj-ea"/>
          <a:cs typeface="+mj-cs"/>
        </a:defRPr>
      </a:lvl1pPr>
    </p:titleStyle>
    <p:bodyStyle>
      <a:lvl1pPr marL="975368" indent="-975368" algn="l" defTabSz="3901470" rtl="0" eaLnBrk="1" latinLnBrk="0" hangingPunct="1">
        <a:lnSpc>
          <a:spcPct val="90000"/>
        </a:lnSpc>
        <a:spcBef>
          <a:spcPts val="4267"/>
        </a:spcBef>
        <a:buFont typeface="Arial" panose="020B0604020202020204" pitchFamily="34" charset="0"/>
        <a:buChar char="•"/>
        <a:defRPr sz="11947" kern="1200">
          <a:solidFill>
            <a:schemeClr val="tx1"/>
          </a:solidFill>
          <a:latin typeface="+mn-lt"/>
          <a:ea typeface="+mn-ea"/>
          <a:cs typeface="+mn-cs"/>
        </a:defRPr>
      </a:lvl1pPr>
      <a:lvl2pPr marL="2926103" indent="-975368" algn="l" defTabSz="3901470" rtl="0" eaLnBrk="1" latinLnBrk="0" hangingPunct="1">
        <a:lnSpc>
          <a:spcPct val="90000"/>
        </a:lnSpc>
        <a:spcBef>
          <a:spcPts val="2133"/>
        </a:spcBef>
        <a:buFont typeface="Arial" panose="020B0604020202020204" pitchFamily="34" charset="0"/>
        <a:buChar char="•"/>
        <a:defRPr sz="10240" kern="1200">
          <a:solidFill>
            <a:schemeClr val="tx1"/>
          </a:solidFill>
          <a:latin typeface="+mn-lt"/>
          <a:ea typeface="+mn-ea"/>
          <a:cs typeface="+mn-cs"/>
        </a:defRPr>
      </a:lvl2pPr>
      <a:lvl3pPr marL="4876838" indent="-975368" algn="l" defTabSz="3901470" rtl="0" eaLnBrk="1" latinLnBrk="0" hangingPunct="1">
        <a:lnSpc>
          <a:spcPct val="90000"/>
        </a:lnSpc>
        <a:spcBef>
          <a:spcPts val="2133"/>
        </a:spcBef>
        <a:buFont typeface="Arial" panose="020B0604020202020204" pitchFamily="34" charset="0"/>
        <a:buChar char="•"/>
        <a:defRPr sz="8533" kern="1200">
          <a:solidFill>
            <a:schemeClr val="tx1"/>
          </a:solidFill>
          <a:latin typeface="+mn-lt"/>
          <a:ea typeface="+mn-ea"/>
          <a:cs typeface="+mn-cs"/>
        </a:defRPr>
      </a:lvl3pPr>
      <a:lvl4pPr marL="6827573" indent="-975368" algn="l" defTabSz="3901470" rtl="0" eaLnBrk="1" latinLnBrk="0" hangingPunct="1">
        <a:lnSpc>
          <a:spcPct val="90000"/>
        </a:lnSpc>
        <a:spcBef>
          <a:spcPts val="2133"/>
        </a:spcBef>
        <a:buFont typeface="Arial" panose="020B0604020202020204" pitchFamily="34" charset="0"/>
        <a:buChar char="•"/>
        <a:defRPr sz="7680" kern="1200">
          <a:solidFill>
            <a:schemeClr val="tx1"/>
          </a:solidFill>
          <a:latin typeface="+mn-lt"/>
          <a:ea typeface="+mn-ea"/>
          <a:cs typeface="+mn-cs"/>
        </a:defRPr>
      </a:lvl4pPr>
      <a:lvl5pPr marL="8778309" indent="-975368" algn="l" defTabSz="3901470" rtl="0" eaLnBrk="1" latinLnBrk="0" hangingPunct="1">
        <a:lnSpc>
          <a:spcPct val="90000"/>
        </a:lnSpc>
        <a:spcBef>
          <a:spcPts val="2133"/>
        </a:spcBef>
        <a:buFont typeface="Arial" panose="020B0604020202020204" pitchFamily="34" charset="0"/>
        <a:buChar char="•"/>
        <a:defRPr sz="7680" kern="1200">
          <a:solidFill>
            <a:schemeClr val="tx1"/>
          </a:solidFill>
          <a:latin typeface="+mn-lt"/>
          <a:ea typeface="+mn-ea"/>
          <a:cs typeface="+mn-cs"/>
        </a:defRPr>
      </a:lvl5pPr>
      <a:lvl6pPr marL="10729044" indent="-975368" algn="l" defTabSz="3901470" rtl="0" eaLnBrk="1" latinLnBrk="0" hangingPunct="1">
        <a:lnSpc>
          <a:spcPct val="90000"/>
        </a:lnSpc>
        <a:spcBef>
          <a:spcPts val="2133"/>
        </a:spcBef>
        <a:buFont typeface="Arial" panose="020B0604020202020204" pitchFamily="34" charset="0"/>
        <a:buChar char="•"/>
        <a:defRPr sz="7680" kern="1200">
          <a:solidFill>
            <a:schemeClr val="tx1"/>
          </a:solidFill>
          <a:latin typeface="+mn-lt"/>
          <a:ea typeface="+mn-ea"/>
          <a:cs typeface="+mn-cs"/>
        </a:defRPr>
      </a:lvl6pPr>
      <a:lvl7pPr marL="12679779" indent="-975368" algn="l" defTabSz="3901470" rtl="0" eaLnBrk="1" latinLnBrk="0" hangingPunct="1">
        <a:lnSpc>
          <a:spcPct val="90000"/>
        </a:lnSpc>
        <a:spcBef>
          <a:spcPts val="2133"/>
        </a:spcBef>
        <a:buFont typeface="Arial" panose="020B0604020202020204" pitchFamily="34" charset="0"/>
        <a:buChar char="•"/>
        <a:defRPr sz="7680" kern="1200">
          <a:solidFill>
            <a:schemeClr val="tx1"/>
          </a:solidFill>
          <a:latin typeface="+mn-lt"/>
          <a:ea typeface="+mn-ea"/>
          <a:cs typeface="+mn-cs"/>
        </a:defRPr>
      </a:lvl7pPr>
      <a:lvl8pPr marL="14630514" indent="-975368" algn="l" defTabSz="3901470" rtl="0" eaLnBrk="1" latinLnBrk="0" hangingPunct="1">
        <a:lnSpc>
          <a:spcPct val="90000"/>
        </a:lnSpc>
        <a:spcBef>
          <a:spcPts val="2133"/>
        </a:spcBef>
        <a:buFont typeface="Arial" panose="020B0604020202020204" pitchFamily="34" charset="0"/>
        <a:buChar char="•"/>
        <a:defRPr sz="7680" kern="1200">
          <a:solidFill>
            <a:schemeClr val="tx1"/>
          </a:solidFill>
          <a:latin typeface="+mn-lt"/>
          <a:ea typeface="+mn-ea"/>
          <a:cs typeface="+mn-cs"/>
        </a:defRPr>
      </a:lvl8pPr>
      <a:lvl9pPr marL="16581250" indent="-975368" algn="l" defTabSz="3901470" rtl="0" eaLnBrk="1" latinLnBrk="0" hangingPunct="1">
        <a:lnSpc>
          <a:spcPct val="90000"/>
        </a:lnSpc>
        <a:spcBef>
          <a:spcPts val="2133"/>
        </a:spcBef>
        <a:buFont typeface="Arial" panose="020B0604020202020204" pitchFamily="34" charset="0"/>
        <a:buChar char="•"/>
        <a:defRPr sz="7680" kern="1200">
          <a:solidFill>
            <a:schemeClr val="tx1"/>
          </a:solidFill>
          <a:latin typeface="+mn-lt"/>
          <a:ea typeface="+mn-ea"/>
          <a:cs typeface="+mn-cs"/>
        </a:defRPr>
      </a:lvl9pPr>
    </p:bodyStyle>
    <p:otherStyle>
      <a:defPPr>
        <a:defRPr lang="en-US"/>
      </a:defPPr>
      <a:lvl1pPr marL="0" algn="l" defTabSz="3901470" rtl="0" eaLnBrk="1" latinLnBrk="0" hangingPunct="1">
        <a:defRPr sz="7680" kern="1200">
          <a:solidFill>
            <a:schemeClr val="tx1"/>
          </a:solidFill>
          <a:latin typeface="+mn-lt"/>
          <a:ea typeface="+mn-ea"/>
          <a:cs typeface="+mn-cs"/>
        </a:defRPr>
      </a:lvl1pPr>
      <a:lvl2pPr marL="1950735" algn="l" defTabSz="3901470" rtl="0" eaLnBrk="1" latinLnBrk="0" hangingPunct="1">
        <a:defRPr sz="7680" kern="1200">
          <a:solidFill>
            <a:schemeClr val="tx1"/>
          </a:solidFill>
          <a:latin typeface="+mn-lt"/>
          <a:ea typeface="+mn-ea"/>
          <a:cs typeface="+mn-cs"/>
        </a:defRPr>
      </a:lvl2pPr>
      <a:lvl3pPr marL="3901470" algn="l" defTabSz="3901470" rtl="0" eaLnBrk="1" latinLnBrk="0" hangingPunct="1">
        <a:defRPr sz="7680" kern="1200">
          <a:solidFill>
            <a:schemeClr val="tx1"/>
          </a:solidFill>
          <a:latin typeface="+mn-lt"/>
          <a:ea typeface="+mn-ea"/>
          <a:cs typeface="+mn-cs"/>
        </a:defRPr>
      </a:lvl3pPr>
      <a:lvl4pPr marL="5852206" algn="l" defTabSz="3901470" rtl="0" eaLnBrk="1" latinLnBrk="0" hangingPunct="1">
        <a:defRPr sz="7680" kern="1200">
          <a:solidFill>
            <a:schemeClr val="tx1"/>
          </a:solidFill>
          <a:latin typeface="+mn-lt"/>
          <a:ea typeface="+mn-ea"/>
          <a:cs typeface="+mn-cs"/>
        </a:defRPr>
      </a:lvl4pPr>
      <a:lvl5pPr marL="7802941" algn="l" defTabSz="3901470" rtl="0" eaLnBrk="1" latinLnBrk="0" hangingPunct="1">
        <a:defRPr sz="7680" kern="1200">
          <a:solidFill>
            <a:schemeClr val="tx1"/>
          </a:solidFill>
          <a:latin typeface="+mn-lt"/>
          <a:ea typeface="+mn-ea"/>
          <a:cs typeface="+mn-cs"/>
        </a:defRPr>
      </a:lvl5pPr>
      <a:lvl6pPr marL="9753676" algn="l" defTabSz="3901470" rtl="0" eaLnBrk="1" latinLnBrk="0" hangingPunct="1">
        <a:defRPr sz="7680" kern="1200">
          <a:solidFill>
            <a:schemeClr val="tx1"/>
          </a:solidFill>
          <a:latin typeface="+mn-lt"/>
          <a:ea typeface="+mn-ea"/>
          <a:cs typeface="+mn-cs"/>
        </a:defRPr>
      </a:lvl6pPr>
      <a:lvl7pPr marL="11704411" algn="l" defTabSz="3901470" rtl="0" eaLnBrk="1" latinLnBrk="0" hangingPunct="1">
        <a:defRPr sz="7680" kern="1200">
          <a:solidFill>
            <a:schemeClr val="tx1"/>
          </a:solidFill>
          <a:latin typeface="+mn-lt"/>
          <a:ea typeface="+mn-ea"/>
          <a:cs typeface="+mn-cs"/>
        </a:defRPr>
      </a:lvl7pPr>
      <a:lvl8pPr marL="13655147" algn="l" defTabSz="3901470" rtl="0" eaLnBrk="1" latinLnBrk="0" hangingPunct="1">
        <a:defRPr sz="7680" kern="1200">
          <a:solidFill>
            <a:schemeClr val="tx1"/>
          </a:solidFill>
          <a:latin typeface="+mn-lt"/>
          <a:ea typeface="+mn-ea"/>
          <a:cs typeface="+mn-cs"/>
        </a:defRPr>
      </a:lvl8pPr>
      <a:lvl9pPr marL="15605882" algn="l" defTabSz="3901470" rtl="0" eaLnBrk="1" latinLnBrk="0" hangingPunct="1">
        <a:defRPr sz="76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6.svg"/><Relationship Id="rId12" Type="http://schemas.microsoft.com/office/2007/relationships/hdphoto" Target="../media/hdphoto1.wdp"/><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sv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2293315" y="8500930"/>
            <a:ext cx="8457129" cy="830997"/>
          </a:xfrm>
          <a:prstGeom prst="rect">
            <a:avLst/>
          </a:prstGeom>
          <a:noFill/>
        </p:spPr>
        <p:txBody>
          <a:bodyPr wrap="square" rtlCol="0">
            <a:spAutoFit/>
          </a:bodyPr>
          <a:lstStyle/>
          <a:p>
            <a:r>
              <a:rPr lang="en-US" sz="4800" b="1" dirty="0">
                <a:ln>
                  <a:noFill/>
                  <a:prstDash val="dot"/>
                </a:ln>
                <a:latin typeface="Arial"/>
                <a:cs typeface="Arial"/>
              </a:rPr>
              <a:t>Technologies</a:t>
            </a:r>
          </a:p>
        </p:txBody>
      </p:sp>
      <p:sp>
        <p:nvSpPr>
          <p:cNvPr id="13" name="TextBox 12"/>
          <p:cNvSpPr txBox="1"/>
          <p:nvPr/>
        </p:nvSpPr>
        <p:spPr>
          <a:xfrm>
            <a:off x="3140754" y="5585697"/>
            <a:ext cx="37609689" cy="1754326"/>
          </a:xfrm>
          <a:prstGeom prst="rect">
            <a:avLst/>
          </a:prstGeom>
          <a:noFill/>
        </p:spPr>
        <p:txBody>
          <a:bodyPr wrap="square" rtlCol="0">
            <a:spAutoFit/>
          </a:bodyPr>
          <a:lstStyle/>
          <a:p>
            <a:endParaRPr lang="en-US" sz="2400" b="1" dirty="0">
              <a:latin typeface="Arial"/>
              <a:cs typeface="Arial"/>
            </a:endParaRPr>
          </a:p>
          <a:p>
            <a:r>
              <a:rPr lang="en-US" sz="3600" b="1" dirty="0">
                <a:solidFill>
                  <a:srgbClr val="3C3C3B"/>
                </a:solidFill>
                <a:latin typeface="Arial"/>
                <a:cs typeface="Arial"/>
              </a:rPr>
              <a:t>Team members: </a:t>
            </a:r>
            <a:r>
              <a:rPr lang="en-US" sz="3600" dirty="0">
                <a:solidFill>
                  <a:srgbClr val="3C3C3B"/>
                </a:solidFill>
                <a:latin typeface="Arial"/>
                <a:cs typeface="Arial"/>
              </a:rPr>
              <a:t>Paul Nguyen, Michael Tran, Yuchen Tian |  </a:t>
            </a:r>
            <a:r>
              <a:rPr lang="en-US" sz="3600" b="1" dirty="0">
                <a:solidFill>
                  <a:srgbClr val="3C3C3B"/>
                </a:solidFill>
                <a:latin typeface="Arial"/>
                <a:cs typeface="Arial"/>
              </a:rPr>
              <a:t>Faculty adviser: </a:t>
            </a:r>
            <a:r>
              <a:rPr lang="en-US" sz="3600" dirty="0">
                <a:solidFill>
                  <a:srgbClr val="3C3C3B"/>
                </a:solidFill>
                <a:latin typeface="Arial"/>
                <a:cs typeface="Arial"/>
              </a:rPr>
              <a:t>Robert Dahlberg  |  </a:t>
            </a:r>
            <a:r>
              <a:rPr lang="en-US" sz="3600" b="1" dirty="0">
                <a:solidFill>
                  <a:srgbClr val="3C3C3B"/>
                </a:solidFill>
                <a:latin typeface="Arial"/>
                <a:cs typeface="Arial"/>
              </a:rPr>
              <a:t>Sponsor: </a:t>
            </a:r>
            <a:r>
              <a:rPr lang="en-US" sz="3600" dirty="0" err="1">
                <a:solidFill>
                  <a:srgbClr val="3C3C3B"/>
                </a:solidFill>
                <a:latin typeface="Arial"/>
                <a:cs typeface="Arial"/>
              </a:rPr>
              <a:t>Bravium</a:t>
            </a:r>
            <a:r>
              <a:rPr lang="en-US" sz="3600" dirty="0">
                <a:solidFill>
                  <a:srgbClr val="3C3C3B"/>
                </a:solidFill>
                <a:latin typeface="Arial"/>
                <a:cs typeface="Arial"/>
              </a:rPr>
              <a:t> Consulting Inc.  |  </a:t>
            </a:r>
            <a:r>
              <a:rPr lang="en-US" sz="3600" b="1" dirty="0">
                <a:solidFill>
                  <a:srgbClr val="3C3C3B"/>
                </a:solidFill>
                <a:latin typeface="Arial"/>
                <a:cs typeface="Arial"/>
              </a:rPr>
              <a:t>Mentor: </a:t>
            </a:r>
            <a:r>
              <a:rPr lang="en-US" sz="3600" dirty="0">
                <a:solidFill>
                  <a:srgbClr val="3C3C3B"/>
                </a:solidFill>
                <a:latin typeface="Arial"/>
                <a:cs typeface="Arial"/>
              </a:rPr>
              <a:t>Robert Dahlberg</a:t>
            </a:r>
          </a:p>
          <a:p>
            <a:r>
              <a:rPr lang="en-US" sz="4800" dirty="0">
                <a:latin typeface="Arial"/>
                <a:cs typeface="Arial"/>
              </a:rPr>
              <a:t> </a:t>
            </a:r>
            <a:r>
              <a:rPr lang="en-US" sz="4800" b="1" dirty="0">
                <a:latin typeface="Arial"/>
                <a:cs typeface="Arial"/>
              </a:rPr>
              <a:t> </a:t>
            </a:r>
          </a:p>
        </p:txBody>
      </p:sp>
      <p:cxnSp>
        <p:nvCxnSpPr>
          <p:cNvPr id="14" name="Straight Connector 13"/>
          <p:cNvCxnSpPr/>
          <p:nvPr/>
        </p:nvCxnSpPr>
        <p:spPr>
          <a:xfrm>
            <a:off x="3140755" y="7346374"/>
            <a:ext cx="37609689" cy="0"/>
          </a:xfrm>
          <a:prstGeom prst="line">
            <a:avLst/>
          </a:prstGeom>
          <a:ln>
            <a:solidFill>
              <a:srgbClr val="3C3C3B"/>
            </a:solidFill>
            <a:prstDash val="dot"/>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38335901" y="604467"/>
            <a:ext cx="3801979" cy="1156022"/>
          </a:xfrm>
          <a:prstGeom prst="rect">
            <a:avLst/>
          </a:prstGeom>
          <a:noFill/>
        </p:spPr>
        <p:txBody>
          <a:bodyPr wrap="square" rtlCol="0">
            <a:spAutoFit/>
          </a:bodyPr>
          <a:lstStyle/>
          <a:p>
            <a:r>
              <a:rPr lang="en-US" dirty="0">
                <a:solidFill>
                  <a:schemeClr val="bg1"/>
                </a:solidFill>
                <a:latin typeface="Arial" charset="0"/>
                <a:ea typeface="Arial" charset="0"/>
                <a:cs typeface="Arial" charset="0"/>
              </a:rPr>
              <a:t>301</a:t>
            </a:r>
          </a:p>
        </p:txBody>
      </p:sp>
      <p:pic>
        <p:nvPicPr>
          <p:cNvPr id="3" name="Graphic 2">
            <a:extLst>
              <a:ext uri="{FF2B5EF4-FFF2-40B4-BE49-F238E27FC236}">
                <a16:creationId xmlns:a16="http://schemas.microsoft.com/office/drawing/2014/main" id="{94DF8CEA-B0AE-4141-A4C7-BD086408D66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140755" y="3310365"/>
            <a:ext cx="6727145" cy="2228850"/>
          </a:xfrm>
          <a:prstGeom prst="rect">
            <a:avLst/>
          </a:prstGeom>
        </p:spPr>
      </p:pic>
      <p:sp>
        <p:nvSpPr>
          <p:cNvPr id="5" name="TextBox 4">
            <a:extLst>
              <a:ext uri="{FF2B5EF4-FFF2-40B4-BE49-F238E27FC236}">
                <a16:creationId xmlns:a16="http://schemas.microsoft.com/office/drawing/2014/main" id="{57AE61C1-1C34-4530-94C8-1E7D607874B9}"/>
              </a:ext>
            </a:extLst>
          </p:cNvPr>
          <p:cNvSpPr txBox="1"/>
          <p:nvPr/>
        </p:nvSpPr>
        <p:spPr>
          <a:xfrm>
            <a:off x="10251691" y="4092665"/>
            <a:ext cx="17335500" cy="1446550"/>
          </a:xfrm>
          <a:prstGeom prst="rect">
            <a:avLst/>
          </a:prstGeom>
          <a:noFill/>
        </p:spPr>
        <p:txBody>
          <a:bodyPr wrap="square" rtlCol="0">
            <a:spAutoFit/>
          </a:bodyPr>
          <a:lstStyle/>
          <a:p>
            <a:r>
              <a:rPr lang="en-US" sz="8800" dirty="0"/>
              <a:t>Vendor Management Portal</a:t>
            </a:r>
          </a:p>
        </p:txBody>
      </p:sp>
      <p:sp>
        <p:nvSpPr>
          <p:cNvPr id="17" name="TextBox 16">
            <a:extLst>
              <a:ext uri="{FF2B5EF4-FFF2-40B4-BE49-F238E27FC236}">
                <a16:creationId xmlns:a16="http://schemas.microsoft.com/office/drawing/2014/main" id="{2A5051A3-042F-4231-971F-DE66C4F28992}"/>
              </a:ext>
            </a:extLst>
          </p:cNvPr>
          <p:cNvSpPr txBox="1"/>
          <p:nvPr/>
        </p:nvSpPr>
        <p:spPr>
          <a:xfrm>
            <a:off x="11029412" y="8263093"/>
            <a:ext cx="7110937" cy="9325630"/>
          </a:xfrm>
          <a:prstGeom prst="rect">
            <a:avLst/>
          </a:prstGeom>
          <a:noFill/>
        </p:spPr>
        <p:txBody>
          <a:bodyPr wrap="square" rtlCol="0">
            <a:spAutoFit/>
          </a:bodyPr>
          <a:lstStyle/>
          <a:p>
            <a:pPr algn="just"/>
            <a:r>
              <a:rPr lang="en-US" sz="4000" b="1" dirty="0">
                <a:latin typeface="Arial"/>
                <a:cs typeface="Arial"/>
              </a:rPr>
              <a:t>Requirements</a:t>
            </a:r>
          </a:p>
          <a:p>
            <a:pPr algn="just"/>
            <a:r>
              <a:rPr lang="en-US" sz="4000" dirty="0">
                <a:latin typeface="Arial"/>
                <a:cs typeface="Arial"/>
              </a:rPr>
              <a:t>Build a self service portal that allows a vendor to interact with businesses and automate </a:t>
            </a:r>
          </a:p>
          <a:p>
            <a:pPr algn="just"/>
            <a:r>
              <a:rPr lang="en-US" sz="4000" dirty="0">
                <a:latin typeface="Arial"/>
                <a:cs typeface="Arial"/>
              </a:rPr>
              <a:t>the job acquisition process.</a:t>
            </a:r>
          </a:p>
          <a:p>
            <a:pPr algn="just"/>
            <a:endParaRPr lang="en-US" sz="4000" dirty="0">
              <a:latin typeface="Arial"/>
              <a:cs typeface="Arial"/>
            </a:endParaRPr>
          </a:p>
          <a:p>
            <a:pPr algn="just"/>
            <a:r>
              <a:rPr lang="en-US" sz="4000" dirty="0">
                <a:latin typeface="Arial"/>
                <a:cs typeface="Arial"/>
              </a:rPr>
              <a:t>A vendor manager will be able to approve or reject newly registered vendors in order to prevent fake companies from being added to the database.</a:t>
            </a:r>
          </a:p>
          <a:p>
            <a:pPr algn="just"/>
            <a:endParaRPr lang="en-US" sz="4000" dirty="0">
              <a:latin typeface="Arial"/>
              <a:cs typeface="Arial"/>
            </a:endParaRPr>
          </a:p>
          <a:p>
            <a:pPr algn="just"/>
            <a:r>
              <a:rPr lang="en-US" sz="4000" b="1" dirty="0">
                <a:latin typeface="Arial"/>
                <a:cs typeface="Arial"/>
              </a:rPr>
              <a:t>Constraints</a:t>
            </a:r>
          </a:p>
          <a:p>
            <a:pPr algn="just"/>
            <a:r>
              <a:rPr lang="en-US" sz="4000" dirty="0">
                <a:latin typeface="Arial"/>
                <a:cs typeface="Arial"/>
              </a:rPr>
              <a:t>Must be built within the ServiceNow platform</a:t>
            </a:r>
          </a:p>
        </p:txBody>
      </p:sp>
      <p:pic>
        <p:nvPicPr>
          <p:cNvPr id="21" name="Picture 20">
            <a:extLst>
              <a:ext uri="{FF2B5EF4-FFF2-40B4-BE49-F238E27FC236}">
                <a16:creationId xmlns:a16="http://schemas.microsoft.com/office/drawing/2014/main" id="{31152F4C-ECEB-4799-9D13-27903FE95384}"/>
              </a:ext>
            </a:extLst>
          </p:cNvPr>
          <p:cNvPicPr>
            <a:picLocks noChangeAspect="1"/>
          </p:cNvPicPr>
          <p:nvPr/>
        </p:nvPicPr>
        <p:blipFill>
          <a:blip r:embed="rId5"/>
          <a:stretch>
            <a:fillRect/>
          </a:stretch>
        </p:blipFill>
        <p:spPr>
          <a:xfrm>
            <a:off x="32206728" y="9790610"/>
            <a:ext cx="7552063" cy="1575864"/>
          </a:xfrm>
          <a:prstGeom prst="rect">
            <a:avLst/>
          </a:prstGeom>
        </p:spPr>
      </p:pic>
      <p:pic>
        <p:nvPicPr>
          <p:cNvPr id="23" name="Graphic 22">
            <a:extLst>
              <a:ext uri="{FF2B5EF4-FFF2-40B4-BE49-F238E27FC236}">
                <a16:creationId xmlns:a16="http://schemas.microsoft.com/office/drawing/2014/main" id="{2169B7C0-19AF-43C7-95B4-EBBCD59DEDA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3207096" y="16135116"/>
            <a:ext cx="2102683" cy="2218020"/>
          </a:xfrm>
          <a:prstGeom prst="rect">
            <a:avLst/>
          </a:prstGeom>
        </p:spPr>
      </p:pic>
      <p:pic>
        <p:nvPicPr>
          <p:cNvPr id="25" name="Graphic 24">
            <a:extLst>
              <a:ext uri="{FF2B5EF4-FFF2-40B4-BE49-F238E27FC236}">
                <a16:creationId xmlns:a16="http://schemas.microsoft.com/office/drawing/2014/main" id="{2C27B919-18FF-4F6E-8EE4-536EA89D21E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7741368" y="22691695"/>
            <a:ext cx="2209184" cy="2218021"/>
          </a:xfrm>
          <a:prstGeom prst="rect">
            <a:avLst/>
          </a:prstGeom>
        </p:spPr>
      </p:pic>
      <p:pic>
        <p:nvPicPr>
          <p:cNvPr id="29" name="Picture 28">
            <a:extLst>
              <a:ext uri="{FF2B5EF4-FFF2-40B4-BE49-F238E27FC236}">
                <a16:creationId xmlns:a16="http://schemas.microsoft.com/office/drawing/2014/main" id="{AFAAB3B3-92C0-42EF-A781-9C26B8FE932F}"/>
              </a:ext>
            </a:extLst>
          </p:cNvPr>
          <p:cNvPicPr>
            <a:picLocks noChangeAspect="1"/>
          </p:cNvPicPr>
          <p:nvPr/>
        </p:nvPicPr>
        <p:blipFill>
          <a:blip r:embed="rId10"/>
          <a:stretch>
            <a:fillRect/>
          </a:stretch>
        </p:blipFill>
        <p:spPr>
          <a:xfrm>
            <a:off x="35982759" y="17963349"/>
            <a:ext cx="6484194" cy="3799332"/>
          </a:xfrm>
          <a:prstGeom prst="rect">
            <a:avLst/>
          </a:prstGeom>
        </p:spPr>
      </p:pic>
      <p:sp>
        <p:nvSpPr>
          <p:cNvPr id="30" name="Rectangle 29">
            <a:extLst>
              <a:ext uri="{FF2B5EF4-FFF2-40B4-BE49-F238E27FC236}">
                <a16:creationId xmlns:a16="http://schemas.microsoft.com/office/drawing/2014/main" id="{049FB5B4-CE32-49D1-8FA7-FBB13BA0CBB9}"/>
              </a:ext>
            </a:extLst>
          </p:cNvPr>
          <p:cNvSpPr/>
          <p:nvPr/>
        </p:nvSpPr>
        <p:spPr>
          <a:xfrm>
            <a:off x="32206728" y="10781698"/>
            <a:ext cx="8915841" cy="4401205"/>
          </a:xfrm>
          <a:prstGeom prst="rect">
            <a:avLst/>
          </a:prstGeom>
        </p:spPr>
        <p:txBody>
          <a:bodyPr wrap="square">
            <a:spAutoFit/>
          </a:bodyPr>
          <a:lstStyle/>
          <a:p>
            <a:endParaRPr lang="en-US" sz="4000" b="1" dirty="0">
              <a:latin typeface="Arial"/>
              <a:cs typeface="Arial"/>
            </a:endParaRPr>
          </a:p>
          <a:p>
            <a:r>
              <a:rPr lang="en-US" sz="4000" dirty="0">
                <a:latin typeface="Arial"/>
                <a:cs typeface="Arial"/>
              </a:rPr>
              <a:t>ServiceNow is a tool that provides service management software as a service. It specializes in IT services management (ITSM), IT operations management (ITOM) and IT business management (ITBM).</a:t>
            </a:r>
          </a:p>
        </p:txBody>
      </p:sp>
      <p:pic>
        <p:nvPicPr>
          <p:cNvPr id="31" name="Picture 30">
            <a:extLst>
              <a:ext uri="{FF2B5EF4-FFF2-40B4-BE49-F238E27FC236}">
                <a16:creationId xmlns:a16="http://schemas.microsoft.com/office/drawing/2014/main" id="{853A3D99-C03B-4737-9D91-A63E0C9065D6}"/>
              </a:ext>
            </a:extLst>
          </p:cNvPr>
          <p:cNvPicPr>
            <a:picLocks noChangeAspect="1"/>
          </p:cNvPicPr>
          <p:nvPr/>
        </p:nvPicPr>
        <p:blipFill>
          <a:blip r:embed="rId11">
            <a:extLst>
              <a:ext uri="{BEBA8EAE-BF5A-486C-A8C5-ECC9F3942E4B}">
                <a14:imgProps xmlns:a14="http://schemas.microsoft.com/office/drawing/2010/main">
                  <a14:imgLayer r:embed="rId12">
                    <a14:imgEffect>
                      <a14:saturation sat="140000"/>
                    </a14:imgEffect>
                  </a14:imgLayer>
                </a14:imgProps>
              </a:ext>
            </a:extLst>
          </a:blip>
          <a:stretch>
            <a:fillRect/>
          </a:stretch>
        </p:blipFill>
        <p:spPr>
          <a:xfrm>
            <a:off x="19109967" y="8500930"/>
            <a:ext cx="11960427" cy="6681973"/>
          </a:xfrm>
          <a:prstGeom prst="rect">
            <a:avLst/>
          </a:prstGeom>
          <a:noFill/>
          <a:ln w="76200">
            <a:solidFill>
              <a:srgbClr val="FF0000"/>
            </a:solidFill>
          </a:ln>
        </p:spPr>
      </p:pic>
      <p:sp>
        <p:nvSpPr>
          <p:cNvPr id="33" name="TextBox 32">
            <a:extLst>
              <a:ext uri="{FF2B5EF4-FFF2-40B4-BE49-F238E27FC236}">
                <a16:creationId xmlns:a16="http://schemas.microsoft.com/office/drawing/2014/main" id="{C4060780-E967-4F4E-94D7-7EC5BEFB2254}"/>
              </a:ext>
            </a:extLst>
          </p:cNvPr>
          <p:cNvSpPr txBox="1"/>
          <p:nvPr/>
        </p:nvSpPr>
        <p:spPr>
          <a:xfrm>
            <a:off x="19109967" y="15800070"/>
            <a:ext cx="5863058" cy="1015663"/>
          </a:xfrm>
          <a:prstGeom prst="rect">
            <a:avLst/>
          </a:prstGeom>
          <a:noFill/>
        </p:spPr>
        <p:txBody>
          <a:bodyPr wrap="square" rtlCol="0">
            <a:spAutoFit/>
          </a:bodyPr>
          <a:lstStyle/>
          <a:p>
            <a:r>
              <a:rPr lang="en-US" sz="6000" b="1" dirty="0"/>
              <a:t>Service Portal</a:t>
            </a:r>
          </a:p>
        </p:txBody>
      </p:sp>
      <p:pic>
        <p:nvPicPr>
          <p:cNvPr id="37" name="Picture 36">
            <a:extLst>
              <a:ext uri="{FF2B5EF4-FFF2-40B4-BE49-F238E27FC236}">
                <a16:creationId xmlns:a16="http://schemas.microsoft.com/office/drawing/2014/main" id="{3F584584-C63B-48C9-A020-D05960E767E2}"/>
              </a:ext>
            </a:extLst>
          </p:cNvPr>
          <p:cNvPicPr>
            <a:picLocks noChangeAspect="1"/>
          </p:cNvPicPr>
          <p:nvPr/>
        </p:nvPicPr>
        <p:blipFill>
          <a:blip r:embed="rId13"/>
          <a:stretch>
            <a:fillRect/>
          </a:stretch>
        </p:blipFill>
        <p:spPr>
          <a:xfrm>
            <a:off x="19988653" y="18622893"/>
            <a:ext cx="11842008" cy="4595862"/>
          </a:xfrm>
          <a:prstGeom prst="rect">
            <a:avLst/>
          </a:prstGeom>
          <a:ln w="76200">
            <a:solidFill>
              <a:srgbClr val="FF0000"/>
            </a:solidFill>
          </a:ln>
        </p:spPr>
      </p:pic>
      <p:sp>
        <p:nvSpPr>
          <p:cNvPr id="38" name="TextBox 37">
            <a:extLst>
              <a:ext uri="{FF2B5EF4-FFF2-40B4-BE49-F238E27FC236}">
                <a16:creationId xmlns:a16="http://schemas.microsoft.com/office/drawing/2014/main" id="{5D63D6A4-8114-4CCC-8F33-05B824B74D9B}"/>
              </a:ext>
            </a:extLst>
          </p:cNvPr>
          <p:cNvSpPr txBox="1"/>
          <p:nvPr/>
        </p:nvSpPr>
        <p:spPr>
          <a:xfrm>
            <a:off x="19988653" y="23800706"/>
            <a:ext cx="12899570" cy="1015663"/>
          </a:xfrm>
          <a:prstGeom prst="rect">
            <a:avLst/>
          </a:prstGeom>
          <a:noFill/>
        </p:spPr>
        <p:txBody>
          <a:bodyPr wrap="square" rtlCol="0">
            <a:spAutoFit/>
          </a:bodyPr>
          <a:lstStyle/>
          <a:p>
            <a:r>
              <a:rPr lang="en-US" sz="6000" b="1" dirty="0"/>
              <a:t>Vendor Management Workflow</a:t>
            </a:r>
          </a:p>
        </p:txBody>
      </p:sp>
      <p:sp>
        <p:nvSpPr>
          <p:cNvPr id="39" name="TextBox 38">
            <a:extLst>
              <a:ext uri="{FF2B5EF4-FFF2-40B4-BE49-F238E27FC236}">
                <a16:creationId xmlns:a16="http://schemas.microsoft.com/office/drawing/2014/main" id="{0E933CDB-030D-4F1E-A7A7-3E9C7753E411}"/>
              </a:ext>
            </a:extLst>
          </p:cNvPr>
          <p:cNvSpPr txBox="1"/>
          <p:nvPr/>
        </p:nvSpPr>
        <p:spPr>
          <a:xfrm>
            <a:off x="2449527" y="8629595"/>
            <a:ext cx="7802164" cy="8710077"/>
          </a:xfrm>
          <a:prstGeom prst="rect">
            <a:avLst/>
          </a:prstGeom>
          <a:noFill/>
        </p:spPr>
        <p:txBody>
          <a:bodyPr wrap="square" rtlCol="0">
            <a:spAutoFit/>
          </a:bodyPr>
          <a:lstStyle>
            <a:defPPr>
              <a:defRPr lang="en-US"/>
            </a:defPPr>
            <a:lvl1pPr>
              <a:defRPr sz="4000" b="1">
                <a:latin typeface="Arial"/>
                <a:cs typeface="Arial"/>
              </a:defRPr>
            </a:lvl1pPr>
          </a:lstStyle>
          <a:p>
            <a:pPr algn="just"/>
            <a:r>
              <a:rPr lang="en-US" dirty="0"/>
              <a:t>Problem</a:t>
            </a:r>
          </a:p>
          <a:p>
            <a:pPr algn="just"/>
            <a:r>
              <a:rPr lang="en-US" b="0" kern="4000" dirty="0">
                <a:effectLst/>
              </a:rPr>
              <a:t>Organizations lack a streamlined process for managing external vendors, which leads to duplicative work performed on the vendor side but also within the organizations themselves. Organizations oftentimes manage vendors using disparate systems that lack workflow automation and reporting</a:t>
            </a:r>
            <a:r>
              <a:rPr lang="en-US" b="0" kern="4000" dirty="0"/>
              <a:t> or </a:t>
            </a:r>
            <a:r>
              <a:rPr lang="en-US" b="0" kern="4000" dirty="0">
                <a:effectLst/>
              </a:rPr>
              <a:t>analytics to facilitate a more efficient and accurate vendor management process.</a:t>
            </a:r>
            <a:endParaRPr lang="en-US" b="0" kern="4000" dirty="0">
              <a:effectLst/>
            </a:endParaRPr>
          </a:p>
        </p:txBody>
      </p:sp>
      <p:pic>
        <p:nvPicPr>
          <p:cNvPr id="41" name="Picture 40">
            <a:extLst>
              <a:ext uri="{FF2B5EF4-FFF2-40B4-BE49-F238E27FC236}">
                <a16:creationId xmlns:a16="http://schemas.microsoft.com/office/drawing/2014/main" id="{61A769F0-6BBB-473C-8264-3DA23DB4A5AC}"/>
              </a:ext>
            </a:extLst>
          </p:cNvPr>
          <p:cNvPicPr>
            <a:picLocks noChangeAspect="1"/>
          </p:cNvPicPr>
          <p:nvPr/>
        </p:nvPicPr>
        <p:blipFill>
          <a:blip r:embed="rId14"/>
          <a:stretch>
            <a:fillRect/>
          </a:stretch>
        </p:blipFill>
        <p:spPr>
          <a:xfrm>
            <a:off x="2346000" y="18282399"/>
            <a:ext cx="14001750" cy="5276850"/>
          </a:xfrm>
          <a:prstGeom prst="rect">
            <a:avLst/>
          </a:prstGeom>
          <a:ln w="76200">
            <a:solidFill>
              <a:srgbClr val="FF0000"/>
            </a:solidFill>
          </a:ln>
        </p:spPr>
      </p:pic>
      <p:sp>
        <p:nvSpPr>
          <p:cNvPr id="42" name="TextBox 41">
            <a:extLst>
              <a:ext uri="{FF2B5EF4-FFF2-40B4-BE49-F238E27FC236}">
                <a16:creationId xmlns:a16="http://schemas.microsoft.com/office/drawing/2014/main" id="{D568B740-40EF-4658-B020-53EECB076DF8}"/>
              </a:ext>
            </a:extLst>
          </p:cNvPr>
          <p:cNvSpPr txBox="1"/>
          <p:nvPr/>
        </p:nvSpPr>
        <p:spPr>
          <a:xfrm>
            <a:off x="2235938" y="23800706"/>
            <a:ext cx="12899570" cy="1015663"/>
          </a:xfrm>
          <a:prstGeom prst="rect">
            <a:avLst/>
          </a:prstGeom>
          <a:noFill/>
        </p:spPr>
        <p:txBody>
          <a:bodyPr wrap="square" rtlCol="0">
            <a:spAutoFit/>
          </a:bodyPr>
          <a:lstStyle/>
          <a:p>
            <a:r>
              <a:rPr lang="en-US" sz="6000" b="1" dirty="0"/>
              <a:t>Service Management </a:t>
            </a:r>
          </a:p>
        </p:txBody>
      </p:sp>
    </p:spTree>
    <p:extLst>
      <p:ext uri="{BB962C8B-B14F-4D97-AF65-F5344CB8AC3E}">
        <p14:creationId xmlns:p14="http://schemas.microsoft.com/office/powerpoint/2010/main" val="1181939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308</TotalTime>
  <Words>187</Words>
  <Application>Microsoft Office PowerPoint</Application>
  <PresentationFormat>Custom</PresentationFormat>
  <Paragraphs>22</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Paul Nguyen</cp:lastModifiedBy>
  <cp:revision>18</cp:revision>
  <dcterms:created xsi:type="dcterms:W3CDTF">2018-02-06T18:12:23Z</dcterms:created>
  <dcterms:modified xsi:type="dcterms:W3CDTF">2018-03-16T19:21:54Z</dcterms:modified>
</cp:coreProperties>
</file>