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9"/>
  </p:notesMasterIdLst>
  <p:sldIdLst>
    <p:sldId id="278" r:id="rId2"/>
    <p:sldId id="279" r:id="rId3"/>
    <p:sldId id="294" r:id="rId4"/>
    <p:sldId id="295" r:id="rId5"/>
    <p:sldId id="296" r:id="rId6"/>
    <p:sldId id="280" r:id="rId7"/>
    <p:sldId id="281" r:id="rId8"/>
    <p:sldId id="302" r:id="rId9"/>
    <p:sldId id="298" r:id="rId10"/>
    <p:sldId id="306" r:id="rId11"/>
    <p:sldId id="303" r:id="rId12"/>
    <p:sldId id="304" r:id="rId13"/>
    <p:sldId id="305"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292" r:id="rId27"/>
    <p:sldId id="293"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09" autoAdjust="0"/>
  </p:normalViewPr>
  <p:slideViewPr>
    <p:cSldViewPr snapToGrid="0" snapToObjects="1">
      <p:cViewPr varScale="1">
        <p:scale>
          <a:sx n="94" d="100"/>
          <a:sy n="94" d="100"/>
        </p:scale>
        <p:origin x="756" y="5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Git, </a:t>
            </a:r>
            <a:r>
              <a:rPr lang="en-US" dirty="0" err="1"/>
              <a:t>Github</a:t>
            </a:r>
            <a:r>
              <a:rPr lang="en-US" dirty="0"/>
              <a:t>, and Docker</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10" name="Text Placeholder 9">
            <a:extLst>
              <a:ext uri="{FF2B5EF4-FFF2-40B4-BE49-F238E27FC236}">
                <a16:creationId xmlns:a16="http://schemas.microsoft.com/office/drawing/2014/main" id="{A5CBB001-1538-4A0A-90C2-AD39678EF1DC}"/>
              </a:ext>
            </a:extLst>
          </p:cNvPr>
          <p:cNvSpPr>
            <a:spLocks noGrp="1"/>
          </p:cNvSpPr>
          <p:nvPr>
            <p:ph type="body" sz="quarter" idx="13"/>
          </p:nvPr>
        </p:nvSpPr>
        <p:spPr>
          <a:xfrm>
            <a:off x="758825" y="2103438"/>
            <a:ext cx="10671175" cy="429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jetbrains.com/community/education/"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Git, </a:t>
            </a:r>
            <a:r>
              <a:rPr lang="en-US" dirty="0" err="1"/>
              <a:t>github</a:t>
            </a:r>
            <a:r>
              <a:rPr lang="en-US" dirty="0"/>
              <a:t>, and Docker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4"/>
            <a:ext cx="3493008" cy="1118616"/>
          </a:xfrm>
        </p:spPr>
        <p:txBody>
          <a:bodyPr/>
          <a:lstStyle/>
          <a:p>
            <a:r>
              <a:rPr lang="en-US" dirty="0"/>
              <a:t>Developing Portable, Tracible, Reproducible Bioinformatic Pipelines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18D7-8CD6-48D9-A091-482FC31376AB}"/>
              </a:ext>
            </a:extLst>
          </p:cNvPr>
          <p:cNvSpPr>
            <a:spLocks noGrp="1"/>
          </p:cNvSpPr>
          <p:nvPr>
            <p:ph type="title"/>
          </p:nvPr>
        </p:nvSpPr>
        <p:spPr/>
        <p:txBody>
          <a:bodyPr>
            <a:noAutofit/>
          </a:bodyPr>
          <a:lstStyle/>
          <a:p>
            <a:r>
              <a:rPr lang="en-US" sz="3600" dirty="0"/>
              <a:t>What is a version Control System?</a:t>
            </a:r>
          </a:p>
        </p:txBody>
      </p:sp>
      <p:sp>
        <p:nvSpPr>
          <p:cNvPr id="3" name="Footer Placeholder 2">
            <a:extLst>
              <a:ext uri="{FF2B5EF4-FFF2-40B4-BE49-F238E27FC236}">
                <a16:creationId xmlns:a16="http://schemas.microsoft.com/office/drawing/2014/main" id="{BB3E96EF-EADF-4431-AB37-DA3E27CA2DC4}"/>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362C2C95-4F9D-48C1-B3AC-9458DCCE09E4}"/>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Text Placeholder 4">
            <a:extLst>
              <a:ext uri="{FF2B5EF4-FFF2-40B4-BE49-F238E27FC236}">
                <a16:creationId xmlns:a16="http://schemas.microsoft.com/office/drawing/2014/main" id="{4E3125EE-FBF5-4C58-AC24-6FF26534E8E0}"/>
              </a:ext>
            </a:extLst>
          </p:cNvPr>
          <p:cNvSpPr>
            <a:spLocks noGrp="1"/>
          </p:cNvSpPr>
          <p:nvPr>
            <p:ph type="body" sz="quarter" idx="13"/>
          </p:nvPr>
        </p:nvSpPr>
        <p:spPr/>
        <p:txBody>
          <a:bodyPr>
            <a:normAutofit lnSpcReduction="10000"/>
          </a:bodyPr>
          <a:lstStyle/>
          <a:p>
            <a:r>
              <a:rPr lang="en-US" dirty="0"/>
              <a:t>A system to track changes to files over time</a:t>
            </a:r>
          </a:p>
          <a:p>
            <a:r>
              <a:rPr lang="en-US" dirty="0"/>
              <a:t>Likely to have the following features</a:t>
            </a:r>
          </a:p>
          <a:p>
            <a:pPr lvl="1"/>
            <a:r>
              <a:rPr lang="en-US" dirty="0"/>
              <a:t>Revert changes in a file to a previous state</a:t>
            </a:r>
          </a:p>
          <a:p>
            <a:pPr lvl="1"/>
            <a:r>
              <a:rPr lang="en-US" dirty="0"/>
              <a:t>Revert the entire project to a previous state</a:t>
            </a:r>
          </a:p>
          <a:p>
            <a:pPr lvl="1"/>
            <a:r>
              <a:rPr lang="en-US" dirty="0"/>
              <a:t>Identify the original source as well as the source of any changes to a section of a file</a:t>
            </a:r>
          </a:p>
          <a:p>
            <a:r>
              <a:rPr lang="en-US" dirty="0"/>
              <a:t>Document the nature of and reason for a set of changes to the files</a:t>
            </a:r>
          </a:p>
          <a:p>
            <a:r>
              <a:rPr lang="en-US" dirty="0"/>
              <a:t>May have the following features</a:t>
            </a:r>
          </a:p>
          <a:p>
            <a:r>
              <a:rPr lang="en-US" dirty="0"/>
              <a:t>Allow for collaboration between individuals</a:t>
            </a:r>
          </a:p>
          <a:p>
            <a:r>
              <a:rPr lang="en-US" dirty="0"/>
              <a:t>Maintain a central server for the project files</a:t>
            </a:r>
          </a:p>
          <a:p>
            <a:endParaRPr lang="en-US" dirty="0"/>
          </a:p>
        </p:txBody>
      </p:sp>
    </p:spTree>
    <p:extLst>
      <p:ext uri="{BB962C8B-B14F-4D97-AF65-F5344CB8AC3E}">
        <p14:creationId xmlns:p14="http://schemas.microsoft.com/office/powerpoint/2010/main" val="222929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35B-F9EE-45E9-ADF9-B3DAB92117BA}"/>
              </a:ext>
            </a:extLst>
          </p:cNvPr>
          <p:cNvSpPr>
            <a:spLocks noGrp="1"/>
          </p:cNvSpPr>
          <p:nvPr>
            <p:ph type="title"/>
          </p:nvPr>
        </p:nvSpPr>
        <p:spPr/>
        <p:txBody>
          <a:bodyPr/>
          <a:lstStyle/>
          <a:p>
            <a:r>
              <a:rPr lang="en-US" dirty="0"/>
              <a:t>Types of </a:t>
            </a:r>
            <a:r>
              <a:rPr lang="en-US" dirty="0" err="1"/>
              <a:t>vcs</a:t>
            </a:r>
            <a:endParaRPr lang="en-US" dirty="0"/>
          </a:p>
        </p:txBody>
      </p:sp>
      <p:sp>
        <p:nvSpPr>
          <p:cNvPr id="3" name="Footer Placeholder 2">
            <a:extLst>
              <a:ext uri="{FF2B5EF4-FFF2-40B4-BE49-F238E27FC236}">
                <a16:creationId xmlns:a16="http://schemas.microsoft.com/office/drawing/2014/main" id="{E8347104-3DA8-41A5-8F95-1D7B88322EB5}"/>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E3196086-3967-4A2E-897A-E2413EA5186A}"/>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Text Placeholder 4">
            <a:extLst>
              <a:ext uri="{FF2B5EF4-FFF2-40B4-BE49-F238E27FC236}">
                <a16:creationId xmlns:a16="http://schemas.microsoft.com/office/drawing/2014/main" id="{D1762AE7-56CE-448D-B822-3BFC3948236B}"/>
              </a:ext>
            </a:extLst>
          </p:cNvPr>
          <p:cNvSpPr>
            <a:spLocks noGrp="1"/>
          </p:cNvSpPr>
          <p:nvPr>
            <p:ph type="body" sz="quarter" idx="13"/>
          </p:nvPr>
        </p:nvSpPr>
        <p:spPr/>
        <p:txBody>
          <a:bodyPr/>
          <a:lstStyle/>
          <a:p>
            <a:r>
              <a:rPr lang="en-US" dirty="0"/>
              <a:t>Local</a:t>
            </a:r>
          </a:p>
          <a:p>
            <a:pPr lvl="1"/>
            <a:r>
              <a:rPr lang="en-US" dirty="0"/>
              <a:t>Potentially as simple as moving to a new directory or creating new files with increasing version numbers (myCode.v1.2.1.py)</a:t>
            </a:r>
          </a:p>
          <a:p>
            <a:pPr lvl="1"/>
            <a:r>
              <a:rPr lang="en-US" dirty="0"/>
              <a:t>Prone to errors</a:t>
            </a:r>
          </a:p>
          <a:p>
            <a:pPr lvl="1"/>
            <a:r>
              <a:rPr lang="en-US" dirty="0"/>
              <a:t>Prone to data loss</a:t>
            </a:r>
          </a:p>
          <a:p>
            <a:pPr lvl="1"/>
            <a:r>
              <a:rPr lang="en-US" dirty="0"/>
              <a:t>May use diff or equivalent to track differences in version</a:t>
            </a:r>
          </a:p>
          <a:p>
            <a:pPr lvl="1"/>
            <a:r>
              <a:rPr lang="en-US" dirty="0"/>
              <a:t>Hinders collaboration more than it helps in most cases</a:t>
            </a:r>
          </a:p>
          <a:p>
            <a:pPr lvl="2"/>
            <a:r>
              <a:rPr lang="en-US" dirty="0"/>
              <a:t>Not designed for teams, so conflicts are absent</a:t>
            </a:r>
          </a:p>
          <a:p>
            <a:pPr lvl="1"/>
            <a:r>
              <a:rPr lang="en-US" dirty="0"/>
              <a:t>Example: RCS or your local file system</a:t>
            </a:r>
          </a:p>
          <a:p>
            <a:pPr lvl="1"/>
            <a:r>
              <a:rPr lang="en-US" dirty="0"/>
              <a:t>Generally considered out of line with modern practices</a:t>
            </a:r>
          </a:p>
        </p:txBody>
      </p:sp>
    </p:spTree>
    <p:extLst>
      <p:ext uri="{BB962C8B-B14F-4D97-AF65-F5344CB8AC3E}">
        <p14:creationId xmlns:p14="http://schemas.microsoft.com/office/powerpoint/2010/main" val="145012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5F26-8EEE-43B6-B920-D43CDA4D358E}"/>
              </a:ext>
            </a:extLst>
          </p:cNvPr>
          <p:cNvSpPr>
            <a:spLocks noGrp="1"/>
          </p:cNvSpPr>
          <p:nvPr>
            <p:ph type="title"/>
          </p:nvPr>
        </p:nvSpPr>
        <p:spPr/>
        <p:txBody>
          <a:bodyPr/>
          <a:lstStyle/>
          <a:p>
            <a:r>
              <a:rPr lang="en-US" dirty="0"/>
              <a:t>Types of VCS</a:t>
            </a:r>
          </a:p>
        </p:txBody>
      </p:sp>
      <p:sp>
        <p:nvSpPr>
          <p:cNvPr id="3" name="Footer Placeholder 2">
            <a:extLst>
              <a:ext uri="{FF2B5EF4-FFF2-40B4-BE49-F238E27FC236}">
                <a16:creationId xmlns:a16="http://schemas.microsoft.com/office/drawing/2014/main" id="{94CF487C-A620-4323-A357-8E63F32AA3C3}"/>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367C974B-7FFA-492F-B4C7-5B7E859D2D55}"/>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Text Placeholder 4">
            <a:extLst>
              <a:ext uri="{FF2B5EF4-FFF2-40B4-BE49-F238E27FC236}">
                <a16:creationId xmlns:a16="http://schemas.microsoft.com/office/drawing/2014/main" id="{AA65BAEF-E9CA-4E08-8E09-88CA7A4937EF}"/>
              </a:ext>
            </a:extLst>
          </p:cNvPr>
          <p:cNvSpPr>
            <a:spLocks noGrp="1"/>
          </p:cNvSpPr>
          <p:nvPr>
            <p:ph type="body" sz="quarter" idx="13"/>
          </p:nvPr>
        </p:nvSpPr>
        <p:spPr/>
        <p:txBody>
          <a:bodyPr>
            <a:normAutofit lnSpcReduction="10000"/>
          </a:bodyPr>
          <a:lstStyle/>
          <a:p>
            <a:r>
              <a:rPr lang="en-US" dirty="0"/>
              <a:t>Centralized</a:t>
            </a:r>
          </a:p>
          <a:p>
            <a:pPr lvl="1"/>
            <a:r>
              <a:rPr lang="en-US" dirty="0"/>
              <a:t>Always hosted on a remote server</a:t>
            </a:r>
          </a:p>
          <a:p>
            <a:pPr lvl="2"/>
            <a:r>
              <a:rPr lang="en-US" dirty="0"/>
              <a:t>Can cause data loss if the central server fails</a:t>
            </a:r>
          </a:p>
          <a:p>
            <a:pPr lvl="1"/>
            <a:r>
              <a:rPr lang="en-US" dirty="0"/>
              <a:t>Users check out a file, perform their modifications, check modified file back in</a:t>
            </a:r>
          </a:p>
          <a:p>
            <a:pPr lvl="1"/>
            <a:r>
              <a:rPr lang="en-US" dirty="0"/>
              <a:t>Files are locked while the user has it checked out</a:t>
            </a:r>
          </a:p>
          <a:p>
            <a:pPr lvl="2"/>
            <a:r>
              <a:rPr lang="en-US" dirty="0"/>
              <a:t>Conflict avoiding</a:t>
            </a:r>
          </a:p>
          <a:p>
            <a:pPr lvl="2"/>
            <a:r>
              <a:rPr lang="en-US" dirty="0"/>
              <a:t>This can be a problem when Kevin checks out a file on Friday before his week long vacation and forgets to check it back in</a:t>
            </a:r>
          </a:p>
          <a:p>
            <a:pPr lvl="2"/>
            <a:r>
              <a:rPr lang="en-US" dirty="0"/>
              <a:t>Why is it always Kevin?</a:t>
            </a:r>
          </a:p>
          <a:p>
            <a:pPr lvl="1"/>
            <a:r>
              <a:rPr lang="en-US" dirty="0"/>
              <a:t>Designed for collaboration within a team</a:t>
            </a:r>
          </a:p>
          <a:p>
            <a:pPr lvl="1"/>
            <a:r>
              <a:rPr lang="en-US" dirty="0"/>
              <a:t>Examples: CVS, SVN</a:t>
            </a:r>
          </a:p>
        </p:txBody>
      </p:sp>
    </p:spTree>
    <p:extLst>
      <p:ext uri="{BB962C8B-B14F-4D97-AF65-F5344CB8AC3E}">
        <p14:creationId xmlns:p14="http://schemas.microsoft.com/office/powerpoint/2010/main" val="22886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04BD-4D66-42FE-8271-E90FA22F5BB8}"/>
              </a:ext>
            </a:extLst>
          </p:cNvPr>
          <p:cNvSpPr>
            <a:spLocks noGrp="1"/>
          </p:cNvSpPr>
          <p:nvPr>
            <p:ph type="title"/>
          </p:nvPr>
        </p:nvSpPr>
        <p:spPr/>
        <p:txBody>
          <a:bodyPr/>
          <a:lstStyle/>
          <a:p>
            <a:r>
              <a:rPr lang="en-US" dirty="0"/>
              <a:t>Types of VCS</a:t>
            </a:r>
          </a:p>
        </p:txBody>
      </p:sp>
      <p:sp>
        <p:nvSpPr>
          <p:cNvPr id="3" name="Footer Placeholder 2">
            <a:extLst>
              <a:ext uri="{FF2B5EF4-FFF2-40B4-BE49-F238E27FC236}">
                <a16:creationId xmlns:a16="http://schemas.microsoft.com/office/drawing/2014/main" id="{A0A29D3A-9B2F-4C7A-BFC2-388A37F7C2F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5A6F32FB-8B3A-44DB-B2AB-8DE48FAB0CD7}"/>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Text Placeholder 4">
            <a:extLst>
              <a:ext uri="{FF2B5EF4-FFF2-40B4-BE49-F238E27FC236}">
                <a16:creationId xmlns:a16="http://schemas.microsoft.com/office/drawing/2014/main" id="{8DCD53A5-9409-4F80-A1D4-DBC50C0A1F53}"/>
              </a:ext>
            </a:extLst>
          </p:cNvPr>
          <p:cNvSpPr>
            <a:spLocks noGrp="1"/>
          </p:cNvSpPr>
          <p:nvPr>
            <p:ph type="body" sz="quarter" idx="13"/>
          </p:nvPr>
        </p:nvSpPr>
        <p:spPr>
          <a:xfrm>
            <a:off x="758825" y="2103438"/>
            <a:ext cx="10671175" cy="4500562"/>
          </a:xfrm>
        </p:spPr>
        <p:txBody>
          <a:bodyPr>
            <a:normAutofit lnSpcReduction="10000"/>
          </a:bodyPr>
          <a:lstStyle/>
          <a:p>
            <a:r>
              <a:rPr lang="en-US" dirty="0"/>
              <a:t>Distributed</a:t>
            </a:r>
          </a:p>
          <a:p>
            <a:pPr lvl="1"/>
            <a:r>
              <a:rPr lang="en-US" dirty="0"/>
              <a:t>Everybody has a complete copy of the code at all times</a:t>
            </a:r>
          </a:p>
          <a:p>
            <a:pPr lvl="2"/>
            <a:r>
              <a:rPr lang="en-US" dirty="0"/>
              <a:t>Resilient against data loss</a:t>
            </a:r>
          </a:p>
          <a:p>
            <a:pPr lvl="2"/>
            <a:r>
              <a:rPr lang="en-US" dirty="0"/>
              <a:t>Allows wide-spread collaboration among several teams</a:t>
            </a:r>
          </a:p>
          <a:p>
            <a:pPr lvl="1"/>
            <a:r>
              <a:rPr lang="en-US" dirty="0"/>
              <a:t>Remote server generally handles the centralized version, but local-only development is possible</a:t>
            </a:r>
          </a:p>
          <a:p>
            <a:pPr lvl="1"/>
            <a:r>
              <a:rPr lang="en-US" dirty="0"/>
              <a:t>Individual copies and files are tracked for where they are relative to the current centralized system state</a:t>
            </a:r>
          </a:p>
          <a:p>
            <a:pPr lvl="1"/>
            <a:r>
              <a:rPr lang="en-US" dirty="0"/>
              <a:t>Changes are checkpointed by “committing” them</a:t>
            </a:r>
          </a:p>
          <a:p>
            <a:pPr lvl="1"/>
            <a:r>
              <a:rPr lang="en-US" dirty="0"/>
              <a:t>Conflicts may arise and are resolved when “merging” a set of changes to the central repository</a:t>
            </a:r>
          </a:p>
          <a:p>
            <a:pPr lvl="1"/>
            <a:r>
              <a:rPr lang="en-US" dirty="0"/>
              <a:t>Example: Git</a:t>
            </a:r>
          </a:p>
          <a:p>
            <a:pPr lvl="1"/>
            <a:endParaRPr lang="en-US" dirty="0"/>
          </a:p>
        </p:txBody>
      </p:sp>
    </p:spTree>
    <p:extLst>
      <p:ext uri="{BB962C8B-B14F-4D97-AF65-F5344CB8AC3E}">
        <p14:creationId xmlns:p14="http://schemas.microsoft.com/office/powerpoint/2010/main" val="358992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95F0-34A0-48C0-BC4E-398AA86725D7}"/>
              </a:ext>
            </a:extLst>
          </p:cNvPr>
          <p:cNvSpPr>
            <a:spLocks noGrp="1"/>
          </p:cNvSpPr>
          <p:nvPr>
            <p:ph type="title"/>
          </p:nvPr>
        </p:nvSpPr>
        <p:spPr/>
        <p:txBody>
          <a:bodyPr/>
          <a:lstStyle/>
          <a:p>
            <a:r>
              <a:rPr lang="en-US" dirty="0"/>
              <a:t>Git: What and why</a:t>
            </a:r>
          </a:p>
        </p:txBody>
      </p:sp>
      <p:sp>
        <p:nvSpPr>
          <p:cNvPr id="3" name="Footer Placeholder 2">
            <a:extLst>
              <a:ext uri="{FF2B5EF4-FFF2-40B4-BE49-F238E27FC236}">
                <a16:creationId xmlns:a16="http://schemas.microsoft.com/office/drawing/2014/main" id="{9FAE126F-AB84-4AB8-8E04-A071D86C4971}"/>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9DA6F88-0574-4245-A083-3E102C32536C}"/>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5" name="Text Placeholder 4">
            <a:extLst>
              <a:ext uri="{FF2B5EF4-FFF2-40B4-BE49-F238E27FC236}">
                <a16:creationId xmlns:a16="http://schemas.microsoft.com/office/drawing/2014/main" id="{1A4AF90C-8208-4EBF-9E40-F0091DF873FF}"/>
              </a:ext>
            </a:extLst>
          </p:cNvPr>
          <p:cNvSpPr>
            <a:spLocks noGrp="1"/>
          </p:cNvSpPr>
          <p:nvPr>
            <p:ph type="body" sz="quarter" idx="13"/>
          </p:nvPr>
        </p:nvSpPr>
        <p:spPr/>
        <p:txBody>
          <a:bodyPr>
            <a:normAutofit fontScale="85000" lnSpcReduction="20000"/>
          </a:bodyPr>
          <a:lstStyle/>
          <a:p>
            <a:r>
              <a:rPr lang="en-US" dirty="0"/>
              <a:t>Invented by the creator of Linux to handle the large, world-wide community simultaneously developing many parts of the system</a:t>
            </a:r>
          </a:p>
          <a:p>
            <a:r>
              <a:rPr lang="en-US" dirty="0"/>
              <a:t>Focused on snapshots of file state</a:t>
            </a:r>
          </a:p>
          <a:p>
            <a:pPr lvl="1"/>
            <a:r>
              <a:rPr lang="en-US" dirty="0"/>
              <a:t>Called commits</a:t>
            </a:r>
          </a:p>
          <a:p>
            <a:r>
              <a:rPr lang="en-US" dirty="0"/>
              <a:t>Most work is done locally</a:t>
            </a:r>
          </a:p>
          <a:p>
            <a:pPr lvl="1"/>
            <a:r>
              <a:rPr lang="en-US" dirty="0"/>
              <a:t>Everyone has a copy of everything</a:t>
            </a:r>
          </a:p>
          <a:p>
            <a:r>
              <a:rPr lang="en-US" dirty="0"/>
              <a:t>Files exist in 1 of 4 states</a:t>
            </a:r>
          </a:p>
          <a:p>
            <a:pPr lvl="1"/>
            <a:r>
              <a:rPr lang="en-US" dirty="0"/>
              <a:t>Unmodified (no changes)</a:t>
            </a:r>
          </a:p>
          <a:p>
            <a:pPr lvl="1"/>
            <a:r>
              <a:rPr lang="en-US" dirty="0"/>
              <a:t>Modified (changes)</a:t>
            </a:r>
          </a:p>
          <a:p>
            <a:pPr lvl="1"/>
            <a:r>
              <a:rPr lang="en-US" dirty="0"/>
              <a:t>Staged (changes set to be included in the next commit)</a:t>
            </a:r>
          </a:p>
          <a:p>
            <a:pPr lvl="1"/>
            <a:r>
              <a:rPr lang="en-US" dirty="0"/>
              <a:t>Committed (commit executed, changes added)</a:t>
            </a:r>
          </a:p>
          <a:p>
            <a:r>
              <a:rPr lang="en-US" dirty="0"/>
              <a:t>Support for non-linear development</a:t>
            </a:r>
          </a:p>
          <a:p>
            <a:pPr lvl="1"/>
            <a:r>
              <a:rPr lang="en-US" dirty="0"/>
              <a:t>Branching!</a:t>
            </a:r>
          </a:p>
        </p:txBody>
      </p:sp>
    </p:spTree>
    <p:extLst>
      <p:ext uri="{BB962C8B-B14F-4D97-AF65-F5344CB8AC3E}">
        <p14:creationId xmlns:p14="http://schemas.microsoft.com/office/powerpoint/2010/main" val="213444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C19A-3082-46FB-87AF-49FA6985BE1E}"/>
              </a:ext>
            </a:extLst>
          </p:cNvPr>
          <p:cNvSpPr>
            <a:spLocks noGrp="1"/>
          </p:cNvSpPr>
          <p:nvPr>
            <p:ph type="title"/>
          </p:nvPr>
        </p:nvSpPr>
        <p:spPr/>
        <p:txBody>
          <a:bodyPr/>
          <a:lstStyle/>
          <a:p>
            <a:r>
              <a:rPr lang="en-US" dirty="0"/>
              <a:t>GIT: How</a:t>
            </a:r>
          </a:p>
        </p:txBody>
      </p:sp>
      <p:sp>
        <p:nvSpPr>
          <p:cNvPr id="3" name="Footer Placeholder 2">
            <a:extLst>
              <a:ext uri="{FF2B5EF4-FFF2-40B4-BE49-F238E27FC236}">
                <a16:creationId xmlns:a16="http://schemas.microsoft.com/office/drawing/2014/main" id="{8D65D579-F5DA-4545-A5B5-693A62B7DAB3}"/>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DFB8E81E-B144-44BB-A18C-20B7E0AE9CCF}"/>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Text Placeholder 4">
            <a:extLst>
              <a:ext uri="{FF2B5EF4-FFF2-40B4-BE49-F238E27FC236}">
                <a16:creationId xmlns:a16="http://schemas.microsoft.com/office/drawing/2014/main" id="{EA975D63-1947-4C58-84D2-3881D22BB722}"/>
              </a:ext>
            </a:extLst>
          </p:cNvPr>
          <p:cNvSpPr>
            <a:spLocks noGrp="1"/>
          </p:cNvSpPr>
          <p:nvPr>
            <p:ph type="body" sz="quarter" idx="13"/>
          </p:nvPr>
        </p:nvSpPr>
        <p:spPr/>
        <p:txBody>
          <a:bodyPr>
            <a:normAutofit fontScale="70000" lnSpcReduction="20000"/>
          </a:bodyPr>
          <a:lstStyle/>
          <a:p>
            <a:r>
              <a:rPr lang="en-US" dirty="0"/>
              <a:t>Clone</a:t>
            </a:r>
          </a:p>
          <a:p>
            <a:pPr lvl="1"/>
            <a:r>
              <a:rPr lang="en-US" dirty="0"/>
              <a:t>Pull a copy of the central repository to the local system and start tracking changes locally</a:t>
            </a:r>
          </a:p>
          <a:p>
            <a:r>
              <a:rPr lang="en-US" dirty="0"/>
              <a:t>Branch</a:t>
            </a:r>
          </a:p>
          <a:p>
            <a:pPr lvl="1"/>
            <a:r>
              <a:rPr lang="en-US" dirty="0"/>
              <a:t>Optional, but usually a good idea before making modifications</a:t>
            </a:r>
          </a:p>
          <a:p>
            <a:r>
              <a:rPr lang="en-US" dirty="0"/>
              <a:t>Modify</a:t>
            </a:r>
          </a:p>
          <a:p>
            <a:pPr lvl="1"/>
            <a:r>
              <a:rPr lang="en-US" dirty="0"/>
              <a:t>Add, remove, or change files</a:t>
            </a:r>
          </a:p>
          <a:p>
            <a:r>
              <a:rPr lang="en-US" dirty="0"/>
              <a:t>Commit</a:t>
            </a:r>
          </a:p>
          <a:p>
            <a:pPr lvl="1"/>
            <a:r>
              <a:rPr lang="en-US" dirty="0"/>
              <a:t>Snapshot a set of changes</a:t>
            </a:r>
          </a:p>
          <a:p>
            <a:r>
              <a:rPr lang="en-US" dirty="0"/>
              <a:t>Fetch/Pull</a:t>
            </a:r>
          </a:p>
          <a:p>
            <a:pPr lvl="1"/>
            <a:r>
              <a:rPr lang="en-US" dirty="0"/>
              <a:t>Examine changes on central repo since last pull (fetch), or add changes from central repo to current branch (pull) to avoid and resolve any conflicting changes</a:t>
            </a:r>
          </a:p>
          <a:p>
            <a:r>
              <a:rPr lang="en-US" dirty="0"/>
              <a:t>Push</a:t>
            </a:r>
          </a:p>
          <a:p>
            <a:pPr lvl="1"/>
            <a:r>
              <a:rPr lang="en-US" dirty="0"/>
              <a:t>Send branch and current set of commits to central repo so it becomes a branch on the central system</a:t>
            </a:r>
          </a:p>
          <a:p>
            <a:r>
              <a:rPr lang="en-US" dirty="0"/>
              <a:t>Merge</a:t>
            </a:r>
          </a:p>
          <a:p>
            <a:pPr lvl="1"/>
            <a:r>
              <a:rPr lang="en-US" dirty="0"/>
              <a:t>Add changes on the branch to a parent branch</a:t>
            </a:r>
          </a:p>
          <a:p>
            <a:endParaRPr lang="en-US" dirty="0"/>
          </a:p>
          <a:p>
            <a:endParaRPr lang="en-US" dirty="0"/>
          </a:p>
        </p:txBody>
      </p:sp>
    </p:spTree>
    <p:extLst>
      <p:ext uri="{BB962C8B-B14F-4D97-AF65-F5344CB8AC3E}">
        <p14:creationId xmlns:p14="http://schemas.microsoft.com/office/powerpoint/2010/main" val="164978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F041-9561-4370-A45D-B60F0972B3BC}"/>
              </a:ext>
            </a:extLst>
          </p:cNvPr>
          <p:cNvSpPr>
            <a:spLocks noGrp="1"/>
          </p:cNvSpPr>
          <p:nvPr>
            <p:ph type="title"/>
          </p:nvPr>
        </p:nvSpPr>
        <p:spPr/>
        <p:txBody>
          <a:bodyPr/>
          <a:lstStyle/>
          <a:p>
            <a:r>
              <a:rPr lang="en-US" dirty="0"/>
              <a:t>Installing git</a:t>
            </a:r>
          </a:p>
        </p:txBody>
      </p:sp>
      <p:sp>
        <p:nvSpPr>
          <p:cNvPr id="3" name="Footer Placeholder 2">
            <a:extLst>
              <a:ext uri="{FF2B5EF4-FFF2-40B4-BE49-F238E27FC236}">
                <a16:creationId xmlns:a16="http://schemas.microsoft.com/office/drawing/2014/main" id="{9C20B045-30FF-45A3-A143-02F74EF1AE10}"/>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112122CF-E6EC-49E4-9621-B35C81E41BF1}"/>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Text Placeholder 4">
            <a:extLst>
              <a:ext uri="{FF2B5EF4-FFF2-40B4-BE49-F238E27FC236}">
                <a16:creationId xmlns:a16="http://schemas.microsoft.com/office/drawing/2014/main" id="{95AB2CA1-4DCC-43E0-9D97-B43DEF02A159}"/>
              </a:ext>
            </a:extLst>
          </p:cNvPr>
          <p:cNvSpPr>
            <a:spLocks noGrp="1"/>
          </p:cNvSpPr>
          <p:nvPr>
            <p:ph type="body" sz="quarter" idx="13"/>
          </p:nvPr>
        </p:nvSpPr>
        <p:spPr/>
        <p:txBody>
          <a:bodyPr/>
          <a:lstStyle/>
          <a:p>
            <a:r>
              <a:rPr lang="en-US" dirty="0"/>
              <a:t>Installing Git on your local system depends upon OS</a:t>
            </a:r>
          </a:p>
          <a:p>
            <a:pPr lvl="1"/>
            <a:r>
              <a:rPr lang="en-US" dirty="0"/>
              <a:t>If you have not yet installed it, please search for instructions on how to install it on your local operating system</a:t>
            </a:r>
          </a:p>
          <a:p>
            <a:r>
              <a:rPr lang="en-US" dirty="0"/>
              <a:t>Git itself is a command line tool, but remembering all commands and their formatting is difficult</a:t>
            </a:r>
          </a:p>
          <a:p>
            <a:pPr lvl="1"/>
            <a:r>
              <a:rPr lang="en-US" dirty="0"/>
              <a:t>Download from </a:t>
            </a:r>
            <a:r>
              <a:rPr lang="en-US" dirty="0">
                <a:hlinkClick r:id="rId2"/>
              </a:rPr>
              <a:t>https://www.sourcetreeapp.com/</a:t>
            </a:r>
            <a:r>
              <a:rPr lang="en-US" dirty="0"/>
              <a:t> for Mac or Windows</a:t>
            </a:r>
          </a:p>
          <a:p>
            <a:r>
              <a:rPr lang="en-US" dirty="0"/>
              <a:t>Please have a terminal showing Git up as well as Source Tree open</a:t>
            </a:r>
          </a:p>
        </p:txBody>
      </p:sp>
    </p:spTree>
    <p:extLst>
      <p:ext uri="{BB962C8B-B14F-4D97-AF65-F5344CB8AC3E}">
        <p14:creationId xmlns:p14="http://schemas.microsoft.com/office/powerpoint/2010/main" val="72205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EE614-81B8-44C1-AE7C-04EA954009A8}"/>
              </a:ext>
            </a:extLst>
          </p:cNvPr>
          <p:cNvSpPr>
            <a:spLocks noGrp="1"/>
          </p:cNvSpPr>
          <p:nvPr>
            <p:ph type="title"/>
          </p:nvPr>
        </p:nvSpPr>
        <p:spPr/>
        <p:txBody>
          <a:bodyPr/>
          <a:lstStyle/>
          <a:p>
            <a:r>
              <a:rPr lang="en-US" dirty="0" err="1"/>
              <a:t>Github</a:t>
            </a:r>
            <a:endParaRPr lang="en-US" dirty="0"/>
          </a:p>
        </p:txBody>
      </p:sp>
      <p:sp>
        <p:nvSpPr>
          <p:cNvPr id="6" name="Text Placeholder 5">
            <a:extLst>
              <a:ext uri="{FF2B5EF4-FFF2-40B4-BE49-F238E27FC236}">
                <a16:creationId xmlns:a16="http://schemas.microsoft.com/office/drawing/2014/main" id="{1B49594E-CC30-41B7-AE0D-FCC750F0799B}"/>
              </a:ext>
            </a:extLst>
          </p:cNvPr>
          <p:cNvSpPr>
            <a:spLocks noGrp="1"/>
          </p:cNvSpPr>
          <p:nvPr>
            <p:ph type="body" idx="1"/>
          </p:nvPr>
        </p:nvSpPr>
        <p:spPr/>
        <p:txBody>
          <a:bodyPr/>
          <a:lstStyle/>
          <a:p>
            <a:r>
              <a:rPr lang="en-US" dirty="0"/>
              <a:t>A website functioning as the central repository with many added features.</a:t>
            </a:r>
          </a:p>
        </p:txBody>
      </p:sp>
      <p:sp>
        <p:nvSpPr>
          <p:cNvPr id="3" name="Footer Placeholder 2">
            <a:extLst>
              <a:ext uri="{FF2B5EF4-FFF2-40B4-BE49-F238E27FC236}">
                <a16:creationId xmlns:a16="http://schemas.microsoft.com/office/drawing/2014/main" id="{AAAC3532-3DC5-450F-BDB3-876261CF2871}"/>
              </a:ext>
            </a:extLst>
          </p:cNvPr>
          <p:cNvSpPr>
            <a:spLocks noGrp="1"/>
          </p:cNvSpPr>
          <p:nvPr>
            <p:ph type="ftr" sz="quarter" idx="4294967295"/>
          </p:nvPr>
        </p:nvSpPr>
        <p:spPr>
          <a:xfrm>
            <a:off x="0" y="457200"/>
            <a:ext cx="3200400" cy="274638"/>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E071D34-2CDA-4AFE-95D8-C26D56ED37E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25171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18954-769B-4F43-9905-93C3E18EAF09}"/>
              </a:ext>
            </a:extLst>
          </p:cNvPr>
          <p:cNvSpPr>
            <a:spLocks noGrp="1"/>
          </p:cNvSpPr>
          <p:nvPr>
            <p:ph type="title"/>
          </p:nvPr>
        </p:nvSpPr>
        <p:spPr/>
        <p:txBody>
          <a:bodyPr/>
          <a:lstStyle/>
          <a:p>
            <a:r>
              <a:rPr lang="en-US" dirty="0" err="1"/>
              <a:t>Github</a:t>
            </a:r>
            <a:endParaRPr lang="en-US" dirty="0"/>
          </a:p>
        </p:txBody>
      </p:sp>
      <p:sp>
        <p:nvSpPr>
          <p:cNvPr id="5" name="Text Placeholder 4">
            <a:extLst>
              <a:ext uri="{FF2B5EF4-FFF2-40B4-BE49-F238E27FC236}">
                <a16:creationId xmlns:a16="http://schemas.microsoft.com/office/drawing/2014/main" id="{3D0AB5AE-1CE3-4D1D-B05D-8E0D3661F5D5}"/>
              </a:ext>
            </a:extLst>
          </p:cNvPr>
          <p:cNvSpPr>
            <a:spLocks noGrp="1"/>
          </p:cNvSpPr>
          <p:nvPr>
            <p:ph type="body" sz="quarter" idx="13"/>
          </p:nvPr>
        </p:nvSpPr>
        <p:spPr/>
        <p:txBody>
          <a:bodyPr/>
          <a:lstStyle/>
          <a:p>
            <a:r>
              <a:rPr lang="en-US" dirty="0"/>
              <a:t>Is not Git, but is able to run all or nearly all Git functions</a:t>
            </a:r>
          </a:p>
          <a:p>
            <a:r>
              <a:rPr lang="en-US" dirty="0"/>
              <a:t>Provides a publicly accessible website for easy sharing of code</a:t>
            </a:r>
          </a:p>
          <a:p>
            <a:r>
              <a:rPr lang="en-US" dirty="0"/>
              <a:t>Adds traceability beyond Git</a:t>
            </a:r>
          </a:p>
          <a:p>
            <a:pPr lvl="1"/>
            <a:r>
              <a:rPr lang="en-US" dirty="0"/>
              <a:t>Pull requests provide additional documentation of contributed code being added or rejected</a:t>
            </a:r>
          </a:p>
          <a:p>
            <a:r>
              <a:rPr lang="en-US" dirty="0"/>
              <a:t>Supports a global community working on a major project</a:t>
            </a:r>
          </a:p>
          <a:p>
            <a:endParaRPr lang="en-US" dirty="0"/>
          </a:p>
          <a:p>
            <a:r>
              <a:rPr lang="en-US" dirty="0"/>
              <a:t>Please pull up </a:t>
            </a:r>
            <a:r>
              <a:rPr lang="en-US" dirty="0" err="1"/>
              <a:t>Github</a:t>
            </a:r>
            <a:r>
              <a:rPr lang="en-US" dirty="0"/>
              <a:t> to show that you are logged in.</a:t>
            </a:r>
          </a:p>
        </p:txBody>
      </p:sp>
    </p:spTree>
    <p:extLst>
      <p:ext uri="{BB962C8B-B14F-4D97-AF65-F5344CB8AC3E}">
        <p14:creationId xmlns:p14="http://schemas.microsoft.com/office/powerpoint/2010/main" val="86575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75ED84-4523-44D8-B2BD-14716BEA3B84}"/>
              </a:ext>
            </a:extLst>
          </p:cNvPr>
          <p:cNvSpPr>
            <a:spLocks noGrp="1"/>
          </p:cNvSpPr>
          <p:nvPr>
            <p:ph type="title"/>
          </p:nvPr>
        </p:nvSpPr>
        <p:spPr/>
        <p:txBody>
          <a:bodyPr/>
          <a:lstStyle/>
          <a:p>
            <a:r>
              <a:rPr lang="en-US" dirty="0"/>
              <a:t>docker</a:t>
            </a:r>
          </a:p>
        </p:txBody>
      </p:sp>
      <p:sp>
        <p:nvSpPr>
          <p:cNvPr id="7" name="Text Placeholder 6">
            <a:extLst>
              <a:ext uri="{FF2B5EF4-FFF2-40B4-BE49-F238E27FC236}">
                <a16:creationId xmlns:a16="http://schemas.microsoft.com/office/drawing/2014/main" id="{1A395C88-4A3D-46A5-B384-39B3DB239A2B}"/>
              </a:ext>
            </a:extLst>
          </p:cNvPr>
          <p:cNvSpPr>
            <a:spLocks noGrp="1"/>
          </p:cNvSpPr>
          <p:nvPr>
            <p:ph type="body" idx="1"/>
          </p:nvPr>
        </p:nvSpPr>
        <p:spPr/>
        <p:txBody>
          <a:bodyPr/>
          <a:lstStyle/>
          <a:p>
            <a:r>
              <a:rPr lang="en-US" dirty="0"/>
              <a:t>The Most Popular Containerization Solution</a:t>
            </a:r>
          </a:p>
        </p:txBody>
      </p:sp>
      <p:sp>
        <p:nvSpPr>
          <p:cNvPr id="3" name="Footer Placeholder 2">
            <a:extLst>
              <a:ext uri="{FF2B5EF4-FFF2-40B4-BE49-F238E27FC236}">
                <a16:creationId xmlns:a16="http://schemas.microsoft.com/office/drawing/2014/main" id="{ABD16798-83AB-495D-9883-E93D547CD041}"/>
              </a:ext>
            </a:extLst>
          </p:cNvPr>
          <p:cNvSpPr>
            <a:spLocks noGrp="1"/>
          </p:cNvSpPr>
          <p:nvPr>
            <p:ph type="ftr" sz="quarter" idx="4294967295"/>
          </p:nvPr>
        </p:nvSpPr>
        <p:spPr>
          <a:xfrm>
            <a:off x="0" y="457200"/>
            <a:ext cx="3200400" cy="274638"/>
          </a:xfrm>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59C1AABB-8B78-4874-989A-B593C756108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11199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623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09192"/>
            <a:ext cx="5693664" cy="3437128"/>
          </a:xfrm>
        </p:spPr>
        <p:txBody>
          <a:bodyPr/>
          <a:lstStyle/>
          <a:p>
            <a:r>
              <a:rPr lang="en-US" dirty="0"/>
              <a:t>Please note that you are the first cohort taking this class.  I will be working out the timing and pace of the material over the next 3 days. The agenda reflects what I think we can get done during the allotted class time will likely change as we progress.  You may get out early, but I will not run over the scheduled time.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91FF4-E7B4-4642-96D4-9841180D6669}"/>
              </a:ext>
            </a:extLst>
          </p:cNvPr>
          <p:cNvSpPr>
            <a:spLocks noGrp="1"/>
          </p:cNvSpPr>
          <p:nvPr>
            <p:ph type="title"/>
          </p:nvPr>
        </p:nvSpPr>
        <p:spPr/>
        <p:txBody>
          <a:bodyPr/>
          <a:lstStyle/>
          <a:p>
            <a:r>
              <a:rPr lang="en-US" dirty="0"/>
              <a:t>Is a container a VM?</a:t>
            </a:r>
          </a:p>
        </p:txBody>
      </p:sp>
      <p:sp>
        <p:nvSpPr>
          <p:cNvPr id="5" name="Text Placeholder 4">
            <a:extLst>
              <a:ext uri="{FF2B5EF4-FFF2-40B4-BE49-F238E27FC236}">
                <a16:creationId xmlns:a16="http://schemas.microsoft.com/office/drawing/2014/main" id="{ADCF193A-7EDD-407A-B1D1-EBEF031E4138}"/>
              </a:ext>
            </a:extLst>
          </p:cNvPr>
          <p:cNvSpPr>
            <a:spLocks noGrp="1"/>
          </p:cNvSpPr>
          <p:nvPr>
            <p:ph type="body" sz="quarter" idx="13"/>
          </p:nvPr>
        </p:nvSpPr>
        <p:spPr/>
        <p:txBody>
          <a:bodyPr/>
          <a:lstStyle/>
          <a:p>
            <a:r>
              <a:rPr lang="en-US" dirty="0"/>
              <a:t>They are similar in many ways, but have some major fundamental differences</a:t>
            </a:r>
          </a:p>
          <a:p>
            <a:r>
              <a:rPr lang="en-US" dirty="0"/>
              <a:t>VMs are more isolated and have more strictly-defined resources</a:t>
            </a:r>
          </a:p>
          <a:p>
            <a:pPr lvl="1"/>
            <a:r>
              <a:rPr lang="en-US" dirty="0"/>
              <a:t>A VM can be assigned 2 cores and 8gb of RAM and it will hold those resources when idle or when running at max capacity</a:t>
            </a:r>
          </a:p>
          <a:p>
            <a:pPr lvl="1"/>
            <a:r>
              <a:rPr lang="en-US" dirty="0"/>
              <a:t>A container can use all (or nearly all) available cores and RAM if not limited</a:t>
            </a:r>
          </a:p>
          <a:p>
            <a:r>
              <a:rPr lang="en-US" dirty="0"/>
              <a:t>A container is like running an entire OS with build-in instructions as its own program</a:t>
            </a:r>
          </a:p>
          <a:p>
            <a:r>
              <a:rPr lang="en-US" dirty="0"/>
              <a:t>A VM is like running a separate machine</a:t>
            </a:r>
          </a:p>
        </p:txBody>
      </p:sp>
    </p:spTree>
    <p:extLst>
      <p:ext uri="{BB962C8B-B14F-4D97-AF65-F5344CB8AC3E}">
        <p14:creationId xmlns:p14="http://schemas.microsoft.com/office/powerpoint/2010/main" val="281273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ED6B-DB1D-42AD-A799-E101435AECD0}"/>
              </a:ext>
            </a:extLst>
          </p:cNvPr>
          <p:cNvSpPr>
            <a:spLocks noGrp="1"/>
          </p:cNvSpPr>
          <p:nvPr>
            <p:ph type="title"/>
          </p:nvPr>
        </p:nvSpPr>
        <p:spPr/>
        <p:txBody>
          <a:bodyPr/>
          <a:lstStyle/>
          <a:p>
            <a:r>
              <a:rPr lang="en-US" dirty="0"/>
              <a:t>Parts to docker</a:t>
            </a:r>
          </a:p>
        </p:txBody>
      </p:sp>
      <p:sp>
        <p:nvSpPr>
          <p:cNvPr id="3" name="Footer Placeholder 2">
            <a:extLst>
              <a:ext uri="{FF2B5EF4-FFF2-40B4-BE49-F238E27FC236}">
                <a16:creationId xmlns:a16="http://schemas.microsoft.com/office/drawing/2014/main" id="{981FC0F8-A81B-4669-AD4E-04C66A98A68F}"/>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56A9F52-53CE-4933-8232-5DB6D9230CB1}"/>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5" name="Text Placeholder 4">
            <a:extLst>
              <a:ext uri="{FF2B5EF4-FFF2-40B4-BE49-F238E27FC236}">
                <a16:creationId xmlns:a16="http://schemas.microsoft.com/office/drawing/2014/main" id="{88170C10-1744-4AEA-A703-8C8F19066EF8}"/>
              </a:ext>
            </a:extLst>
          </p:cNvPr>
          <p:cNvSpPr>
            <a:spLocks noGrp="1"/>
          </p:cNvSpPr>
          <p:nvPr>
            <p:ph type="body" sz="quarter" idx="13"/>
          </p:nvPr>
        </p:nvSpPr>
        <p:spPr/>
        <p:txBody>
          <a:bodyPr>
            <a:normAutofit lnSpcReduction="10000"/>
          </a:bodyPr>
          <a:lstStyle/>
          <a:p>
            <a:r>
              <a:rPr lang="en-US" dirty="0"/>
              <a:t>Images</a:t>
            </a:r>
          </a:p>
          <a:p>
            <a:pPr lvl="1"/>
            <a:r>
              <a:rPr lang="en-US" dirty="0"/>
              <a:t>Docker images form the starting point for each container and are made from a </a:t>
            </a:r>
            <a:r>
              <a:rPr lang="en-US" dirty="0" err="1"/>
              <a:t>dockerfile</a:t>
            </a:r>
            <a:endParaRPr lang="en-US" dirty="0"/>
          </a:p>
          <a:p>
            <a:r>
              <a:rPr lang="en-US" dirty="0"/>
              <a:t>Container</a:t>
            </a:r>
          </a:p>
          <a:p>
            <a:pPr lvl="1"/>
            <a:r>
              <a:rPr lang="en-US" dirty="0"/>
              <a:t>Docker image put into action. Should be running an application or service if active</a:t>
            </a:r>
          </a:p>
          <a:p>
            <a:r>
              <a:rPr lang="en-US" dirty="0"/>
              <a:t>Docker Engine</a:t>
            </a:r>
          </a:p>
          <a:p>
            <a:pPr lvl="1"/>
            <a:r>
              <a:rPr lang="en-US" dirty="0"/>
              <a:t>The system that builds images and runs containers and controls </a:t>
            </a:r>
            <a:r>
              <a:rPr lang="en-US" dirty="0" err="1"/>
              <a:t>commiunication</a:t>
            </a:r>
            <a:r>
              <a:rPr lang="en-US" dirty="0"/>
              <a:t> between them</a:t>
            </a:r>
          </a:p>
          <a:p>
            <a:r>
              <a:rPr lang="en-US" dirty="0"/>
              <a:t>Registry</a:t>
            </a:r>
          </a:p>
          <a:p>
            <a:pPr lvl="1"/>
            <a:r>
              <a:rPr lang="en-US" dirty="0"/>
              <a:t>Cloud or server based storage system for getting images</a:t>
            </a:r>
          </a:p>
        </p:txBody>
      </p:sp>
    </p:spTree>
    <p:extLst>
      <p:ext uri="{BB962C8B-B14F-4D97-AF65-F5344CB8AC3E}">
        <p14:creationId xmlns:p14="http://schemas.microsoft.com/office/powerpoint/2010/main" val="9649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896E-90E7-47A1-A8E8-D4EC5430CBBC}"/>
              </a:ext>
            </a:extLst>
          </p:cNvPr>
          <p:cNvSpPr>
            <a:spLocks noGrp="1"/>
          </p:cNvSpPr>
          <p:nvPr>
            <p:ph type="title"/>
          </p:nvPr>
        </p:nvSpPr>
        <p:spPr/>
        <p:txBody>
          <a:bodyPr/>
          <a:lstStyle/>
          <a:p>
            <a:r>
              <a:rPr lang="en-US" dirty="0"/>
              <a:t>Docker commands</a:t>
            </a:r>
          </a:p>
        </p:txBody>
      </p:sp>
      <p:sp>
        <p:nvSpPr>
          <p:cNvPr id="3" name="Footer Placeholder 2">
            <a:extLst>
              <a:ext uri="{FF2B5EF4-FFF2-40B4-BE49-F238E27FC236}">
                <a16:creationId xmlns:a16="http://schemas.microsoft.com/office/drawing/2014/main" id="{C6B4A095-00D4-4EE2-AC12-98FA8ABCB07A}"/>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49BCF17-3800-4EB1-86E0-442EF8A7629A}"/>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5" name="Text Placeholder 4">
            <a:extLst>
              <a:ext uri="{FF2B5EF4-FFF2-40B4-BE49-F238E27FC236}">
                <a16:creationId xmlns:a16="http://schemas.microsoft.com/office/drawing/2014/main" id="{7E82DD83-926B-47C7-9E87-8C45BCB3E12D}"/>
              </a:ext>
            </a:extLst>
          </p:cNvPr>
          <p:cNvSpPr>
            <a:spLocks noGrp="1"/>
          </p:cNvSpPr>
          <p:nvPr>
            <p:ph type="body" sz="quarter" idx="13"/>
          </p:nvPr>
        </p:nvSpPr>
        <p:spPr/>
        <p:txBody>
          <a:bodyPr/>
          <a:lstStyle/>
          <a:p>
            <a:r>
              <a:rPr lang="en-US" dirty="0"/>
              <a:t>docker image pull python:3.11</a:t>
            </a:r>
          </a:p>
          <a:p>
            <a:pPr lvl="1"/>
            <a:r>
              <a:rPr lang="en-US" dirty="0"/>
              <a:t>Fetches the python 3.11 image from the configured registry</a:t>
            </a:r>
          </a:p>
          <a:p>
            <a:r>
              <a:rPr lang="en-US" dirty="0"/>
              <a:t>docker image ls</a:t>
            </a:r>
          </a:p>
          <a:p>
            <a:pPr lvl="1"/>
            <a:r>
              <a:rPr lang="en-US" dirty="0"/>
              <a:t>Lists available local images</a:t>
            </a:r>
          </a:p>
          <a:p>
            <a:r>
              <a:rPr lang="en-US" dirty="0"/>
              <a:t>docker search python</a:t>
            </a:r>
          </a:p>
          <a:p>
            <a:pPr lvl="1"/>
            <a:r>
              <a:rPr lang="en-US" dirty="0"/>
              <a:t>Search container registry for python images</a:t>
            </a:r>
          </a:p>
          <a:p>
            <a:r>
              <a:rPr lang="en-US" dirty="0"/>
              <a:t>docker image build -t </a:t>
            </a:r>
            <a:r>
              <a:rPr lang="en-US" dirty="0" err="1"/>
              <a:t>mycontainer:latest</a:t>
            </a:r>
            <a:r>
              <a:rPr lang="en-US" dirty="0"/>
              <a:t> .</a:t>
            </a:r>
          </a:p>
          <a:p>
            <a:pPr lvl="1"/>
            <a:r>
              <a:rPr lang="en-US" dirty="0"/>
              <a:t>Builds a new container called </a:t>
            </a:r>
            <a:r>
              <a:rPr lang="en-US" dirty="0" err="1"/>
              <a:t>mycontainer</a:t>
            </a:r>
            <a:r>
              <a:rPr lang="en-US" dirty="0"/>
              <a:t> using the current working directory as a build context</a:t>
            </a:r>
          </a:p>
        </p:txBody>
      </p:sp>
    </p:spTree>
    <p:extLst>
      <p:ext uri="{BB962C8B-B14F-4D97-AF65-F5344CB8AC3E}">
        <p14:creationId xmlns:p14="http://schemas.microsoft.com/office/powerpoint/2010/main" val="1901123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896E-90E7-47A1-A8E8-D4EC5430CBBC}"/>
              </a:ext>
            </a:extLst>
          </p:cNvPr>
          <p:cNvSpPr>
            <a:spLocks noGrp="1"/>
          </p:cNvSpPr>
          <p:nvPr>
            <p:ph type="title"/>
          </p:nvPr>
        </p:nvSpPr>
        <p:spPr/>
        <p:txBody>
          <a:bodyPr/>
          <a:lstStyle/>
          <a:p>
            <a:r>
              <a:rPr lang="en-US" dirty="0"/>
              <a:t>Docker commands</a:t>
            </a:r>
          </a:p>
        </p:txBody>
      </p:sp>
      <p:sp>
        <p:nvSpPr>
          <p:cNvPr id="3" name="Footer Placeholder 2">
            <a:extLst>
              <a:ext uri="{FF2B5EF4-FFF2-40B4-BE49-F238E27FC236}">
                <a16:creationId xmlns:a16="http://schemas.microsoft.com/office/drawing/2014/main" id="{C6B4A095-00D4-4EE2-AC12-98FA8ABCB07A}"/>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449BCF17-3800-4EB1-86E0-442EF8A7629A}"/>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5" name="Text Placeholder 4">
            <a:extLst>
              <a:ext uri="{FF2B5EF4-FFF2-40B4-BE49-F238E27FC236}">
                <a16:creationId xmlns:a16="http://schemas.microsoft.com/office/drawing/2014/main" id="{7E82DD83-926B-47C7-9E87-8C45BCB3E12D}"/>
              </a:ext>
            </a:extLst>
          </p:cNvPr>
          <p:cNvSpPr>
            <a:spLocks noGrp="1"/>
          </p:cNvSpPr>
          <p:nvPr>
            <p:ph type="body" sz="quarter" idx="13"/>
          </p:nvPr>
        </p:nvSpPr>
        <p:spPr/>
        <p:txBody>
          <a:bodyPr/>
          <a:lstStyle/>
          <a:p>
            <a:r>
              <a:rPr lang="en-US" dirty="0"/>
              <a:t>docker container run python:3.11</a:t>
            </a:r>
          </a:p>
          <a:p>
            <a:pPr lvl="1"/>
            <a:r>
              <a:rPr lang="en-US" dirty="0"/>
              <a:t>Runs a new container built from the python 3.11 image</a:t>
            </a:r>
          </a:p>
          <a:p>
            <a:r>
              <a:rPr lang="en-US" dirty="0"/>
              <a:t>docker container run -d -p 5000:5000 --name tester python:3.11</a:t>
            </a:r>
          </a:p>
          <a:p>
            <a:pPr lvl="1"/>
            <a:r>
              <a:rPr lang="en-US" dirty="0"/>
              <a:t>Similar to above, but will run the container in the background, open up port 5000 for communication, and specifies the name of the container</a:t>
            </a:r>
          </a:p>
          <a:p>
            <a:r>
              <a:rPr lang="en-US" dirty="0"/>
              <a:t>docker container stop tester</a:t>
            </a:r>
          </a:p>
          <a:p>
            <a:pPr lvl="1"/>
            <a:r>
              <a:rPr lang="en-US" dirty="0"/>
              <a:t>Stops the above container</a:t>
            </a:r>
          </a:p>
          <a:p>
            <a:r>
              <a:rPr lang="en-US" dirty="0"/>
              <a:t>docker container rm tester</a:t>
            </a:r>
          </a:p>
          <a:p>
            <a:pPr lvl="1"/>
            <a:r>
              <a:rPr lang="en-US" dirty="0"/>
              <a:t>Deletes the above container</a:t>
            </a:r>
          </a:p>
        </p:txBody>
      </p:sp>
    </p:spTree>
    <p:extLst>
      <p:ext uri="{BB962C8B-B14F-4D97-AF65-F5344CB8AC3E}">
        <p14:creationId xmlns:p14="http://schemas.microsoft.com/office/powerpoint/2010/main" val="80531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BF83-2B9E-496D-97CC-160A30869291}"/>
              </a:ext>
            </a:extLst>
          </p:cNvPr>
          <p:cNvSpPr>
            <a:spLocks noGrp="1"/>
          </p:cNvSpPr>
          <p:nvPr>
            <p:ph type="title"/>
          </p:nvPr>
        </p:nvSpPr>
        <p:spPr/>
        <p:txBody>
          <a:bodyPr/>
          <a:lstStyle/>
          <a:p>
            <a:r>
              <a:rPr lang="en-US" dirty="0"/>
              <a:t>The </a:t>
            </a:r>
            <a:r>
              <a:rPr lang="en-US" dirty="0" err="1"/>
              <a:t>dockerfile</a:t>
            </a:r>
            <a:endParaRPr lang="en-US" dirty="0"/>
          </a:p>
        </p:txBody>
      </p:sp>
      <p:sp>
        <p:nvSpPr>
          <p:cNvPr id="3" name="Footer Placeholder 2">
            <a:extLst>
              <a:ext uri="{FF2B5EF4-FFF2-40B4-BE49-F238E27FC236}">
                <a16:creationId xmlns:a16="http://schemas.microsoft.com/office/drawing/2014/main" id="{0F8D21A9-C153-4462-8CEB-4653DECD3A57}"/>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B4CAE1B3-EF81-4007-9C95-E0057D58D4BD}"/>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5" name="Text Placeholder 4">
            <a:extLst>
              <a:ext uri="{FF2B5EF4-FFF2-40B4-BE49-F238E27FC236}">
                <a16:creationId xmlns:a16="http://schemas.microsoft.com/office/drawing/2014/main" id="{226D33B1-1037-4EC7-9CFD-3F2CF7EDC0B2}"/>
              </a:ext>
            </a:extLst>
          </p:cNvPr>
          <p:cNvSpPr>
            <a:spLocks noGrp="1"/>
          </p:cNvSpPr>
          <p:nvPr>
            <p:ph type="body" sz="quarter" idx="13"/>
          </p:nvPr>
        </p:nvSpPr>
        <p:spPr>
          <a:xfrm>
            <a:off x="758825" y="2103438"/>
            <a:ext cx="3909695" cy="4297362"/>
          </a:xfrm>
        </p:spPr>
        <p:txBody>
          <a:bodyPr>
            <a:normAutofit/>
          </a:bodyPr>
          <a:lstStyle/>
          <a:p>
            <a:r>
              <a:rPr lang="en-US" dirty="0"/>
              <a:t>Set of instructions to build an image</a:t>
            </a:r>
          </a:p>
          <a:p>
            <a:r>
              <a:rPr lang="en-US" dirty="0"/>
              <a:t>Looks similar to native OS commands</a:t>
            </a:r>
          </a:p>
          <a:p>
            <a:r>
              <a:rPr lang="en-US" dirty="0"/>
              <a:t>Builds are layered to avoid duplicated effort</a:t>
            </a:r>
          </a:p>
          <a:p>
            <a:r>
              <a:rPr lang="en-US" dirty="0"/>
              <a:t>Clear optimization strategies</a:t>
            </a:r>
          </a:p>
        </p:txBody>
      </p:sp>
      <p:pic>
        <p:nvPicPr>
          <p:cNvPr id="7" name="Picture 6">
            <a:extLst>
              <a:ext uri="{FF2B5EF4-FFF2-40B4-BE49-F238E27FC236}">
                <a16:creationId xmlns:a16="http://schemas.microsoft.com/office/drawing/2014/main" id="{04BD8781-2E33-4E65-81A6-8022625267A8}"/>
              </a:ext>
            </a:extLst>
          </p:cNvPr>
          <p:cNvPicPr>
            <a:picLocks noChangeAspect="1"/>
          </p:cNvPicPr>
          <p:nvPr/>
        </p:nvPicPr>
        <p:blipFill>
          <a:blip r:embed="rId2"/>
          <a:stretch>
            <a:fillRect/>
          </a:stretch>
        </p:blipFill>
        <p:spPr>
          <a:xfrm>
            <a:off x="4831079" y="2071357"/>
            <a:ext cx="6539107" cy="4361524"/>
          </a:xfrm>
          <a:prstGeom prst="rect">
            <a:avLst/>
          </a:prstGeom>
        </p:spPr>
      </p:pic>
    </p:spTree>
    <p:extLst>
      <p:ext uri="{BB962C8B-B14F-4D97-AF65-F5344CB8AC3E}">
        <p14:creationId xmlns:p14="http://schemas.microsoft.com/office/powerpoint/2010/main" val="1725931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DA6B-9664-4C56-89F6-1F1F260F2168}"/>
              </a:ext>
            </a:extLst>
          </p:cNvPr>
          <p:cNvSpPr>
            <a:spLocks noGrp="1"/>
          </p:cNvSpPr>
          <p:nvPr>
            <p:ph type="title"/>
          </p:nvPr>
        </p:nvSpPr>
        <p:spPr/>
        <p:txBody>
          <a:bodyPr>
            <a:normAutofit fontScale="90000"/>
          </a:bodyPr>
          <a:lstStyle/>
          <a:p>
            <a:r>
              <a:rPr lang="en-US" dirty="0"/>
              <a:t>Checking docker installation</a:t>
            </a:r>
          </a:p>
        </p:txBody>
      </p:sp>
      <p:sp>
        <p:nvSpPr>
          <p:cNvPr id="3" name="Footer Placeholder 2">
            <a:extLst>
              <a:ext uri="{FF2B5EF4-FFF2-40B4-BE49-F238E27FC236}">
                <a16:creationId xmlns:a16="http://schemas.microsoft.com/office/drawing/2014/main" id="{73A2B765-0D5A-4D3E-BD3A-09490E0C73A9}"/>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AF0BE6BE-CD81-4878-B251-CD4DF59D326A}"/>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5" name="Text Placeholder 4">
            <a:extLst>
              <a:ext uri="{FF2B5EF4-FFF2-40B4-BE49-F238E27FC236}">
                <a16:creationId xmlns:a16="http://schemas.microsoft.com/office/drawing/2014/main" id="{D729A059-912B-48DE-8049-05284E7943A7}"/>
              </a:ext>
            </a:extLst>
          </p:cNvPr>
          <p:cNvSpPr>
            <a:spLocks noGrp="1"/>
          </p:cNvSpPr>
          <p:nvPr>
            <p:ph type="body" sz="quarter" idx="13"/>
          </p:nvPr>
        </p:nvSpPr>
        <p:spPr/>
        <p:txBody>
          <a:bodyPr/>
          <a:lstStyle/>
          <a:p>
            <a:r>
              <a:rPr lang="en-US" dirty="0"/>
              <a:t>Run the following command in a terminal</a:t>
            </a:r>
          </a:p>
          <a:p>
            <a:pPr marL="338328" lvl="1" indent="0">
              <a:buNone/>
            </a:pPr>
            <a:endParaRPr lang="en-US" dirty="0">
              <a:latin typeface="Courier New" panose="02070309020205020404" pitchFamily="49" charset="0"/>
              <a:cs typeface="Courier New" panose="02070309020205020404" pitchFamily="49" charset="0"/>
            </a:endParaRPr>
          </a:p>
          <a:p>
            <a:pPr marL="338328" lvl="1" indent="0">
              <a:buNone/>
            </a:pPr>
            <a:r>
              <a:rPr lang="en-US" dirty="0">
                <a:latin typeface="Courier New" panose="02070309020205020404" pitchFamily="49" charset="0"/>
                <a:cs typeface="Courier New" panose="02070309020205020404" pitchFamily="49" charset="0"/>
              </a:rPr>
              <a:t>docker container run hello-world</a:t>
            </a:r>
          </a:p>
          <a:p>
            <a:pPr marL="338328" lvl="1" indent="0">
              <a:buNone/>
            </a:pPr>
            <a:endParaRPr lang="en-US" dirty="0">
              <a:latin typeface="Courier New" panose="02070309020205020404" pitchFamily="49" charset="0"/>
              <a:cs typeface="Courier New" panose="02070309020205020404" pitchFamily="49" charset="0"/>
            </a:endParaRPr>
          </a:p>
          <a:p>
            <a:pPr marL="338328"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7133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this point, your system should be prepared to do more modern development in a collaborative environment with resources to ensure that the environment is reproduced and tracked.</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Tomorrow we will start developing our Rock, Paper, Scissors app as a team.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41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Day 1</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603248"/>
            <a:ext cx="5693664" cy="3924808"/>
          </a:xfrm>
        </p:spPr>
        <p:txBody>
          <a:bodyPr/>
          <a:lstStyle/>
          <a:p>
            <a:pPr marL="342900" indent="-342900">
              <a:lnSpc>
                <a:spcPct val="100000"/>
              </a:lnSpc>
              <a:buFont typeface="Arial" panose="020B0604020202020204" pitchFamily="34" charset="0"/>
              <a:buChar char="•"/>
            </a:pPr>
            <a:r>
              <a:rPr lang="en-US" dirty="0"/>
              <a:t>Overall Introduction</a:t>
            </a:r>
          </a:p>
          <a:p>
            <a:pPr marL="342900" indent="-342900">
              <a:lnSpc>
                <a:spcPct val="100000"/>
              </a:lnSpc>
              <a:buFont typeface="Arial" panose="020B0604020202020204" pitchFamily="34" charset="0"/>
              <a:buChar char="•"/>
            </a:pPr>
            <a:r>
              <a:rPr lang="en-US" dirty="0" err="1"/>
              <a:t>Pycharm</a:t>
            </a:r>
            <a:r>
              <a:rPr lang="en-US" dirty="0"/>
              <a:t> Installation Check/Fix</a:t>
            </a:r>
          </a:p>
          <a:p>
            <a:pPr marL="342900" indent="-342900">
              <a:lnSpc>
                <a:spcPct val="100000"/>
              </a:lnSpc>
              <a:buFont typeface="Arial" panose="020B0604020202020204" pitchFamily="34" charset="0"/>
              <a:buChar char="•"/>
            </a:pPr>
            <a:r>
              <a:rPr lang="en-US" dirty="0"/>
              <a:t>What Is Version Control</a:t>
            </a:r>
          </a:p>
          <a:p>
            <a:pPr marL="342900" indent="-342900">
              <a:lnSpc>
                <a:spcPct val="100000"/>
              </a:lnSpc>
              <a:buFont typeface="Arial" panose="020B0604020202020204" pitchFamily="34" charset="0"/>
              <a:buChar char="•"/>
            </a:pPr>
            <a:r>
              <a:rPr lang="en-US" dirty="0"/>
              <a:t>Git</a:t>
            </a:r>
          </a:p>
          <a:p>
            <a:pPr marL="342900" indent="-342900">
              <a:lnSpc>
                <a:spcPct val="100000"/>
              </a:lnSpc>
              <a:buFont typeface="Arial" panose="020B0604020202020204" pitchFamily="34" charset="0"/>
              <a:buChar char="•"/>
            </a:pPr>
            <a:r>
              <a:rPr lang="en-US" dirty="0"/>
              <a:t>Git And </a:t>
            </a:r>
            <a:r>
              <a:rPr lang="en-US" dirty="0" err="1"/>
              <a:t>Sourcetree</a:t>
            </a:r>
            <a:r>
              <a:rPr lang="en-US" dirty="0"/>
              <a:t> Setup</a:t>
            </a:r>
          </a:p>
          <a:p>
            <a:pPr marL="342900" indent="-342900">
              <a:lnSpc>
                <a:spcPct val="100000"/>
              </a:lnSpc>
              <a:buFont typeface="Arial" panose="020B0604020202020204" pitchFamily="34" charset="0"/>
              <a:buChar char="•"/>
            </a:pPr>
            <a:r>
              <a:rPr lang="en-US" dirty="0" err="1"/>
              <a:t>Github</a:t>
            </a:r>
            <a:r>
              <a:rPr lang="en-US" dirty="0"/>
              <a:t> ≠ Git    </a:t>
            </a:r>
            <a:r>
              <a:rPr lang="en-US" dirty="0" err="1"/>
              <a:t>Git</a:t>
            </a:r>
            <a:r>
              <a:rPr lang="en-US" dirty="0"/>
              <a:t> ⊂ </a:t>
            </a:r>
            <a:r>
              <a:rPr lang="en-US" dirty="0" err="1"/>
              <a:t>Github</a:t>
            </a:r>
            <a:endParaRPr lang="en-US" dirty="0"/>
          </a:p>
          <a:p>
            <a:pPr marL="342900" indent="-342900">
              <a:lnSpc>
                <a:spcPct val="100000"/>
              </a:lnSpc>
              <a:buFont typeface="Arial" panose="020B0604020202020204" pitchFamily="34" charset="0"/>
              <a:buChar char="•"/>
            </a:pPr>
            <a:r>
              <a:rPr lang="en-US" dirty="0" err="1"/>
              <a:t>Github</a:t>
            </a:r>
            <a:r>
              <a:rPr lang="en-US" dirty="0"/>
              <a:t> Account Check/Setup</a:t>
            </a:r>
          </a:p>
          <a:p>
            <a:pPr marL="342900" indent="-342900">
              <a:lnSpc>
                <a:spcPct val="100000"/>
              </a:lnSpc>
              <a:buFont typeface="Arial" panose="020B0604020202020204" pitchFamily="34" charset="0"/>
              <a:buChar char="•"/>
            </a:pPr>
            <a:r>
              <a:rPr lang="en-US" dirty="0"/>
              <a:t>What Is Containerization?</a:t>
            </a:r>
          </a:p>
          <a:p>
            <a:pPr marL="342900" indent="-342900">
              <a:lnSpc>
                <a:spcPct val="100000"/>
              </a:lnSpc>
              <a:buFont typeface="Arial" panose="020B0604020202020204" pitchFamily="34" charset="0"/>
              <a:buChar char="•"/>
            </a:pPr>
            <a:r>
              <a:rPr lang="en-US" dirty="0"/>
              <a:t>​Intro To Docker​</a:t>
            </a:r>
          </a:p>
          <a:p>
            <a:pPr marL="342900" indent="-342900">
              <a:lnSpc>
                <a:spcPct val="100000"/>
              </a:lnSpc>
              <a:buFont typeface="Arial" panose="020B0604020202020204" pitchFamily="34" charset="0"/>
              <a:buChar char="•"/>
            </a:pPr>
            <a:r>
              <a:rPr lang="en-US" dirty="0"/>
              <a:t>Docker Installation Check/Fix</a:t>
            </a:r>
          </a:p>
          <a:p>
            <a:endParaRPr lang="en-US" dirty="0"/>
          </a:p>
        </p:txBody>
      </p:sp>
    </p:spTree>
    <p:extLst>
      <p:ext uri="{BB962C8B-B14F-4D97-AF65-F5344CB8AC3E}">
        <p14:creationId xmlns:p14="http://schemas.microsoft.com/office/powerpoint/2010/main" val="9630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41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Day 2</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603248"/>
            <a:ext cx="5693664" cy="3924808"/>
          </a:xfrm>
        </p:spPr>
        <p:txBody>
          <a:bodyPr/>
          <a:lstStyle/>
          <a:p>
            <a:pPr marL="342900" indent="-342900">
              <a:lnSpc>
                <a:spcPct val="100000"/>
              </a:lnSpc>
              <a:buFont typeface="Arial" panose="020B0604020202020204" pitchFamily="34" charset="0"/>
              <a:buChar char="•"/>
            </a:pPr>
            <a:r>
              <a:rPr lang="en-US" dirty="0"/>
              <a:t>Python Type-hinting</a:t>
            </a:r>
          </a:p>
          <a:p>
            <a:pPr marL="342900" indent="-342900">
              <a:lnSpc>
                <a:spcPct val="100000"/>
              </a:lnSpc>
              <a:buFont typeface="Arial" panose="020B0604020202020204" pitchFamily="34" charset="0"/>
              <a:buChar char="•"/>
            </a:pPr>
            <a:r>
              <a:rPr lang="en-US" dirty="0"/>
              <a:t>Set Up A Central Repo For Our Work</a:t>
            </a:r>
          </a:p>
          <a:p>
            <a:pPr marL="342900" indent="-342900">
              <a:lnSpc>
                <a:spcPct val="100000"/>
              </a:lnSpc>
              <a:buFont typeface="Arial" panose="020B0604020202020204" pitchFamily="34" charset="0"/>
              <a:buChar char="•"/>
            </a:pPr>
            <a:r>
              <a:rPr lang="en-US" dirty="0"/>
              <a:t>Review Specs For Our RPS Project</a:t>
            </a:r>
          </a:p>
          <a:p>
            <a:pPr marL="342900" indent="-342900">
              <a:lnSpc>
                <a:spcPct val="100000"/>
              </a:lnSpc>
              <a:buFont typeface="Arial" panose="020B0604020202020204" pitchFamily="34" charset="0"/>
              <a:buChar char="•"/>
            </a:pPr>
            <a:r>
              <a:rPr lang="en-US" dirty="0"/>
              <a:t>Design Our Project And Split Into Teams</a:t>
            </a:r>
          </a:p>
          <a:p>
            <a:pPr marL="342900" indent="-342900">
              <a:lnSpc>
                <a:spcPct val="100000"/>
              </a:lnSpc>
              <a:buFont typeface="Arial" panose="020B0604020202020204" pitchFamily="34" charset="0"/>
              <a:buChar char="•"/>
            </a:pPr>
            <a:r>
              <a:rPr lang="en-US" dirty="0"/>
              <a:t>Start Our Project Container</a:t>
            </a:r>
          </a:p>
          <a:p>
            <a:pPr marL="342900" indent="-342900">
              <a:lnSpc>
                <a:spcPct val="100000"/>
              </a:lnSpc>
              <a:buFont typeface="Arial" panose="020B0604020202020204" pitchFamily="34" charset="0"/>
              <a:buChar char="•"/>
            </a:pPr>
            <a:r>
              <a:rPr lang="en-US" dirty="0"/>
              <a:t>Create Project Packages And Functions As Teams</a:t>
            </a:r>
          </a:p>
          <a:p>
            <a:pPr marL="342900" indent="-342900">
              <a:lnSpc>
                <a:spcPct val="100000"/>
              </a:lnSpc>
              <a:buFont typeface="Arial" panose="020B0604020202020204" pitchFamily="34" charset="0"/>
              <a:buChar char="•"/>
            </a:pPr>
            <a:r>
              <a:rPr lang="en-US" dirty="0"/>
              <a:t>Review Results And Set Version 1.0</a:t>
            </a:r>
          </a:p>
          <a:p>
            <a:pPr marL="342900" indent="-342900">
              <a:lnSpc>
                <a:spcPct val="100000"/>
              </a:lnSpc>
              <a:buFont typeface="Arial" panose="020B0604020202020204" pitchFamily="34" charset="0"/>
              <a:buChar char="•"/>
            </a:pPr>
            <a:r>
              <a:rPr lang="en-US" dirty="0"/>
              <a:t>Plan Version 2.0 Specs</a:t>
            </a:r>
          </a:p>
          <a:p>
            <a:pPr>
              <a:lnSpc>
                <a:spcPct val="100000"/>
              </a:lnSpc>
            </a:pPr>
            <a:endParaRPr lang="en-US" dirty="0"/>
          </a:p>
          <a:p>
            <a:endParaRPr lang="en-US" dirty="0"/>
          </a:p>
        </p:txBody>
      </p:sp>
    </p:spTree>
    <p:extLst>
      <p:ext uri="{BB962C8B-B14F-4D97-AF65-F5344CB8AC3E}">
        <p14:creationId xmlns:p14="http://schemas.microsoft.com/office/powerpoint/2010/main" val="383088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7419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Day 3</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603248"/>
            <a:ext cx="5693664" cy="3924808"/>
          </a:xfrm>
        </p:spPr>
        <p:txBody>
          <a:bodyPr/>
          <a:lstStyle/>
          <a:p>
            <a:pPr marL="342900" indent="-342900">
              <a:lnSpc>
                <a:spcPct val="100000"/>
              </a:lnSpc>
              <a:buFont typeface="Arial" panose="020B0604020202020204" pitchFamily="34" charset="0"/>
              <a:buChar char="•"/>
            </a:pPr>
            <a:r>
              <a:rPr lang="en-US" dirty="0"/>
              <a:t>How The Internet Works… Sort Of</a:t>
            </a:r>
          </a:p>
          <a:p>
            <a:pPr marL="342900" indent="-342900">
              <a:lnSpc>
                <a:spcPct val="100000"/>
              </a:lnSpc>
              <a:buFont typeface="Arial" panose="020B0604020202020204" pitchFamily="34" charset="0"/>
              <a:buChar char="•"/>
            </a:pPr>
            <a:r>
              <a:rPr lang="en-US" dirty="0"/>
              <a:t>Review Specs For Our RPSLS Project</a:t>
            </a:r>
          </a:p>
          <a:p>
            <a:pPr marL="342900" indent="-342900">
              <a:lnSpc>
                <a:spcPct val="100000"/>
              </a:lnSpc>
              <a:buFont typeface="Arial" panose="020B0604020202020204" pitchFamily="34" charset="0"/>
              <a:buChar char="•"/>
            </a:pPr>
            <a:r>
              <a:rPr lang="en-US" dirty="0"/>
              <a:t>Design Our Project And Split Into Teams</a:t>
            </a:r>
          </a:p>
          <a:p>
            <a:pPr marL="342900" indent="-342900">
              <a:lnSpc>
                <a:spcPct val="100000"/>
              </a:lnSpc>
              <a:buFont typeface="Arial" panose="020B0604020202020204" pitchFamily="34" charset="0"/>
              <a:buChar char="•"/>
            </a:pPr>
            <a:r>
              <a:rPr lang="en-US" dirty="0"/>
              <a:t>Make Updates To Our Requirements And Container</a:t>
            </a:r>
          </a:p>
          <a:p>
            <a:pPr marL="342900" indent="-342900">
              <a:lnSpc>
                <a:spcPct val="100000"/>
              </a:lnSpc>
              <a:buFont typeface="Arial" panose="020B0604020202020204" pitchFamily="34" charset="0"/>
              <a:buChar char="•"/>
            </a:pPr>
            <a:r>
              <a:rPr lang="en-US" dirty="0"/>
              <a:t>Create Project Packages And Functions As Teams</a:t>
            </a:r>
          </a:p>
          <a:p>
            <a:pPr marL="342900" indent="-342900">
              <a:lnSpc>
                <a:spcPct val="100000"/>
              </a:lnSpc>
              <a:buFont typeface="Arial" panose="020B0604020202020204" pitchFamily="34" charset="0"/>
              <a:buChar char="•"/>
            </a:pPr>
            <a:r>
              <a:rPr lang="en-US" dirty="0"/>
              <a:t>Review Results And Set Version 2.0</a:t>
            </a:r>
          </a:p>
          <a:p>
            <a:pPr marL="342900" indent="-342900">
              <a:lnSpc>
                <a:spcPct val="100000"/>
              </a:lnSpc>
              <a:buFont typeface="Arial" panose="020B0604020202020204" pitchFamily="34" charset="0"/>
              <a:buChar char="•"/>
            </a:pPr>
            <a:r>
              <a:rPr lang="en-US" dirty="0"/>
              <a:t>Talk About Other Potential Extensions</a:t>
            </a:r>
          </a:p>
          <a:p>
            <a:pPr>
              <a:lnSpc>
                <a:spcPct val="100000"/>
              </a:lnSpc>
            </a:pPr>
            <a:endParaRPr lang="en-US" dirty="0"/>
          </a:p>
          <a:p>
            <a:endParaRPr lang="en-US" dirty="0"/>
          </a:p>
        </p:txBody>
      </p:sp>
    </p:spTree>
    <p:extLst>
      <p:ext uri="{BB962C8B-B14F-4D97-AF65-F5344CB8AC3E}">
        <p14:creationId xmlns:p14="http://schemas.microsoft.com/office/powerpoint/2010/main" val="263188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Bioinformatics applications have become more and more complex and dependent on computing environments.  The need to be able to track changes over time, replicate computing environments, and collaborate across sites and even geographic areas has never been stronger.</a:t>
            </a:r>
          </a:p>
          <a:p>
            <a:r>
              <a:rPr lang="en-US" dirty="0"/>
              <a:t>Some estimates hold that about half of all bioinformatic software packages published are functionally not deployable by a user of typical experience levels due to undocumented dependencies in the environment or other sub-optimal practices.</a:t>
            </a:r>
          </a:p>
          <a:p>
            <a:r>
              <a:rPr lang="en-US" dirty="0"/>
              <a:t>Let’s end having to hear people say, “I don’t get it, it worked fine on my computer.”</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Git, </a:t>
            </a:r>
            <a:r>
              <a:rPr lang="en-US" dirty="0" err="1"/>
              <a:t>Github</a:t>
            </a:r>
            <a:r>
              <a:rPr lang="en-US" dirty="0"/>
              <a:t>, and Docker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IDE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718304"/>
            <a:ext cx="6400800" cy="808736"/>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Integrated Development Environment</a:t>
            </a:r>
          </a:p>
          <a:p>
            <a:pPr algn="ctr"/>
            <a:r>
              <a:rPr lang="en-US" dirty="0">
                <a:latin typeface="Sabon Next LT" panose="02000500000000000000" pitchFamily="2" charset="0"/>
                <a:cs typeface="Sabon Next LT" panose="02000500000000000000" pitchFamily="2" charset="0"/>
              </a:rPr>
              <a:t>PyCharm by JetBrains</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4C20B-7AD7-4ABF-85FC-7A83AA0A864C}"/>
              </a:ext>
            </a:extLst>
          </p:cNvPr>
          <p:cNvSpPr>
            <a:spLocks noGrp="1"/>
          </p:cNvSpPr>
          <p:nvPr>
            <p:ph type="ftr" sz="quarter" idx="11"/>
          </p:nvPr>
        </p:nvSpPr>
        <p:spPr/>
        <p:txBody>
          <a:bodyPr/>
          <a:lstStyle/>
          <a:p>
            <a:r>
              <a:rPr lang="en-US"/>
              <a:t>Git, Github, and Docker</a:t>
            </a:r>
            <a:endParaRPr lang="en-US" dirty="0"/>
          </a:p>
        </p:txBody>
      </p:sp>
      <p:sp>
        <p:nvSpPr>
          <p:cNvPr id="4" name="Slide Number Placeholder 3">
            <a:extLst>
              <a:ext uri="{FF2B5EF4-FFF2-40B4-BE49-F238E27FC236}">
                <a16:creationId xmlns:a16="http://schemas.microsoft.com/office/drawing/2014/main" id="{62E335F3-1802-4A57-B1A4-59C3FF868DDB}"/>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Title 3">
            <a:extLst>
              <a:ext uri="{FF2B5EF4-FFF2-40B4-BE49-F238E27FC236}">
                <a16:creationId xmlns:a16="http://schemas.microsoft.com/office/drawing/2014/main" id="{7679DF03-43AA-4A73-A380-FF210D30E268}"/>
              </a:ext>
            </a:extLst>
          </p:cNvPr>
          <p:cNvSpPr>
            <a:spLocks noGrp="1"/>
          </p:cNvSpPr>
          <p:nvPr>
            <p:ph type="title"/>
          </p:nvPr>
        </p:nvSpPr>
        <p:spPr>
          <a:xfrm>
            <a:off x="758952" y="1216152"/>
            <a:ext cx="10671048" cy="768096"/>
          </a:xfrm>
        </p:spPr>
        <p:txBody>
          <a:bodyPr/>
          <a:lstStyle/>
          <a:p>
            <a:r>
              <a:rPr lang="en-US" dirty="0"/>
              <a:t>Why </a:t>
            </a:r>
            <a:r>
              <a:rPr lang="en-US" dirty="0" err="1"/>
              <a:t>pycharm</a:t>
            </a:r>
            <a:r>
              <a:rPr lang="en-US" dirty="0"/>
              <a:t>?</a:t>
            </a:r>
          </a:p>
        </p:txBody>
      </p:sp>
      <p:sp>
        <p:nvSpPr>
          <p:cNvPr id="7" name="TextBox 6">
            <a:extLst>
              <a:ext uri="{FF2B5EF4-FFF2-40B4-BE49-F238E27FC236}">
                <a16:creationId xmlns:a16="http://schemas.microsoft.com/office/drawing/2014/main" id="{BF63F411-4CC6-4AA3-ABDA-D8C3E9917495}"/>
              </a:ext>
            </a:extLst>
          </p:cNvPr>
          <p:cNvSpPr txBox="1"/>
          <p:nvPr/>
        </p:nvSpPr>
        <p:spPr>
          <a:xfrm>
            <a:off x="824992" y="2057400"/>
            <a:ext cx="1067104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Widely-agreed to be one of the most feature-rich IDEs for Python</a:t>
            </a:r>
          </a:p>
          <a:p>
            <a:pPr marL="742950" lvl="1" indent="-285750">
              <a:buFont typeface="Arial" panose="020B0604020202020204" pitchFamily="34" charset="0"/>
              <a:buChar char="•"/>
            </a:pPr>
            <a:r>
              <a:rPr lang="en-US" dirty="0" err="1"/>
              <a:t>VSCode</a:t>
            </a:r>
            <a:r>
              <a:rPr lang="en-US" dirty="0"/>
              <a:t> is a close competitor</a:t>
            </a:r>
          </a:p>
          <a:p>
            <a:pPr marL="285750" indent="-285750">
              <a:buFont typeface="Arial" panose="020B0604020202020204" pitchFamily="34" charset="0"/>
              <a:buChar char="•"/>
            </a:pPr>
            <a:r>
              <a:rPr lang="en-US" dirty="0"/>
              <a:t>Excellent support for type-hinting, code completion, error detection, web development, debugging, and many other critical functions</a:t>
            </a:r>
          </a:p>
          <a:p>
            <a:pPr marL="285750" indent="-285750">
              <a:buFont typeface="Arial" panose="020B0604020202020204" pitchFamily="34" charset="0"/>
              <a:buChar char="•"/>
            </a:pPr>
            <a:r>
              <a:rPr lang="en-US" dirty="0"/>
              <a:t>The best and easiest support for containerized development of any IDE I have seen</a:t>
            </a:r>
          </a:p>
          <a:p>
            <a:pPr marL="285750" indent="-285750">
              <a:buFont typeface="Arial" panose="020B0604020202020204" pitchFamily="34" charset="0"/>
              <a:buChar char="•"/>
            </a:pPr>
            <a:r>
              <a:rPr lang="en-US" dirty="0"/>
              <a:t>Available in a community (free) or professional (paid) edition</a:t>
            </a:r>
          </a:p>
          <a:p>
            <a:pPr marL="742950" lvl="1" indent="-285750">
              <a:buFont typeface="Arial" panose="020B0604020202020204" pitchFamily="34" charset="0"/>
              <a:buChar char="•"/>
            </a:pPr>
            <a:r>
              <a:rPr lang="en-US" dirty="0"/>
              <a:t>Educational licensing provides a free version of the professional edition </a:t>
            </a:r>
          </a:p>
          <a:p>
            <a:pPr marL="742950" lvl="1" indent="-285750">
              <a:buFont typeface="Arial" panose="020B0604020202020204" pitchFamily="34" charset="0"/>
              <a:buChar char="•"/>
            </a:pPr>
            <a:r>
              <a:rPr lang="en-US" dirty="0">
                <a:hlinkClick r:id="rId2"/>
              </a:rPr>
              <a:t>https://www.jetbrains.com/community/education/</a:t>
            </a:r>
            <a:r>
              <a:rPr lang="en-US" dirty="0"/>
              <a:t> </a:t>
            </a:r>
          </a:p>
          <a:p>
            <a:pPr marL="742950" lvl="1" indent="-285750">
              <a:buFont typeface="Arial" panose="020B0604020202020204" pitchFamily="34" charset="0"/>
              <a:buChar char="•"/>
            </a:pPr>
            <a:endParaRPr lang="en-US" dirty="0"/>
          </a:p>
          <a:p>
            <a:r>
              <a:rPr lang="en-US" dirty="0"/>
              <a:t>Please open up your copy to ensure that it is installed and working.  If you do not have a copy, please use the above link to sign up for the educational program (suggest using your .</a:t>
            </a:r>
            <a:r>
              <a:rPr lang="en-US" dirty="0" err="1"/>
              <a:t>edu</a:t>
            </a:r>
            <a:r>
              <a:rPr lang="en-US" dirty="0"/>
              <a:t> email address for this) and get a copy to install.</a:t>
            </a:r>
          </a:p>
        </p:txBody>
      </p:sp>
    </p:spTree>
    <p:extLst>
      <p:ext uri="{BB962C8B-B14F-4D97-AF65-F5344CB8AC3E}">
        <p14:creationId xmlns:p14="http://schemas.microsoft.com/office/powerpoint/2010/main" val="482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EE614-81B8-44C1-AE7C-04EA954009A8}"/>
              </a:ext>
            </a:extLst>
          </p:cNvPr>
          <p:cNvSpPr>
            <a:spLocks noGrp="1"/>
          </p:cNvSpPr>
          <p:nvPr>
            <p:ph type="title"/>
          </p:nvPr>
        </p:nvSpPr>
        <p:spPr/>
        <p:txBody>
          <a:bodyPr/>
          <a:lstStyle/>
          <a:p>
            <a:r>
              <a:rPr lang="en-US" dirty="0"/>
              <a:t>VCS</a:t>
            </a:r>
          </a:p>
        </p:txBody>
      </p:sp>
      <p:sp>
        <p:nvSpPr>
          <p:cNvPr id="6" name="Text Placeholder 5">
            <a:extLst>
              <a:ext uri="{FF2B5EF4-FFF2-40B4-BE49-F238E27FC236}">
                <a16:creationId xmlns:a16="http://schemas.microsoft.com/office/drawing/2014/main" id="{1B49594E-CC30-41B7-AE0D-FCC750F0799B}"/>
              </a:ext>
            </a:extLst>
          </p:cNvPr>
          <p:cNvSpPr>
            <a:spLocks noGrp="1"/>
          </p:cNvSpPr>
          <p:nvPr>
            <p:ph type="body" idx="1"/>
          </p:nvPr>
        </p:nvSpPr>
        <p:spPr/>
        <p:txBody>
          <a:bodyPr/>
          <a:lstStyle/>
          <a:p>
            <a:r>
              <a:rPr lang="en-US" dirty="0"/>
              <a:t>What is a Version Control System</a:t>
            </a:r>
          </a:p>
        </p:txBody>
      </p:sp>
      <p:sp>
        <p:nvSpPr>
          <p:cNvPr id="3" name="Footer Placeholder 2">
            <a:extLst>
              <a:ext uri="{FF2B5EF4-FFF2-40B4-BE49-F238E27FC236}">
                <a16:creationId xmlns:a16="http://schemas.microsoft.com/office/drawing/2014/main" id="{AAAC3532-3DC5-450F-BDB3-876261CF2871}"/>
              </a:ext>
            </a:extLst>
          </p:cNvPr>
          <p:cNvSpPr>
            <a:spLocks noGrp="1"/>
          </p:cNvSpPr>
          <p:nvPr>
            <p:ph type="ftr" sz="quarter" idx="4294967295"/>
          </p:nvPr>
        </p:nvSpPr>
        <p:spPr>
          <a:xfrm>
            <a:off x="0" y="457200"/>
            <a:ext cx="3200400" cy="274638"/>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E071D34-2CDA-4AFE-95D8-C26D56ED37E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71557907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{02D152F8-9AEF-4867-A86B-530F2AB0F6E7}tf78438558_win32</Template>
  <TotalTime>250</TotalTime>
  <Words>1656</Words>
  <Application>Microsoft Office PowerPoint</Application>
  <PresentationFormat>Widescreen</PresentationFormat>
  <Paragraphs>221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Courier New</vt:lpstr>
      <vt:lpstr>Sabon Next LT</vt:lpstr>
      <vt:lpstr>Office Theme</vt:lpstr>
      <vt:lpstr>Git, github, and Docker</vt:lpstr>
      <vt:lpstr>AGENDA</vt:lpstr>
      <vt:lpstr>AGENDA Day 1</vt:lpstr>
      <vt:lpstr>AGENDA Day 2</vt:lpstr>
      <vt:lpstr>AGENDA Day 3</vt:lpstr>
      <vt:lpstr>Introduction</vt:lpstr>
      <vt:lpstr>IDE</vt:lpstr>
      <vt:lpstr>Why pycharm?</vt:lpstr>
      <vt:lpstr>VCS</vt:lpstr>
      <vt:lpstr>What is a version Control System?</vt:lpstr>
      <vt:lpstr>Types of vcs</vt:lpstr>
      <vt:lpstr>Types of VCS</vt:lpstr>
      <vt:lpstr>Types of VCS</vt:lpstr>
      <vt:lpstr>Git: What and why</vt:lpstr>
      <vt:lpstr>GIT: How</vt:lpstr>
      <vt:lpstr>Installing git</vt:lpstr>
      <vt:lpstr>Github</vt:lpstr>
      <vt:lpstr>Github</vt:lpstr>
      <vt:lpstr>docker</vt:lpstr>
      <vt:lpstr>Is a container a VM?</vt:lpstr>
      <vt:lpstr>Parts to docker</vt:lpstr>
      <vt:lpstr>Docker commands</vt:lpstr>
      <vt:lpstr>Docker commands</vt:lpstr>
      <vt:lpstr>The dockerfile</vt:lpstr>
      <vt:lpstr>Checking docker installation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and Docker</dc:title>
  <dc:subject/>
  <dc:creator>Michael Weinstein, T-GN</dc:creator>
  <cp:lastModifiedBy>Michael Weinstein, T-GN</cp:lastModifiedBy>
  <cp:revision>1</cp:revision>
  <dcterms:created xsi:type="dcterms:W3CDTF">2022-11-08T04:52:11Z</dcterms:created>
  <dcterms:modified xsi:type="dcterms:W3CDTF">2022-11-08T09:02:24Z</dcterms:modified>
</cp:coreProperties>
</file>