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5"/>
  </p:notesMasterIdLst>
  <p:sldIdLst>
    <p:sldId id="278" r:id="rId2"/>
    <p:sldId id="295" r:id="rId3"/>
    <p:sldId id="296" r:id="rId4"/>
    <p:sldId id="280" r:id="rId5"/>
    <p:sldId id="281" r:id="rId6"/>
    <p:sldId id="302" r:id="rId7"/>
    <p:sldId id="319" r:id="rId8"/>
    <p:sldId id="320" r:id="rId9"/>
    <p:sldId id="321" r:id="rId10"/>
    <p:sldId id="322" r:id="rId11"/>
    <p:sldId id="323" r:id="rId12"/>
    <p:sldId id="298" r:id="rId13"/>
    <p:sldId id="306" r:id="rId14"/>
    <p:sldId id="324" r:id="rId15"/>
    <p:sldId id="325" r:id="rId16"/>
    <p:sldId id="326" r:id="rId17"/>
    <p:sldId id="328" r:id="rId18"/>
    <p:sldId id="310" r:id="rId19"/>
    <p:sldId id="311" r:id="rId20"/>
    <p:sldId id="329" r:id="rId21"/>
    <p:sldId id="312" r:id="rId22"/>
    <p:sldId id="313" r:id="rId23"/>
    <p:sldId id="293"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09" autoAdjust="0"/>
  </p:normalViewPr>
  <p:slideViewPr>
    <p:cSldViewPr snapToGrid="0" snapToObjects="1">
      <p:cViewPr varScale="1">
        <p:scale>
          <a:sx n="107" d="100"/>
          <a:sy n="107" d="100"/>
        </p:scale>
        <p:origin x="66" y="231"/>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Git, </a:t>
            </a:r>
            <a:r>
              <a:rPr lang="en-US" dirty="0" err="1"/>
              <a:t>Github</a:t>
            </a:r>
            <a:r>
              <a:rPr lang="en-US" dirty="0"/>
              <a:t>, and Docker</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10" name="Text Placeholder 9">
            <a:extLst>
              <a:ext uri="{FF2B5EF4-FFF2-40B4-BE49-F238E27FC236}">
                <a16:creationId xmlns:a16="http://schemas.microsoft.com/office/drawing/2014/main" id="{A5CBB001-1538-4A0A-90C2-AD39678EF1DC}"/>
              </a:ext>
            </a:extLst>
          </p:cNvPr>
          <p:cNvSpPr>
            <a:spLocks noGrp="1"/>
          </p:cNvSpPr>
          <p:nvPr>
            <p:ph type="body" sz="quarter" idx="13"/>
          </p:nvPr>
        </p:nvSpPr>
        <p:spPr>
          <a:xfrm>
            <a:off x="758825" y="2103438"/>
            <a:ext cx="10671175" cy="4297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Git, </a:t>
            </a:r>
            <a:r>
              <a:rPr lang="en-US" dirty="0" err="1"/>
              <a:t>github</a:t>
            </a:r>
            <a:r>
              <a:rPr lang="en-US" dirty="0"/>
              <a:t>, and Docker</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83864"/>
            <a:ext cx="3493008" cy="1118616"/>
          </a:xfrm>
        </p:spPr>
        <p:txBody>
          <a:bodyPr/>
          <a:lstStyle/>
          <a:p>
            <a:r>
              <a:rPr lang="en-US" dirty="0"/>
              <a:t>Developing Portable, Tracible, Reproducible Bioinformatic Pipelines</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A4C20B-7AD7-4ABF-85FC-7A83AA0A864C}"/>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62E335F3-1802-4A57-B1A4-59C3FF868DDB}"/>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6" name="Title 3">
            <a:extLst>
              <a:ext uri="{FF2B5EF4-FFF2-40B4-BE49-F238E27FC236}">
                <a16:creationId xmlns:a16="http://schemas.microsoft.com/office/drawing/2014/main" id="{7679DF03-43AA-4A73-A380-FF210D30E268}"/>
              </a:ext>
            </a:extLst>
          </p:cNvPr>
          <p:cNvSpPr>
            <a:spLocks noGrp="1"/>
          </p:cNvSpPr>
          <p:nvPr>
            <p:ph type="title"/>
          </p:nvPr>
        </p:nvSpPr>
        <p:spPr>
          <a:xfrm>
            <a:off x="758952" y="1216152"/>
            <a:ext cx="10671048" cy="768096"/>
          </a:xfrm>
        </p:spPr>
        <p:txBody>
          <a:bodyPr>
            <a:normAutofit/>
          </a:bodyPr>
          <a:lstStyle/>
          <a:p>
            <a:r>
              <a:rPr lang="en-US" dirty="0"/>
              <a:t>Remember this command</a:t>
            </a:r>
          </a:p>
        </p:txBody>
      </p:sp>
      <p:sp>
        <p:nvSpPr>
          <p:cNvPr id="8" name="TextBox 7">
            <a:extLst>
              <a:ext uri="{FF2B5EF4-FFF2-40B4-BE49-F238E27FC236}">
                <a16:creationId xmlns:a16="http://schemas.microsoft.com/office/drawing/2014/main" id="{8C003E12-5BDD-460C-AA6E-9E75138F4A42}"/>
              </a:ext>
            </a:extLst>
          </p:cNvPr>
          <p:cNvSpPr txBox="1"/>
          <p:nvPr/>
        </p:nvSpPr>
        <p:spPr>
          <a:xfrm>
            <a:off x="121920" y="1984248"/>
            <a:ext cx="12111008" cy="430887"/>
          </a:xfrm>
          <a:prstGeom prst="rect">
            <a:avLst/>
          </a:prstGeom>
          <a:noFill/>
        </p:spPr>
        <p:txBody>
          <a:bodyPr wrap="none" rtlCol="0">
            <a:spAutoFit/>
          </a:bodyPr>
          <a:lstStyle/>
          <a:p>
            <a:r>
              <a:rPr lang="en-US" sz="2200" dirty="0"/>
              <a:t>docker  container  run  -it  --rm  -v  c:\Users\username\fastqs:/data  </a:t>
            </a:r>
            <a:r>
              <a:rPr lang="en-US" sz="2200" dirty="0" err="1"/>
              <a:t>biocontainers</a:t>
            </a:r>
            <a:r>
              <a:rPr lang="en-US" sz="2200" dirty="0"/>
              <a:t>/</a:t>
            </a:r>
            <a:r>
              <a:rPr lang="en-US" sz="2200" dirty="0" err="1"/>
              <a:t>bwa:latest</a:t>
            </a:r>
            <a:r>
              <a:rPr lang="en-US" sz="2200" dirty="0"/>
              <a:t>  /bin/bash</a:t>
            </a:r>
          </a:p>
        </p:txBody>
      </p:sp>
      <p:sp>
        <p:nvSpPr>
          <p:cNvPr id="2" name="Rectangle 1">
            <a:extLst>
              <a:ext uri="{FF2B5EF4-FFF2-40B4-BE49-F238E27FC236}">
                <a16:creationId xmlns:a16="http://schemas.microsoft.com/office/drawing/2014/main" id="{2E979E5B-5644-4058-B1DB-43170123A276}"/>
              </a:ext>
            </a:extLst>
          </p:cNvPr>
          <p:cNvSpPr/>
          <p:nvPr/>
        </p:nvSpPr>
        <p:spPr>
          <a:xfrm>
            <a:off x="7848600" y="2011680"/>
            <a:ext cx="2997200" cy="383135"/>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BED2AA-C057-467E-8D30-79B0FFD969DB}"/>
              </a:ext>
            </a:extLst>
          </p:cNvPr>
          <p:cNvSpPr txBox="1"/>
          <p:nvPr/>
        </p:nvSpPr>
        <p:spPr>
          <a:xfrm>
            <a:off x="1153160" y="2601283"/>
            <a:ext cx="10681899" cy="4031873"/>
          </a:xfrm>
          <a:prstGeom prst="rect">
            <a:avLst/>
          </a:prstGeom>
          <a:noFill/>
        </p:spPr>
        <p:txBody>
          <a:bodyPr wrap="none" rtlCol="0">
            <a:spAutoFit/>
          </a:bodyPr>
          <a:lstStyle/>
          <a:p>
            <a:r>
              <a:rPr lang="en-US" sz="3200" dirty="0"/>
              <a:t>Specifies the container image to use for this run.</a:t>
            </a:r>
          </a:p>
          <a:p>
            <a:r>
              <a:rPr lang="en-US" sz="3200" dirty="0"/>
              <a:t>In this case, we are specifying the BWA aligner container</a:t>
            </a:r>
          </a:p>
          <a:p>
            <a:r>
              <a:rPr lang="en-US" sz="3200" dirty="0"/>
              <a:t>from the </a:t>
            </a:r>
            <a:r>
              <a:rPr lang="en-US" sz="3200" dirty="0" err="1"/>
              <a:t>biocontainers</a:t>
            </a:r>
            <a:r>
              <a:rPr lang="en-US" sz="3200" dirty="0"/>
              <a:t> group (a common source for</a:t>
            </a:r>
          </a:p>
          <a:p>
            <a:r>
              <a:rPr lang="en-US" sz="3200" dirty="0"/>
              <a:t>bioinformatics docker containers), latest version.</a:t>
            </a:r>
          </a:p>
          <a:p>
            <a:endParaRPr lang="en-US" sz="3200" dirty="0"/>
          </a:p>
          <a:p>
            <a:r>
              <a:rPr lang="en-US" sz="3200" dirty="0"/>
              <a:t>For running in a fixed pipeline, avoid using “latest” and</a:t>
            </a:r>
          </a:p>
          <a:p>
            <a:r>
              <a:rPr lang="en-US" sz="3200" dirty="0"/>
              <a:t>instead try to specify a fixed version number (because “latest”</a:t>
            </a:r>
          </a:p>
          <a:p>
            <a:r>
              <a:rPr lang="en-US" sz="3200" dirty="0"/>
              <a:t>will always change with new versions being released.</a:t>
            </a:r>
          </a:p>
        </p:txBody>
      </p:sp>
    </p:spTree>
    <p:extLst>
      <p:ext uri="{BB962C8B-B14F-4D97-AF65-F5344CB8AC3E}">
        <p14:creationId xmlns:p14="http://schemas.microsoft.com/office/powerpoint/2010/main" val="3296791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A4C20B-7AD7-4ABF-85FC-7A83AA0A864C}"/>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62E335F3-1802-4A57-B1A4-59C3FF868DDB}"/>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6" name="Title 3">
            <a:extLst>
              <a:ext uri="{FF2B5EF4-FFF2-40B4-BE49-F238E27FC236}">
                <a16:creationId xmlns:a16="http://schemas.microsoft.com/office/drawing/2014/main" id="{7679DF03-43AA-4A73-A380-FF210D30E268}"/>
              </a:ext>
            </a:extLst>
          </p:cNvPr>
          <p:cNvSpPr>
            <a:spLocks noGrp="1"/>
          </p:cNvSpPr>
          <p:nvPr>
            <p:ph type="title"/>
          </p:nvPr>
        </p:nvSpPr>
        <p:spPr>
          <a:xfrm>
            <a:off x="758952" y="1216152"/>
            <a:ext cx="10671048" cy="768096"/>
          </a:xfrm>
        </p:spPr>
        <p:txBody>
          <a:bodyPr>
            <a:normAutofit/>
          </a:bodyPr>
          <a:lstStyle/>
          <a:p>
            <a:r>
              <a:rPr lang="en-US" dirty="0"/>
              <a:t>Remember this command</a:t>
            </a:r>
          </a:p>
        </p:txBody>
      </p:sp>
      <p:sp>
        <p:nvSpPr>
          <p:cNvPr id="8" name="TextBox 7">
            <a:extLst>
              <a:ext uri="{FF2B5EF4-FFF2-40B4-BE49-F238E27FC236}">
                <a16:creationId xmlns:a16="http://schemas.microsoft.com/office/drawing/2014/main" id="{8C003E12-5BDD-460C-AA6E-9E75138F4A42}"/>
              </a:ext>
            </a:extLst>
          </p:cNvPr>
          <p:cNvSpPr txBox="1"/>
          <p:nvPr/>
        </p:nvSpPr>
        <p:spPr>
          <a:xfrm>
            <a:off x="121920" y="1984248"/>
            <a:ext cx="12111008" cy="430887"/>
          </a:xfrm>
          <a:prstGeom prst="rect">
            <a:avLst/>
          </a:prstGeom>
          <a:noFill/>
        </p:spPr>
        <p:txBody>
          <a:bodyPr wrap="none" rtlCol="0">
            <a:spAutoFit/>
          </a:bodyPr>
          <a:lstStyle/>
          <a:p>
            <a:r>
              <a:rPr lang="en-US" sz="2200" dirty="0"/>
              <a:t>docker  container  run  -it  --rm  -v  c:\Users\username\fastqs:/data  </a:t>
            </a:r>
            <a:r>
              <a:rPr lang="en-US" sz="2200" dirty="0" err="1"/>
              <a:t>biocontainers</a:t>
            </a:r>
            <a:r>
              <a:rPr lang="en-US" sz="2200" dirty="0"/>
              <a:t>/</a:t>
            </a:r>
            <a:r>
              <a:rPr lang="en-US" sz="2200" dirty="0" err="1"/>
              <a:t>bwa:latest</a:t>
            </a:r>
            <a:r>
              <a:rPr lang="en-US" sz="2200" dirty="0"/>
              <a:t>  /bin/bash</a:t>
            </a:r>
          </a:p>
        </p:txBody>
      </p:sp>
      <p:sp>
        <p:nvSpPr>
          <p:cNvPr id="2" name="Rectangle 1">
            <a:extLst>
              <a:ext uri="{FF2B5EF4-FFF2-40B4-BE49-F238E27FC236}">
                <a16:creationId xmlns:a16="http://schemas.microsoft.com/office/drawing/2014/main" id="{2E979E5B-5644-4058-B1DB-43170123A276}"/>
              </a:ext>
            </a:extLst>
          </p:cNvPr>
          <p:cNvSpPr/>
          <p:nvPr/>
        </p:nvSpPr>
        <p:spPr>
          <a:xfrm>
            <a:off x="121920" y="2011680"/>
            <a:ext cx="11948160" cy="383135"/>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BED2AA-C057-467E-8D30-79B0FFD969DB}"/>
              </a:ext>
            </a:extLst>
          </p:cNvPr>
          <p:cNvSpPr txBox="1"/>
          <p:nvPr/>
        </p:nvSpPr>
        <p:spPr>
          <a:xfrm>
            <a:off x="1153160" y="2601283"/>
            <a:ext cx="10185400" cy="4031873"/>
          </a:xfrm>
          <a:prstGeom prst="rect">
            <a:avLst/>
          </a:prstGeom>
          <a:noFill/>
        </p:spPr>
        <p:txBody>
          <a:bodyPr wrap="square" rtlCol="0">
            <a:spAutoFit/>
          </a:bodyPr>
          <a:lstStyle/>
          <a:p>
            <a:r>
              <a:rPr lang="en-US" sz="3200" dirty="0"/>
              <a:t>The command to run inside the container</a:t>
            </a:r>
          </a:p>
          <a:p>
            <a:r>
              <a:rPr lang="en-US" sz="3200" dirty="0"/>
              <a:t>In this case, after running this command, you will be inside of the latest version of the BWA container from </a:t>
            </a:r>
            <a:r>
              <a:rPr lang="en-US" sz="3200" dirty="0" err="1"/>
              <a:t>Biocontainers</a:t>
            </a:r>
            <a:r>
              <a:rPr lang="en-US" sz="3200" dirty="0"/>
              <a:t> with an interactive shell to run commands.  Your </a:t>
            </a:r>
            <a:r>
              <a:rPr lang="en-US" sz="3200" dirty="0" err="1"/>
              <a:t>fastq</a:t>
            </a:r>
            <a:r>
              <a:rPr lang="en-US" sz="3200" dirty="0"/>
              <a:t> folder will be found at /data inside the container. You can also have multiple -v arguments to mount multiple host folders in multiple places if you need to also mount in a folder of reference genomes.</a:t>
            </a:r>
          </a:p>
        </p:txBody>
      </p:sp>
    </p:spTree>
    <p:extLst>
      <p:ext uri="{BB962C8B-B14F-4D97-AF65-F5344CB8AC3E}">
        <p14:creationId xmlns:p14="http://schemas.microsoft.com/office/powerpoint/2010/main" val="360877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7EE614-81B8-44C1-AE7C-04EA954009A8}"/>
              </a:ext>
            </a:extLst>
          </p:cNvPr>
          <p:cNvSpPr>
            <a:spLocks noGrp="1"/>
          </p:cNvSpPr>
          <p:nvPr>
            <p:ph type="title"/>
          </p:nvPr>
        </p:nvSpPr>
        <p:spPr/>
        <p:txBody>
          <a:bodyPr/>
          <a:lstStyle/>
          <a:p>
            <a:r>
              <a:rPr lang="en-US" dirty="0"/>
              <a:t>VCS Branching</a:t>
            </a:r>
          </a:p>
        </p:txBody>
      </p:sp>
      <p:sp>
        <p:nvSpPr>
          <p:cNvPr id="6" name="Text Placeholder 5">
            <a:extLst>
              <a:ext uri="{FF2B5EF4-FFF2-40B4-BE49-F238E27FC236}">
                <a16:creationId xmlns:a16="http://schemas.microsoft.com/office/drawing/2014/main" id="{1B49594E-CC30-41B7-AE0D-FCC750F0799B}"/>
              </a:ext>
            </a:extLst>
          </p:cNvPr>
          <p:cNvSpPr>
            <a:spLocks noGrp="1"/>
          </p:cNvSpPr>
          <p:nvPr>
            <p:ph type="body" idx="1"/>
          </p:nvPr>
        </p:nvSpPr>
        <p:spPr/>
        <p:txBody>
          <a:bodyPr/>
          <a:lstStyle/>
          <a:p>
            <a:r>
              <a:rPr lang="en-US" dirty="0"/>
              <a:t>What kind of branching scheme is right for you?</a:t>
            </a:r>
          </a:p>
        </p:txBody>
      </p:sp>
      <p:sp>
        <p:nvSpPr>
          <p:cNvPr id="3" name="Footer Placeholder 2">
            <a:extLst>
              <a:ext uri="{FF2B5EF4-FFF2-40B4-BE49-F238E27FC236}">
                <a16:creationId xmlns:a16="http://schemas.microsoft.com/office/drawing/2014/main" id="{AAAC3532-3DC5-450F-BDB3-876261CF2871}"/>
              </a:ext>
            </a:extLst>
          </p:cNvPr>
          <p:cNvSpPr>
            <a:spLocks noGrp="1"/>
          </p:cNvSpPr>
          <p:nvPr>
            <p:ph type="ftr" sz="quarter" idx="4294967295"/>
          </p:nvPr>
        </p:nvSpPr>
        <p:spPr>
          <a:xfrm>
            <a:off x="0" y="457200"/>
            <a:ext cx="3200400" cy="274638"/>
          </a:xfr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E071D34-2CDA-4AFE-95D8-C26D56ED37E2}"/>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171557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18D7-8CD6-48D9-A091-482FC31376AB}"/>
              </a:ext>
            </a:extLst>
          </p:cNvPr>
          <p:cNvSpPr>
            <a:spLocks noGrp="1"/>
          </p:cNvSpPr>
          <p:nvPr>
            <p:ph type="title"/>
          </p:nvPr>
        </p:nvSpPr>
        <p:spPr/>
        <p:txBody>
          <a:bodyPr>
            <a:noAutofit/>
          </a:bodyPr>
          <a:lstStyle/>
          <a:p>
            <a:r>
              <a:rPr lang="en-US" sz="3600" dirty="0"/>
              <a:t>Important questions to ask</a:t>
            </a:r>
          </a:p>
        </p:txBody>
      </p:sp>
      <p:sp>
        <p:nvSpPr>
          <p:cNvPr id="3" name="Footer Placeholder 2">
            <a:extLst>
              <a:ext uri="{FF2B5EF4-FFF2-40B4-BE49-F238E27FC236}">
                <a16:creationId xmlns:a16="http://schemas.microsoft.com/office/drawing/2014/main" id="{BB3E96EF-EADF-4431-AB37-DA3E27CA2DC4}"/>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362C2C95-4F9D-48C1-B3AC-9458DCCE09E4}"/>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5" name="Text Placeholder 4">
            <a:extLst>
              <a:ext uri="{FF2B5EF4-FFF2-40B4-BE49-F238E27FC236}">
                <a16:creationId xmlns:a16="http://schemas.microsoft.com/office/drawing/2014/main" id="{4E3125EE-FBF5-4C58-AC24-6FF26534E8E0}"/>
              </a:ext>
            </a:extLst>
          </p:cNvPr>
          <p:cNvSpPr>
            <a:spLocks noGrp="1"/>
          </p:cNvSpPr>
          <p:nvPr>
            <p:ph type="body" sz="quarter" idx="13"/>
          </p:nvPr>
        </p:nvSpPr>
        <p:spPr/>
        <p:txBody>
          <a:bodyPr>
            <a:normAutofit fontScale="92500" lnSpcReduction="20000"/>
          </a:bodyPr>
          <a:lstStyle/>
          <a:p>
            <a:r>
              <a:rPr lang="en-US" dirty="0"/>
              <a:t>How critical is the system involved?</a:t>
            </a:r>
          </a:p>
          <a:p>
            <a:pPr lvl="1"/>
            <a:r>
              <a:rPr lang="en-US" dirty="0"/>
              <a:t>If a new change turns out to break  things:</a:t>
            </a:r>
          </a:p>
          <a:p>
            <a:pPr lvl="2"/>
            <a:r>
              <a:rPr lang="en-US" dirty="0"/>
              <a:t>Will I be slightly inconvenienced?</a:t>
            </a:r>
          </a:p>
          <a:p>
            <a:pPr lvl="2"/>
            <a:r>
              <a:rPr lang="en-US" dirty="0"/>
              <a:t>Will my lab’s bioinformatic pipeline go down and leave people unproductive for days?</a:t>
            </a:r>
          </a:p>
          <a:p>
            <a:pPr lvl="2"/>
            <a:r>
              <a:rPr lang="en-US" dirty="0"/>
              <a:t>Will actual patients face potential misdiagnosis?</a:t>
            </a:r>
          </a:p>
          <a:p>
            <a:r>
              <a:rPr lang="en-US" dirty="0"/>
              <a:t>How many people will work on and use this project?</a:t>
            </a:r>
          </a:p>
          <a:p>
            <a:pPr lvl="1"/>
            <a:r>
              <a:rPr lang="en-US" dirty="0"/>
              <a:t>Is this a small project me and a few others in my lab?</a:t>
            </a:r>
          </a:p>
          <a:p>
            <a:pPr lvl="1"/>
            <a:r>
              <a:rPr lang="en-US" dirty="0"/>
              <a:t>Will it be used throughout my field?</a:t>
            </a:r>
          </a:p>
          <a:p>
            <a:pPr lvl="1"/>
            <a:r>
              <a:rPr lang="en-US" dirty="0"/>
              <a:t>Will it become a standard bioinformatic tool supporting a major field of research?</a:t>
            </a:r>
          </a:p>
          <a:p>
            <a:r>
              <a:rPr lang="en-US" dirty="0"/>
              <a:t>How will this be used and distributed?</a:t>
            </a:r>
          </a:p>
          <a:p>
            <a:pPr lvl="1"/>
            <a:r>
              <a:rPr lang="en-US" dirty="0"/>
              <a:t>Will this be running as a web service where people connect to the production server and never run the code themselves?</a:t>
            </a:r>
          </a:p>
          <a:p>
            <a:pPr lvl="1"/>
            <a:r>
              <a:rPr lang="en-US" dirty="0"/>
              <a:t>Will most users be downloading the repo and running locally?</a:t>
            </a:r>
          </a:p>
          <a:p>
            <a:pPr lvl="1"/>
            <a:endParaRPr lang="en-US" dirty="0"/>
          </a:p>
          <a:p>
            <a:endParaRPr lang="en-US" dirty="0"/>
          </a:p>
        </p:txBody>
      </p:sp>
    </p:spTree>
    <p:extLst>
      <p:ext uri="{BB962C8B-B14F-4D97-AF65-F5344CB8AC3E}">
        <p14:creationId xmlns:p14="http://schemas.microsoft.com/office/powerpoint/2010/main" val="222929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D429-3373-467E-A6EA-F65D54E72B1F}"/>
              </a:ext>
            </a:extLst>
          </p:cNvPr>
          <p:cNvSpPr>
            <a:spLocks noGrp="1"/>
          </p:cNvSpPr>
          <p:nvPr>
            <p:ph type="title"/>
          </p:nvPr>
        </p:nvSpPr>
        <p:spPr/>
        <p:txBody>
          <a:bodyPr/>
          <a:lstStyle/>
          <a:p>
            <a:r>
              <a:rPr lang="en-US" dirty="0"/>
              <a:t>Common Branching Schemes</a:t>
            </a:r>
          </a:p>
        </p:txBody>
      </p:sp>
      <p:sp>
        <p:nvSpPr>
          <p:cNvPr id="3" name="Footer Placeholder 2">
            <a:extLst>
              <a:ext uri="{FF2B5EF4-FFF2-40B4-BE49-F238E27FC236}">
                <a16:creationId xmlns:a16="http://schemas.microsoft.com/office/drawing/2014/main" id="{C8D14DA8-EE39-4793-9E41-0190D5086506}"/>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45E9FBD7-2ECF-49A3-A5E3-EB977C1E95E9}"/>
              </a:ext>
            </a:extLst>
          </p:cNvPr>
          <p:cNvSpPr>
            <a:spLocks noGrp="1"/>
          </p:cNvSpPr>
          <p:nvPr>
            <p:ph type="sldNum" sz="quarter" idx="12"/>
          </p:nvPr>
        </p:nvSpPr>
        <p:spPr/>
        <p:txBody>
          <a:bodyPr/>
          <a:lstStyle/>
          <a:p>
            <a:fld id="{48F63A3B-78C7-47BE-AE5E-E10140E04643}" type="slidenum">
              <a:rPr lang="en-US" smtClean="0"/>
              <a:t>14</a:t>
            </a:fld>
            <a:endParaRPr lang="en-US" dirty="0"/>
          </a:p>
        </p:txBody>
      </p:sp>
      <p:cxnSp>
        <p:nvCxnSpPr>
          <p:cNvPr id="7" name="Straight Arrow Connector 6">
            <a:extLst>
              <a:ext uri="{FF2B5EF4-FFF2-40B4-BE49-F238E27FC236}">
                <a16:creationId xmlns:a16="http://schemas.microsoft.com/office/drawing/2014/main" id="{4D50079D-7BDE-4544-B49D-36135D20BDCC}"/>
              </a:ext>
            </a:extLst>
          </p:cNvPr>
          <p:cNvCxnSpPr/>
          <p:nvPr/>
        </p:nvCxnSpPr>
        <p:spPr>
          <a:xfrm>
            <a:off x="1066800" y="2727960"/>
            <a:ext cx="10063480"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3F820A6-9D65-4CC1-AF9B-9BA3D38BDBA9}"/>
              </a:ext>
            </a:extLst>
          </p:cNvPr>
          <p:cNvSpPr/>
          <p:nvPr/>
        </p:nvSpPr>
        <p:spPr>
          <a:xfrm>
            <a:off x="2032000" y="2377440"/>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0.1.0</a:t>
            </a:r>
          </a:p>
        </p:txBody>
      </p:sp>
      <p:sp>
        <p:nvSpPr>
          <p:cNvPr id="9" name="TextBox 8">
            <a:extLst>
              <a:ext uri="{FF2B5EF4-FFF2-40B4-BE49-F238E27FC236}">
                <a16:creationId xmlns:a16="http://schemas.microsoft.com/office/drawing/2014/main" id="{6F82FB8F-4734-4A5B-9C26-FE79FC6F0B98}"/>
              </a:ext>
            </a:extLst>
          </p:cNvPr>
          <p:cNvSpPr txBox="1"/>
          <p:nvPr/>
        </p:nvSpPr>
        <p:spPr>
          <a:xfrm>
            <a:off x="3337560" y="3901440"/>
            <a:ext cx="5634876" cy="707886"/>
          </a:xfrm>
          <a:prstGeom prst="rect">
            <a:avLst/>
          </a:prstGeom>
          <a:noFill/>
        </p:spPr>
        <p:txBody>
          <a:bodyPr wrap="none" rtlCol="0">
            <a:spAutoFit/>
          </a:bodyPr>
          <a:lstStyle/>
          <a:p>
            <a:r>
              <a:rPr lang="en-US" sz="4000" dirty="0"/>
              <a:t>Linear (probably unwise)</a:t>
            </a:r>
          </a:p>
        </p:txBody>
      </p:sp>
      <p:sp>
        <p:nvSpPr>
          <p:cNvPr id="10" name="Oval 9">
            <a:extLst>
              <a:ext uri="{FF2B5EF4-FFF2-40B4-BE49-F238E27FC236}">
                <a16:creationId xmlns:a16="http://schemas.microsoft.com/office/drawing/2014/main" id="{2F99C978-047E-4B24-80B9-DF6BE31409DC}"/>
              </a:ext>
            </a:extLst>
          </p:cNvPr>
          <p:cNvSpPr/>
          <p:nvPr/>
        </p:nvSpPr>
        <p:spPr>
          <a:xfrm>
            <a:off x="3860800" y="2377440"/>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0.1.1</a:t>
            </a:r>
          </a:p>
        </p:txBody>
      </p:sp>
      <p:sp>
        <p:nvSpPr>
          <p:cNvPr id="11" name="Oval 10">
            <a:extLst>
              <a:ext uri="{FF2B5EF4-FFF2-40B4-BE49-F238E27FC236}">
                <a16:creationId xmlns:a16="http://schemas.microsoft.com/office/drawing/2014/main" id="{50BA1E76-9DE3-413A-95F7-5323BEA92D72}"/>
              </a:ext>
            </a:extLst>
          </p:cNvPr>
          <p:cNvSpPr/>
          <p:nvPr/>
        </p:nvSpPr>
        <p:spPr>
          <a:xfrm>
            <a:off x="5537200" y="2377440"/>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1.0.0</a:t>
            </a:r>
          </a:p>
        </p:txBody>
      </p:sp>
      <p:sp>
        <p:nvSpPr>
          <p:cNvPr id="12" name="Oval 11">
            <a:extLst>
              <a:ext uri="{FF2B5EF4-FFF2-40B4-BE49-F238E27FC236}">
                <a16:creationId xmlns:a16="http://schemas.microsoft.com/office/drawing/2014/main" id="{99CAEC51-F3D4-4DA1-9AA2-628871318E21}"/>
              </a:ext>
            </a:extLst>
          </p:cNvPr>
          <p:cNvSpPr/>
          <p:nvPr/>
        </p:nvSpPr>
        <p:spPr>
          <a:xfrm>
            <a:off x="9149080" y="2377440"/>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2.0.0</a:t>
            </a:r>
          </a:p>
        </p:txBody>
      </p:sp>
    </p:spTree>
    <p:extLst>
      <p:ext uri="{BB962C8B-B14F-4D97-AF65-F5344CB8AC3E}">
        <p14:creationId xmlns:p14="http://schemas.microsoft.com/office/powerpoint/2010/main" val="46204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D429-3373-467E-A6EA-F65D54E72B1F}"/>
              </a:ext>
            </a:extLst>
          </p:cNvPr>
          <p:cNvSpPr>
            <a:spLocks noGrp="1"/>
          </p:cNvSpPr>
          <p:nvPr>
            <p:ph type="title"/>
          </p:nvPr>
        </p:nvSpPr>
        <p:spPr/>
        <p:txBody>
          <a:bodyPr/>
          <a:lstStyle/>
          <a:p>
            <a:r>
              <a:rPr lang="en-US" dirty="0"/>
              <a:t>Common Branching Schemes</a:t>
            </a:r>
          </a:p>
        </p:txBody>
      </p:sp>
      <p:sp>
        <p:nvSpPr>
          <p:cNvPr id="3" name="Footer Placeholder 2">
            <a:extLst>
              <a:ext uri="{FF2B5EF4-FFF2-40B4-BE49-F238E27FC236}">
                <a16:creationId xmlns:a16="http://schemas.microsoft.com/office/drawing/2014/main" id="{C8D14DA8-EE39-4793-9E41-0190D5086506}"/>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45E9FBD7-2ECF-49A3-A5E3-EB977C1E95E9}"/>
              </a:ext>
            </a:extLst>
          </p:cNvPr>
          <p:cNvSpPr>
            <a:spLocks noGrp="1"/>
          </p:cNvSpPr>
          <p:nvPr>
            <p:ph type="sldNum" sz="quarter" idx="12"/>
          </p:nvPr>
        </p:nvSpPr>
        <p:spPr/>
        <p:txBody>
          <a:bodyPr/>
          <a:lstStyle/>
          <a:p>
            <a:fld id="{48F63A3B-78C7-47BE-AE5E-E10140E04643}" type="slidenum">
              <a:rPr lang="en-US" smtClean="0"/>
              <a:t>15</a:t>
            </a:fld>
            <a:endParaRPr lang="en-US" dirty="0"/>
          </a:p>
        </p:txBody>
      </p:sp>
      <p:cxnSp>
        <p:nvCxnSpPr>
          <p:cNvPr id="7" name="Straight Arrow Connector 6">
            <a:extLst>
              <a:ext uri="{FF2B5EF4-FFF2-40B4-BE49-F238E27FC236}">
                <a16:creationId xmlns:a16="http://schemas.microsoft.com/office/drawing/2014/main" id="{4D50079D-7BDE-4544-B49D-36135D20BDCC}"/>
              </a:ext>
            </a:extLst>
          </p:cNvPr>
          <p:cNvCxnSpPr/>
          <p:nvPr/>
        </p:nvCxnSpPr>
        <p:spPr>
          <a:xfrm>
            <a:off x="1066800" y="2727960"/>
            <a:ext cx="10063480"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3F820A6-9D65-4CC1-AF9B-9BA3D38BDBA9}"/>
              </a:ext>
            </a:extLst>
          </p:cNvPr>
          <p:cNvSpPr/>
          <p:nvPr/>
        </p:nvSpPr>
        <p:spPr>
          <a:xfrm>
            <a:off x="2032000" y="2377440"/>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0.1.0</a:t>
            </a:r>
          </a:p>
        </p:txBody>
      </p:sp>
      <p:sp>
        <p:nvSpPr>
          <p:cNvPr id="9" name="TextBox 8">
            <a:extLst>
              <a:ext uri="{FF2B5EF4-FFF2-40B4-BE49-F238E27FC236}">
                <a16:creationId xmlns:a16="http://schemas.microsoft.com/office/drawing/2014/main" id="{6F82FB8F-4734-4A5B-9C26-FE79FC6F0B98}"/>
              </a:ext>
            </a:extLst>
          </p:cNvPr>
          <p:cNvSpPr txBox="1"/>
          <p:nvPr/>
        </p:nvSpPr>
        <p:spPr>
          <a:xfrm>
            <a:off x="1711711" y="5219604"/>
            <a:ext cx="8546827" cy="707886"/>
          </a:xfrm>
          <a:prstGeom prst="rect">
            <a:avLst/>
          </a:prstGeom>
          <a:noFill/>
        </p:spPr>
        <p:txBody>
          <a:bodyPr wrap="none" rtlCol="0">
            <a:spAutoFit/>
          </a:bodyPr>
          <a:lstStyle/>
          <a:p>
            <a:r>
              <a:rPr lang="en-US" sz="4000" dirty="0"/>
              <a:t>Experimentation and Feature Addition</a:t>
            </a:r>
          </a:p>
        </p:txBody>
      </p:sp>
      <p:sp>
        <p:nvSpPr>
          <p:cNvPr id="10" name="Oval 9">
            <a:extLst>
              <a:ext uri="{FF2B5EF4-FFF2-40B4-BE49-F238E27FC236}">
                <a16:creationId xmlns:a16="http://schemas.microsoft.com/office/drawing/2014/main" id="{2F99C978-047E-4B24-80B9-DF6BE31409DC}"/>
              </a:ext>
            </a:extLst>
          </p:cNvPr>
          <p:cNvSpPr/>
          <p:nvPr/>
        </p:nvSpPr>
        <p:spPr>
          <a:xfrm>
            <a:off x="3860800" y="2377440"/>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0.1.1</a:t>
            </a:r>
          </a:p>
        </p:txBody>
      </p:sp>
      <p:sp>
        <p:nvSpPr>
          <p:cNvPr id="11" name="Oval 10">
            <a:extLst>
              <a:ext uri="{FF2B5EF4-FFF2-40B4-BE49-F238E27FC236}">
                <a16:creationId xmlns:a16="http://schemas.microsoft.com/office/drawing/2014/main" id="{50BA1E76-9DE3-413A-95F7-5323BEA92D72}"/>
              </a:ext>
            </a:extLst>
          </p:cNvPr>
          <p:cNvSpPr/>
          <p:nvPr/>
        </p:nvSpPr>
        <p:spPr>
          <a:xfrm>
            <a:off x="5537200" y="2377440"/>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1.0.0</a:t>
            </a:r>
          </a:p>
        </p:txBody>
      </p:sp>
      <p:sp>
        <p:nvSpPr>
          <p:cNvPr id="12" name="Oval 11">
            <a:extLst>
              <a:ext uri="{FF2B5EF4-FFF2-40B4-BE49-F238E27FC236}">
                <a16:creationId xmlns:a16="http://schemas.microsoft.com/office/drawing/2014/main" id="{99CAEC51-F3D4-4DA1-9AA2-628871318E21}"/>
              </a:ext>
            </a:extLst>
          </p:cNvPr>
          <p:cNvSpPr/>
          <p:nvPr/>
        </p:nvSpPr>
        <p:spPr>
          <a:xfrm>
            <a:off x="9149080" y="2377440"/>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2.0.0</a:t>
            </a:r>
          </a:p>
        </p:txBody>
      </p:sp>
      <p:grpSp>
        <p:nvGrpSpPr>
          <p:cNvPr id="19" name="Group 18">
            <a:extLst>
              <a:ext uri="{FF2B5EF4-FFF2-40B4-BE49-F238E27FC236}">
                <a16:creationId xmlns:a16="http://schemas.microsoft.com/office/drawing/2014/main" id="{A725CA7D-1420-4EE1-B8CD-0F2026C459AA}"/>
              </a:ext>
            </a:extLst>
          </p:cNvPr>
          <p:cNvGrpSpPr/>
          <p:nvPr/>
        </p:nvGrpSpPr>
        <p:grpSpPr>
          <a:xfrm>
            <a:off x="2359660" y="3078480"/>
            <a:ext cx="1851660" cy="492760"/>
            <a:chOff x="2359660" y="3078480"/>
            <a:chExt cx="1851660" cy="492760"/>
          </a:xfrm>
        </p:grpSpPr>
        <p:cxnSp>
          <p:nvCxnSpPr>
            <p:cNvPr id="6" name="Straight Connector 5">
              <a:extLst>
                <a:ext uri="{FF2B5EF4-FFF2-40B4-BE49-F238E27FC236}">
                  <a16:creationId xmlns:a16="http://schemas.microsoft.com/office/drawing/2014/main" id="{80E2720D-5217-4EB6-9587-40EF6FF931FA}"/>
                </a:ext>
              </a:extLst>
            </p:cNvPr>
            <p:cNvCxnSpPr>
              <a:cxnSpLocks/>
            </p:cNvCxnSpPr>
            <p:nvPr/>
          </p:nvCxnSpPr>
          <p:spPr>
            <a:xfrm>
              <a:off x="2359660" y="3078480"/>
              <a:ext cx="492760" cy="49276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F2D70E-0FE6-45A5-9E66-18A8360F7E54}"/>
                </a:ext>
              </a:extLst>
            </p:cNvPr>
            <p:cNvCxnSpPr>
              <a:cxnSpLocks/>
            </p:cNvCxnSpPr>
            <p:nvPr/>
          </p:nvCxnSpPr>
          <p:spPr>
            <a:xfrm flipH="1">
              <a:off x="3860800" y="3098800"/>
              <a:ext cx="350520" cy="472440"/>
            </a:xfrm>
            <a:prstGeom prst="line">
              <a:avLst/>
            </a:prstGeom>
            <a:ln w="57150" cap="rnd">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15ACD73-8DBA-44EC-B172-062D20F12389}"/>
                </a:ext>
              </a:extLst>
            </p:cNvPr>
            <p:cNvCxnSpPr>
              <a:cxnSpLocks/>
            </p:cNvCxnSpPr>
            <p:nvPr/>
          </p:nvCxnSpPr>
          <p:spPr>
            <a:xfrm>
              <a:off x="2852420" y="3571240"/>
              <a:ext cx="1008380" cy="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F6D076FD-BE6E-4813-ADD1-1254354E62F9}"/>
              </a:ext>
            </a:extLst>
          </p:cNvPr>
          <p:cNvGrpSpPr/>
          <p:nvPr/>
        </p:nvGrpSpPr>
        <p:grpSpPr>
          <a:xfrm>
            <a:off x="4237883" y="3124485"/>
            <a:ext cx="1609311" cy="492760"/>
            <a:chOff x="2359660" y="3078480"/>
            <a:chExt cx="1609311" cy="492760"/>
          </a:xfrm>
        </p:grpSpPr>
        <p:cxnSp>
          <p:nvCxnSpPr>
            <p:cNvPr id="21" name="Straight Connector 20">
              <a:extLst>
                <a:ext uri="{FF2B5EF4-FFF2-40B4-BE49-F238E27FC236}">
                  <a16:creationId xmlns:a16="http://schemas.microsoft.com/office/drawing/2014/main" id="{81B7CBC0-80E5-4D0B-99DF-93525C4D5F86}"/>
                </a:ext>
              </a:extLst>
            </p:cNvPr>
            <p:cNvCxnSpPr>
              <a:cxnSpLocks/>
            </p:cNvCxnSpPr>
            <p:nvPr/>
          </p:nvCxnSpPr>
          <p:spPr>
            <a:xfrm>
              <a:off x="2359660" y="3078480"/>
              <a:ext cx="492760" cy="49276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E2BB10-CAEC-43E2-87AD-B1EA1B91E7AC}"/>
                </a:ext>
              </a:extLst>
            </p:cNvPr>
            <p:cNvCxnSpPr>
              <a:cxnSpLocks/>
            </p:cNvCxnSpPr>
            <p:nvPr/>
          </p:nvCxnSpPr>
          <p:spPr>
            <a:xfrm flipH="1">
              <a:off x="3618451" y="3098800"/>
              <a:ext cx="350520" cy="472440"/>
            </a:xfrm>
            <a:prstGeom prst="line">
              <a:avLst/>
            </a:prstGeom>
            <a:ln w="57150" cap="rnd">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7D222B8-EEF6-4F4B-9004-9FA95F6FB08D}"/>
                </a:ext>
              </a:extLst>
            </p:cNvPr>
            <p:cNvCxnSpPr>
              <a:cxnSpLocks/>
            </p:cNvCxnSpPr>
            <p:nvPr/>
          </p:nvCxnSpPr>
          <p:spPr>
            <a:xfrm>
              <a:off x="2852420" y="3571240"/>
              <a:ext cx="766031" cy="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B5884B86-4A16-4637-8940-5D0A0E3C9036}"/>
              </a:ext>
            </a:extLst>
          </p:cNvPr>
          <p:cNvGrpSpPr/>
          <p:nvPr/>
        </p:nvGrpSpPr>
        <p:grpSpPr>
          <a:xfrm>
            <a:off x="5887720" y="3134645"/>
            <a:ext cx="3582520" cy="492760"/>
            <a:chOff x="2359660" y="3078480"/>
            <a:chExt cx="3582520" cy="492760"/>
          </a:xfrm>
        </p:grpSpPr>
        <p:cxnSp>
          <p:nvCxnSpPr>
            <p:cNvPr id="28" name="Straight Connector 27">
              <a:extLst>
                <a:ext uri="{FF2B5EF4-FFF2-40B4-BE49-F238E27FC236}">
                  <a16:creationId xmlns:a16="http://schemas.microsoft.com/office/drawing/2014/main" id="{BFFDA24F-1D05-4ED1-A4F1-B978906B032D}"/>
                </a:ext>
              </a:extLst>
            </p:cNvPr>
            <p:cNvCxnSpPr>
              <a:cxnSpLocks/>
            </p:cNvCxnSpPr>
            <p:nvPr/>
          </p:nvCxnSpPr>
          <p:spPr>
            <a:xfrm>
              <a:off x="2359660" y="3078480"/>
              <a:ext cx="492760" cy="49276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9FC35A7-1610-4BF5-A7C1-1BB31B6C383E}"/>
                </a:ext>
              </a:extLst>
            </p:cNvPr>
            <p:cNvCxnSpPr>
              <a:cxnSpLocks/>
            </p:cNvCxnSpPr>
            <p:nvPr/>
          </p:nvCxnSpPr>
          <p:spPr>
            <a:xfrm flipH="1">
              <a:off x="5591660" y="3078480"/>
              <a:ext cx="350520" cy="472440"/>
            </a:xfrm>
            <a:prstGeom prst="line">
              <a:avLst/>
            </a:prstGeom>
            <a:ln w="57150" cap="rnd">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CC577F5-6033-47D5-AC8B-DBF388A0FF64}"/>
                </a:ext>
              </a:extLst>
            </p:cNvPr>
            <p:cNvCxnSpPr>
              <a:cxnSpLocks/>
            </p:cNvCxnSpPr>
            <p:nvPr/>
          </p:nvCxnSpPr>
          <p:spPr>
            <a:xfrm flipV="1">
              <a:off x="2852420" y="3561080"/>
              <a:ext cx="2739240" cy="1016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593A2007-D68B-43B0-BABA-CFC084227AE0}"/>
              </a:ext>
            </a:extLst>
          </p:cNvPr>
          <p:cNvGrpSpPr/>
          <p:nvPr/>
        </p:nvGrpSpPr>
        <p:grpSpPr>
          <a:xfrm>
            <a:off x="5847194" y="3144805"/>
            <a:ext cx="1399172" cy="1231519"/>
            <a:chOff x="2492246" y="2354761"/>
            <a:chExt cx="1399172" cy="1231519"/>
          </a:xfrm>
        </p:grpSpPr>
        <p:cxnSp>
          <p:nvCxnSpPr>
            <p:cNvPr id="33" name="Straight Connector 32">
              <a:extLst>
                <a:ext uri="{FF2B5EF4-FFF2-40B4-BE49-F238E27FC236}">
                  <a16:creationId xmlns:a16="http://schemas.microsoft.com/office/drawing/2014/main" id="{193C12EA-CC02-444A-8DAC-73E56E22779F}"/>
                </a:ext>
              </a:extLst>
            </p:cNvPr>
            <p:cNvCxnSpPr>
              <a:cxnSpLocks/>
            </p:cNvCxnSpPr>
            <p:nvPr/>
          </p:nvCxnSpPr>
          <p:spPr>
            <a:xfrm>
              <a:off x="2492246" y="2354761"/>
              <a:ext cx="360174" cy="1216479"/>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6F2D4E-759B-4DF5-B98F-8B40B52524C6}"/>
                </a:ext>
              </a:extLst>
            </p:cNvPr>
            <p:cNvCxnSpPr>
              <a:cxnSpLocks/>
            </p:cNvCxnSpPr>
            <p:nvPr/>
          </p:nvCxnSpPr>
          <p:spPr>
            <a:xfrm flipH="1" flipV="1">
              <a:off x="2852420" y="3571240"/>
              <a:ext cx="1038998" cy="15040"/>
            </a:xfrm>
            <a:prstGeom prst="line">
              <a:avLst/>
            </a:prstGeom>
            <a:ln w="57150" cap="rnd">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40" name="Oval 39">
            <a:extLst>
              <a:ext uri="{FF2B5EF4-FFF2-40B4-BE49-F238E27FC236}">
                <a16:creationId xmlns:a16="http://schemas.microsoft.com/office/drawing/2014/main" id="{F6FEF9A0-E22E-411B-BBEB-B598D159C54E}"/>
              </a:ext>
            </a:extLst>
          </p:cNvPr>
          <p:cNvSpPr/>
          <p:nvPr/>
        </p:nvSpPr>
        <p:spPr>
          <a:xfrm>
            <a:off x="7256020" y="4025804"/>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LOL NO!</a:t>
            </a:r>
          </a:p>
        </p:txBody>
      </p:sp>
    </p:spTree>
    <p:extLst>
      <p:ext uri="{BB962C8B-B14F-4D97-AF65-F5344CB8AC3E}">
        <p14:creationId xmlns:p14="http://schemas.microsoft.com/office/powerpoint/2010/main" val="244765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D429-3373-467E-A6EA-F65D54E72B1F}"/>
              </a:ext>
            </a:extLst>
          </p:cNvPr>
          <p:cNvSpPr>
            <a:spLocks noGrp="1"/>
          </p:cNvSpPr>
          <p:nvPr>
            <p:ph type="title"/>
          </p:nvPr>
        </p:nvSpPr>
        <p:spPr/>
        <p:txBody>
          <a:bodyPr/>
          <a:lstStyle/>
          <a:p>
            <a:r>
              <a:rPr lang="en-US" dirty="0"/>
              <a:t>Common Branching Schemes</a:t>
            </a:r>
          </a:p>
        </p:txBody>
      </p:sp>
      <p:sp>
        <p:nvSpPr>
          <p:cNvPr id="3" name="Footer Placeholder 2">
            <a:extLst>
              <a:ext uri="{FF2B5EF4-FFF2-40B4-BE49-F238E27FC236}">
                <a16:creationId xmlns:a16="http://schemas.microsoft.com/office/drawing/2014/main" id="{C8D14DA8-EE39-4793-9E41-0190D5086506}"/>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45E9FBD7-2ECF-49A3-A5E3-EB977C1E95E9}"/>
              </a:ext>
            </a:extLst>
          </p:cNvPr>
          <p:cNvSpPr>
            <a:spLocks noGrp="1"/>
          </p:cNvSpPr>
          <p:nvPr>
            <p:ph type="sldNum" sz="quarter" idx="12"/>
          </p:nvPr>
        </p:nvSpPr>
        <p:spPr/>
        <p:txBody>
          <a:bodyPr/>
          <a:lstStyle/>
          <a:p>
            <a:fld id="{48F63A3B-78C7-47BE-AE5E-E10140E04643}" type="slidenum">
              <a:rPr lang="en-US" smtClean="0"/>
              <a:t>16</a:t>
            </a:fld>
            <a:endParaRPr lang="en-US" dirty="0"/>
          </a:p>
        </p:txBody>
      </p:sp>
      <p:cxnSp>
        <p:nvCxnSpPr>
          <p:cNvPr id="7" name="Straight Arrow Connector 6">
            <a:extLst>
              <a:ext uri="{FF2B5EF4-FFF2-40B4-BE49-F238E27FC236}">
                <a16:creationId xmlns:a16="http://schemas.microsoft.com/office/drawing/2014/main" id="{4D50079D-7BDE-4544-B49D-36135D20BDCC}"/>
              </a:ext>
            </a:extLst>
          </p:cNvPr>
          <p:cNvCxnSpPr/>
          <p:nvPr/>
        </p:nvCxnSpPr>
        <p:spPr>
          <a:xfrm>
            <a:off x="1066800" y="2727960"/>
            <a:ext cx="10063480"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3F820A6-9D65-4CC1-AF9B-9BA3D38BDBA9}"/>
              </a:ext>
            </a:extLst>
          </p:cNvPr>
          <p:cNvSpPr/>
          <p:nvPr/>
        </p:nvSpPr>
        <p:spPr>
          <a:xfrm>
            <a:off x="2032000" y="2377440"/>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0.1.0</a:t>
            </a:r>
          </a:p>
        </p:txBody>
      </p:sp>
      <p:sp>
        <p:nvSpPr>
          <p:cNvPr id="9" name="TextBox 8">
            <a:extLst>
              <a:ext uri="{FF2B5EF4-FFF2-40B4-BE49-F238E27FC236}">
                <a16:creationId xmlns:a16="http://schemas.microsoft.com/office/drawing/2014/main" id="{6F82FB8F-4734-4A5B-9C26-FE79FC6F0B98}"/>
              </a:ext>
            </a:extLst>
          </p:cNvPr>
          <p:cNvSpPr txBox="1"/>
          <p:nvPr/>
        </p:nvSpPr>
        <p:spPr>
          <a:xfrm>
            <a:off x="1711711" y="5219604"/>
            <a:ext cx="8546827" cy="1323439"/>
          </a:xfrm>
          <a:prstGeom prst="rect">
            <a:avLst/>
          </a:prstGeom>
          <a:noFill/>
        </p:spPr>
        <p:txBody>
          <a:bodyPr wrap="none" rtlCol="0">
            <a:spAutoFit/>
          </a:bodyPr>
          <a:lstStyle/>
          <a:p>
            <a:r>
              <a:rPr lang="en-US" sz="4000" dirty="0"/>
              <a:t>Experimentation and Feature Addition</a:t>
            </a:r>
          </a:p>
          <a:p>
            <a:r>
              <a:rPr lang="en-US" sz="4000" dirty="0"/>
              <a:t>						+ a bug fix</a:t>
            </a:r>
          </a:p>
        </p:txBody>
      </p:sp>
      <p:sp>
        <p:nvSpPr>
          <p:cNvPr id="10" name="Oval 9">
            <a:extLst>
              <a:ext uri="{FF2B5EF4-FFF2-40B4-BE49-F238E27FC236}">
                <a16:creationId xmlns:a16="http://schemas.microsoft.com/office/drawing/2014/main" id="{2F99C978-047E-4B24-80B9-DF6BE31409DC}"/>
              </a:ext>
            </a:extLst>
          </p:cNvPr>
          <p:cNvSpPr/>
          <p:nvPr/>
        </p:nvSpPr>
        <p:spPr>
          <a:xfrm>
            <a:off x="3860800" y="2377440"/>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0.1.1</a:t>
            </a:r>
          </a:p>
        </p:txBody>
      </p:sp>
      <p:sp>
        <p:nvSpPr>
          <p:cNvPr id="11" name="Oval 10">
            <a:extLst>
              <a:ext uri="{FF2B5EF4-FFF2-40B4-BE49-F238E27FC236}">
                <a16:creationId xmlns:a16="http://schemas.microsoft.com/office/drawing/2014/main" id="{50BA1E76-9DE3-413A-95F7-5323BEA92D72}"/>
              </a:ext>
            </a:extLst>
          </p:cNvPr>
          <p:cNvSpPr/>
          <p:nvPr/>
        </p:nvSpPr>
        <p:spPr>
          <a:xfrm>
            <a:off x="5537200" y="2377440"/>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1.0.0</a:t>
            </a:r>
          </a:p>
        </p:txBody>
      </p:sp>
      <p:sp>
        <p:nvSpPr>
          <p:cNvPr id="12" name="Oval 11">
            <a:extLst>
              <a:ext uri="{FF2B5EF4-FFF2-40B4-BE49-F238E27FC236}">
                <a16:creationId xmlns:a16="http://schemas.microsoft.com/office/drawing/2014/main" id="{99CAEC51-F3D4-4DA1-9AA2-628871318E21}"/>
              </a:ext>
            </a:extLst>
          </p:cNvPr>
          <p:cNvSpPr/>
          <p:nvPr/>
        </p:nvSpPr>
        <p:spPr>
          <a:xfrm>
            <a:off x="9149080" y="2377440"/>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2.0.0</a:t>
            </a:r>
          </a:p>
        </p:txBody>
      </p:sp>
      <p:grpSp>
        <p:nvGrpSpPr>
          <p:cNvPr id="19" name="Group 18">
            <a:extLst>
              <a:ext uri="{FF2B5EF4-FFF2-40B4-BE49-F238E27FC236}">
                <a16:creationId xmlns:a16="http://schemas.microsoft.com/office/drawing/2014/main" id="{A725CA7D-1420-4EE1-B8CD-0F2026C459AA}"/>
              </a:ext>
            </a:extLst>
          </p:cNvPr>
          <p:cNvGrpSpPr/>
          <p:nvPr/>
        </p:nvGrpSpPr>
        <p:grpSpPr>
          <a:xfrm>
            <a:off x="2359660" y="3078480"/>
            <a:ext cx="1851660" cy="492760"/>
            <a:chOff x="2359660" y="3078480"/>
            <a:chExt cx="1851660" cy="492760"/>
          </a:xfrm>
        </p:grpSpPr>
        <p:cxnSp>
          <p:nvCxnSpPr>
            <p:cNvPr id="6" name="Straight Connector 5">
              <a:extLst>
                <a:ext uri="{FF2B5EF4-FFF2-40B4-BE49-F238E27FC236}">
                  <a16:creationId xmlns:a16="http://schemas.microsoft.com/office/drawing/2014/main" id="{80E2720D-5217-4EB6-9587-40EF6FF931FA}"/>
                </a:ext>
              </a:extLst>
            </p:cNvPr>
            <p:cNvCxnSpPr>
              <a:cxnSpLocks/>
            </p:cNvCxnSpPr>
            <p:nvPr/>
          </p:nvCxnSpPr>
          <p:spPr>
            <a:xfrm>
              <a:off x="2359660" y="3078480"/>
              <a:ext cx="492760" cy="49276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F2D70E-0FE6-45A5-9E66-18A8360F7E54}"/>
                </a:ext>
              </a:extLst>
            </p:cNvPr>
            <p:cNvCxnSpPr>
              <a:cxnSpLocks/>
            </p:cNvCxnSpPr>
            <p:nvPr/>
          </p:nvCxnSpPr>
          <p:spPr>
            <a:xfrm flipH="1">
              <a:off x="3860800" y="3098800"/>
              <a:ext cx="350520" cy="472440"/>
            </a:xfrm>
            <a:prstGeom prst="line">
              <a:avLst/>
            </a:prstGeom>
            <a:ln w="57150" cap="rnd">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15ACD73-8DBA-44EC-B172-062D20F12389}"/>
                </a:ext>
              </a:extLst>
            </p:cNvPr>
            <p:cNvCxnSpPr>
              <a:cxnSpLocks/>
            </p:cNvCxnSpPr>
            <p:nvPr/>
          </p:nvCxnSpPr>
          <p:spPr>
            <a:xfrm>
              <a:off x="2852420" y="3571240"/>
              <a:ext cx="1008380" cy="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F6D076FD-BE6E-4813-ADD1-1254354E62F9}"/>
              </a:ext>
            </a:extLst>
          </p:cNvPr>
          <p:cNvGrpSpPr/>
          <p:nvPr/>
        </p:nvGrpSpPr>
        <p:grpSpPr>
          <a:xfrm>
            <a:off x="4237883" y="3124485"/>
            <a:ext cx="1609311" cy="492760"/>
            <a:chOff x="2359660" y="3078480"/>
            <a:chExt cx="1609311" cy="492760"/>
          </a:xfrm>
        </p:grpSpPr>
        <p:cxnSp>
          <p:nvCxnSpPr>
            <p:cNvPr id="21" name="Straight Connector 20">
              <a:extLst>
                <a:ext uri="{FF2B5EF4-FFF2-40B4-BE49-F238E27FC236}">
                  <a16:creationId xmlns:a16="http://schemas.microsoft.com/office/drawing/2014/main" id="{81B7CBC0-80E5-4D0B-99DF-93525C4D5F86}"/>
                </a:ext>
              </a:extLst>
            </p:cNvPr>
            <p:cNvCxnSpPr>
              <a:cxnSpLocks/>
            </p:cNvCxnSpPr>
            <p:nvPr/>
          </p:nvCxnSpPr>
          <p:spPr>
            <a:xfrm>
              <a:off x="2359660" y="3078480"/>
              <a:ext cx="492760" cy="49276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E2BB10-CAEC-43E2-87AD-B1EA1B91E7AC}"/>
                </a:ext>
              </a:extLst>
            </p:cNvPr>
            <p:cNvCxnSpPr>
              <a:cxnSpLocks/>
            </p:cNvCxnSpPr>
            <p:nvPr/>
          </p:nvCxnSpPr>
          <p:spPr>
            <a:xfrm flipH="1">
              <a:off x="3618451" y="3098800"/>
              <a:ext cx="350520" cy="472440"/>
            </a:xfrm>
            <a:prstGeom prst="line">
              <a:avLst/>
            </a:prstGeom>
            <a:ln w="57150" cap="rnd">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7D222B8-EEF6-4F4B-9004-9FA95F6FB08D}"/>
                </a:ext>
              </a:extLst>
            </p:cNvPr>
            <p:cNvCxnSpPr>
              <a:cxnSpLocks/>
            </p:cNvCxnSpPr>
            <p:nvPr/>
          </p:nvCxnSpPr>
          <p:spPr>
            <a:xfrm>
              <a:off x="2852420" y="3571240"/>
              <a:ext cx="766031" cy="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B5884B86-4A16-4637-8940-5D0A0E3C9036}"/>
              </a:ext>
            </a:extLst>
          </p:cNvPr>
          <p:cNvGrpSpPr/>
          <p:nvPr/>
        </p:nvGrpSpPr>
        <p:grpSpPr>
          <a:xfrm>
            <a:off x="5887720" y="3134645"/>
            <a:ext cx="3582520" cy="492760"/>
            <a:chOff x="2359660" y="3078480"/>
            <a:chExt cx="3582520" cy="492760"/>
          </a:xfrm>
        </p:grpSpPr>
        <p:cxnSp>
          <p:nvCxnSpPr>
            <p:cNvPr id="28" name="Straight Connector 27">
              <a:extLst>
                <a:ext uri="{FF2B5EF4-FFF2-40B4-BE49-F238E27FC236}">
                  <a16:creationId xmlns:a16="http://schemas.microsoft.com/office/drawing/2014/main" id="{BFFDA24F-1D05-4ED1-A4F1-B978906B032D}"/>
                </a:ext>
              </a:extLst>
            </p:cNvPr>
            <p:cNvCxnSpPr>
              <a:cxnSpLocks/>
            </p:cNvCxnSpPr>
            <p:nvPr/>
          </p:nvCxnSpPr>
          <p:spPr>
            <a:xfrm>
              <a:off x="2359660" y="3078480"/>
              <a:ext cx="492760" cy="49276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9FC35A7-1610-4BF5-A7C1-1BB31B6C383E}"/>
                </a:ext>
              </a:extLst>
            </p:cNvPr>
            <p:cNvCxnSpPr>
              <a:cxnSpLocks/>
            </p:cNvCxnSpPr>
            <p:nvPr/>
          </p:nvCxnSpPr>
          <p:spPr>
            <a:xfrm flipH="1">
              <a:off x="5591660" y="3078480"/>
              <a:ext cx="350520" cy="472440"/>
            </a:xfrm>
            <a:prstGeom prst="line">
              <a:avLst/>
            </a:prstGeom>
            <a:ln w="57150" cap="rnd">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CC577F5-6033-47D5-AC8B-DBF388A0FF64}"/>
                </a:ext>
              </a:extLst>
            </p:cNvPr>
            <p:cNvCxnSpPr>
              <a:cxnSpLocks/>
            </p:cNvCxnSpPr>
            <p:nvPr/>
          </p:nvCxnSpPr>
          <p:spPr>
            <a:xfrm flipV="1">
              <a:off x="2852420" y="3561080"/>
              <a:ext cx="2739240" cy="1016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7D0613D-5507-4DF2-B63A-17FB704EEA6A}"/>
              </a:ext>
            </a:extLst>
          </p:cNvPr>
          <p:cNvGrpSpPr/>
          <p:nvPr/>
        </p:nvGrpSpPr>
        <p:grpSpPr>
          <a:xfrm rot="5400000">
            <a:off x="5557830" y="3446541"/>
            <a:ext cx="1116551" cy="472440"/>
            <a:chOff x="2852420" y="3098800"/>
            <a:chExt cx="1116551" cy="472440"/>
          </a:xfrm>
        </p:grpSpPr>
        <p:cxnSp>
          <p:nvCxnSpPr>
            <p:cNvPr id="26" name="Straight Connector 25">
              <a:extLst>
                <a:ext uri="{FF2B5EF4-FFF2-40B4-BE49-F238E27FC236}">
                  <a16:creationId xmlns:a16="http://schemas.microsoft.com/office/drawing/2014/main" id="{D1DD9442-B0EB-48B0-9E42-A2C29934A74B}"/>
                </a:ext>
              </a:extLst>
            </p:cNvPr>
            <p:cNvCxnSpPr>
              <a:cxnSpLocks/>
            </p:cNvCxnSpPr>
            <p:nvPr/>
          </p:nvCxnSpPr>
          <p:spPr>
            <a:xfrm flipH="1">
              <a:off x="3618451" y="3098800"/>
              <a:ext cx="350520" cy="472440"/>
            </a:xfrm>
            <a:prstGeom prst="line">
              <a:avLst/>
            </a:prstGeom>
            <a:ln w="57150" cap="rnd">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44DF00A-1DCF-400D-958C-F0F6CD244C67}"/>
                </a:ext>
              </a:extLst>
            </p:cNvPr>
            <p:cNvCxnSpPr>
              <a:cxnSpLocks/>
            </p:cNvCxnSpPr>
            <p:nvPr/>
          </p:nvCxnSpPr>
          <p:spPr>
            <a:xfrm>
              <a:off x="2852420" y="3571240"/>
              <a:ext cx="766031"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 name="Oval 31">
            <a:extLst>
              <a:ext uri="{FF2B5EF4-FFF2-40B4-BE49-F238E27FC236}">
                <a16:creationId xmlns:a16="http://schemas.microsoft.com/office/drawing/2014/main" id="{E2E130CE-3960-4B7D-8C24-E67042519620}"/>
              </a:ext>
            </a:extLst>
          </p:cNvPr>
          <p:cNvSpPr/>
          <p:nvPr/>
        </p:nvSpPr>
        <p:spPr>
          <a:xfrm>
            <a:off x="6352326" y="4072984"/>
            <a:ext cx="701040" cy="701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1.0.1</a:t>
            </a:r>
          </a:p>
        </p:txBody>
      </p:sp>
    </p:spTree>
    <p:extLst>
      <p:ext uri="{BB962C8B-B14F-4D97-AF65-F5344CB8AC3E}">
        <p14:creationId xmlns:p14="http://schemas.microsoft.com/office/powerpoint/2010/main" val="31535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D429-3373-467E-A6EA-F65D54E72B1F}"/>
              </a:ext>
            </a:extLst>
          </p:cNvPr>
          <p:cNvSpPr>
            <a:spLocks noGrp="1"/>
          </p:cNvSpPr>
          <p:nvPr>
            <p:ph type="title"/>
          </p:nvPr>
        </p:nvSpPr>
        <p:spPr/>
        <p:txBody>
          <a:bodyPr/>
          <a:lstStyle/>
          <a:p>
            <a:r>
              <a:rPr lang="en-US" dirty="0"/>
              <a:t>Common Branching Schemes</a:t>
            </a:r>
          </a:p>
        </p:txBody>
      </p:sp>
      <p:sp>
        <p:nvSpPr>
          <p:cNvPr id="3" name="Footer Placeholder 2">
            <a:extLst>
              <a:ext uri="{FF2B5EF4-FFF2-40B4-BE49-F238E27FC236}">
                <a16:creationId xmlns:a16="http://schemas.microsoft.com/office/drawing/2014/main" id="{C8D14DA8-EE39-4793-9E41-0190D5086506}"/>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45E9FBD7-2ECF-49A3-A5E3-EB977C1E95E9}"/>
              </a:ext>
            </a:extLst>
          </p:cNvPr>
          <p:cNvSpPr>
            <a:spLocks noGrp="1"/>
          </p:cNvSpPr>
          <p:nvPr>
            <p:ph type="sldNum" sz="quarter" idx="12"/>
          </p:nvPr>
        </p:nvSpPr>
        <p:spPr/>
        <p:txBody>
          <a:bodyPr/>
          <a:lstStyle/>
          <a:p>
            <a:fld id="{48F63A3B-78C7-47BE-AE5E-E10140E04643}" type="slidenum">
              <a:rPr lang="en-US" smtClean="0"/>
              <a:t>17</a:t>
            </a:fld>
            <a:endParaRPr lang="en-US" dirty="0"/>
          </a:p>
        </p:txBody>
      </p:sp>
      <p:cxnSp>
        <p:nvCxnSpPr>
          <p:cNvPr id="7" name="Straight Arrow Connector 6">
            <a:extLst>
              <a:ext uri="{FF2B5EF4-FFF2-40B4-BE49-F238E27FC236}">
                <a16:creationId xmlns:a16="http://schemas.microsoft.com/office/drawing/2014/main" id="{4D50079D-7BDE-4544-B49D-36135D20BDCC}"/>
              </a:ext>
            </a:extLst>
          </p:cNvPr>
          <p:cNvCxnSpPr/>
          <p:nvPr/>
        </p:nvCxnSpPr>
        <p:spPr>
          <a:xfrm>
            <a:off x="816694" y="4418762"/>
            <a:ext cx="10063480"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F82FB8F-4734-4A5B-9C26-FE79FC6F0B98}"/>
              </a:ext>
            </a:extLst>
          </p:cNvPr>
          <p:cNvSpPr txBox="1"/>
          <p:nvPr/>
        </p:nvSpPr>
        <p:spPr>
          <a:xfrm>
            <a:off x="113509" y="4996844"/>
            <a:ext cx="11891397" cy="1323439"/>
          </a:xfrm>
          <a:prstGeom prst="rect">
            <a:avLst/>
          </a:prstGeom>
          <a:noFill/>
        </p:spPr>
        <p:txBody>
          <a:bodyPr wrap="none" rtlCol="0">
            <a:spAutoFit/>
          </a:bodyPr>
          <a:lstStyle/>
          <a:p>
            <a:pPr algn="ctr"/>
            <a:r>
              <a:rPr lang="en-US" sz="4000" dirty="0"/>
              <a:t>Stable Development</a:t>
            </a:r>
          </a:p>
          <a:p>
            <a:pPr algn="ctr"/>
            <a:r>
              <a:rPr lang="en-US" sz="4000" dirty="0"/>
              <a:t>Often paired with continuous integration and delivery</a:t>
            </a:r>
          </a:p>
        </p:txBody>
      </p:sp>
      <p:grpSp>
        <p:nvGrpSpPr>
          <p:cNvPr id="19" name="Group 18">
            <a:extLst>
              <a:ext uri="{FF2B5EF4-FFF2-40B4-BE49-F238E27FC236}">
                <a16:creationId xmlns:a16="http://schemas.microsoft.com/office/drawing/2014/main" id="{A725CA7D-1420-4EE1-B8CD-0F2026C459AA}"/>
              </a:ext>
            </a:extLst>
          </p:cNvPr>
          <p:cNvGrpSpPr/>
          <p:nvPr/>
        </p:nvGrpSpPr>
        <p:grpSpPr>
          <a:xfrm flipV="1">
            <a:off x="2775770" y="2898092"/>
            <a:ext cx="1851660" cy="489646"/>
            <a:chOff x="2359660" y="3078480"/>
            <a:chExt cx="1851660" cy="492760"/>
          </a:xfrm>
        </p:grpSpPr>
        <p:cxnSp>
          <p:nvCxnSpPr>
            <p:cNvPr id="6" name="Straight Connector 5">
              <a:extLst>
                <a:ext uri="{FF2B5EF4-FFF2-40B4-BE49-F238E27FC236}">
                  <a16:creationId xmlns:a16="http://schemas.microsoft.com/office/drawing/2014/main" id="{80E2720D-5217-4EB6-9587-40EF6FF931FA}"/>
                </a:ext>
              </a:extLst>
            </p:cNvPr>
            <p:cNvCxnSpPr>
              <a:cxnSpLocks/>
            </p:cNvCxnSpPr>
            <p:nvPr/>
          </p:nvCxnSpPr>
          <p:spPr>
            <a:xfrm>
              <a:off x="2359660" y="3078480"/>
              <a:ext cx="492760" cy="49276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F2D70E-0FE6-45A5-9E66-18A8360F7E54}"/>
                </a:ext>
              </a:extLst>
            </p:cNvPr>
            <p:cNvCxnSpPr>
              <a:cxnSpLocks/>
            </p:cNvCxnSpPr>
            <p:nvPr/>
          </p:nvCxnSpPr>
          <p:spPr>
            <a:xfrm flipH="1">
              <a:off x="3860800" y="3098800"/>
              <a:ext cx="350520" cy="472440"/>
            </a:xfrm>
            <a:prstGeom prst="line">
              <a:avLst/>
            </a:prstGeom>
            <a:ln w="57150" cap="rnd">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15ACD73-8DBA-44EC-B172-062D20F12389}"/>
                </a:ext>
              </a:extLst>
            </p:cNvPr>
            <p:cNvCxnSpPr>
              <a:cxnSpLocks/>
            </p:cNvCxnSpPr>
            <p:nvPr/>
          </p:nvCxnSpPr>
          <p:spPr>
            <a:xfrm>
              <a:off x="2852420" y="3571240"/>
              <a:ext cx="1008380" cy="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B5884B86-4A16-4637-8940-5D0A0E3C9036}"/>
              </a:ext>
            </a:extLst>
          </p:cNvPr>
          <p:cNvGrpSpPr/>
          <p:nvPr/>
        </p:nvGrpSpPr>
        <p:grpSpPr>
          <a:xfrm flipV="1">
            <a:off x="1047156" y="3903019"/>
            <a:ext cx="9833018" cy="489647"/>
            <a:chOff x="2359660" y="3078480"/>
            <a:chExt cx="9833018" cy="492760"/>
          </a:xfrm>
        </p:grpSpPr>
        <p:cxnSp>
          <p:nvCxnSpPr>
            <p:cNvPr id="28" name="Straight Connector 27">
              <a:extLst>
                <a:ext uri="{FF2B5EF4-FFF2-40B4-BE49-F238E27FC236}">
                  <a16:creationId xmlns:a16="http://schemas.microsoft.com/office/drawing/2014/main" id="{BFFDA24F-1D05-4ED1-A4F1-B978906B032D}"/>
                </a:ext>
              </a:extLst>
            </p:cNvPr>
            <p:cNvCxnSpPr>
              <a:cxnSpLocks/>
            </p:cNvCxnSpPr>
            <p:nvPr/>
          </p:nvCxnSpPr>
          <p:spPr>
            <a:xfrm>
              <a:off x="2359660" y="3078480"/>
              <a:ext cx="492760" cy="492760"/>
            </a:xfrm>
            <a:prstGeom prst="line">
              <a:avLst/>
            </a:prstGeom>
            <a:ln w="5715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CC577F5-6033-47D5-AC8B-DBF388A0FF64}"/>
                </a:ext>
              </a:extLst>
            </p:cNvPr>
            <p:cNvCxnSpPr>
              <a:cxnSpLocks/>
            </p:cNvCxnSpPr>
            <p:nvPr/>
          </p:nvCxnSpPr>
          <p:spPr>
            <a:xfrm flipV="1">
              <a:off x="2852420" y="3536594"/>
              <a:ext cx="9340258" cy="34644"/>
            </a:xfrm>
            <a:prstGeom prst="line">
              <a:avLst/>
            </a:prstGeom>
            <a:ln w="57150" cap="rnd">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A0A049C1-114F-4BEA-B56A-EAD2FAB84999}"/>
              </a:ext>
            </a:extLst>
          </p:cNvPr>
          <p:cNvSpPr txBox="1"/>
          <p:nvPr/>
        </p:nvSpPr>
        <p:spPr>
          <a:xfrm>
            <a:off x="4867616" y="4428921"/>
            <a:ext cx="1285929" cy="369332"/>
          </a:xfrm>
          <a:prstGeom prst="rect">
            <a:avLst/>
          </a:prstGeom>
          <a:noFill/>
        </p:spPr>
        <p:txBody>
          <a:bodyPr wrap="none" rtlCol="0">
            <a:spAutoFit/>
          </a:bodyPr>
          <a:lstStyle/>
          <a:p>
            <a:r>
              <a:rPr lang="en-US" dirty="0"/>
              <a:t>Production</a:t>
            </a:r>
          </a:p>
        </p:txBody>
      </p:sp>
      <p:sp>
        <p:nvSpPr>
          <p:cNvPr id="33" name="TextBox 32">
            <a:extLst>
              <a:ext uri="{FF2B5EF4-FFF2-40B4-BE49-F238E27FC236}">
                <a16:creationId xmlns:a16="http://schemas.microsoft.com/office/drawing/2014/main" id="{721F7724-0347-4065-8D3F-F92B5332DCD7}"/>
              </a:ext>
            </a:extLst>
          </p:cNvPr>
          <p:cNvSpPr txBox="1"/>
          <p:nvPr/>
        </p:nvSpPr>
        <p:spPr>
          <a:xfrm>
            <a:off x="4969677" y="3872063"/>
            <a:ext cx="912429" cy="369332"/>
          </a:xfrm>
          <a:prstGeom prst="rect">
            <a:avLst/>
          </a:prstGeom>
          <a:noFill/>
        </p:spPr>
        <p:txBody>
          <a:bodyPr wrap="none" rtlCol="0">
            <a:spAutoFit/>
          </a:bodyPr>
          <a:lstStyle/>
          <a:p>
            <a:r>
              <a:rPr lang="en-US" dirty="0"/>
              <a:t>Staging</a:t>
            </a:r>
          </a:p>
        </p:txBody>
      </p:sp>
      <p:grpSp>
        <p:nvGrpSpPr>
          <p:cNvPr id="34" name="Group 33">
            <a:extLst>
              <a:ext uri="{FF2B5EF4-FFF2-40B4-BE49-F238E27FC236}">
                <a16:creationId xmlns:a16="http://schemas.microsoft.com/office/drawing/2014/main" id="{E6CEA637-3E5A-4C6F-8354-35EF419CBF19}"/>
              </a:ext>
            </a:extLst>
          </p:cNvPr>
          <p:cNvGrpSpPr/>
          <p:nvPr/>
        </p:nvGrpSpPr>
        <p:grpSpPr>
          <a:xfrm flipV="1">
            <a:off x="1785958" y="3397894"/>
            <a:ext cx="9094216" cy="489647"/>
            <a:chOff x="2359660" y="3078480"/>
            <a:chExt cx="9833018" cy="492760"/>
          </a:xfrm>
        </p:grpSpPr>
        <p:cxnSp>
          <p:nvCxnSpPr>
            <p:cNvPr id="35" name="Straight Connector 34">
              <a:extLst>
                <a:ext uri="{FF2B5EF4-FFF2-40B4-BE49-F238E27FC236}">
                  <a16:creationId xmlns:a16="http://schemas.microsoft.com/office/drawing/2014/main" id="{1A822B3B-63BF-46BC-A965-7FA38D59E99C}"/>
                </a:ext>
              </a:extLst>
            </p:cNvPr>
            <p:cNvCxnSpPr>
              <a:cxnSpLocks/>
            </p:cNvCxnSpPr>
            <p:nvPr/>
          </p:nvCxnSpPr>
          <p:spPr>
            <a:xfrm>
              <a:off x="2359660" y="3078480"/>
              <a:ext cx="492760" cy="492760"/>
            </a:xfrm>
            <a:prstGeom prst="line">
              <a:avLst/>
            </a:prstGeom>
            <a:ln w="5715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262BF92-470F-4D8D-B4E8-9302D87A4009}"/>
                </a:ext>
              </a:extLst>
            </p:cNvPr>
            <p:cNvCxnSpPr>
              <a:cxnSpLocks/>
            </p:cNvCxnSpPr>
            <p:nvPr/>
          </p:nvCxnSpPr>
          <p:spPr>
            <a:xfrm flipV="1">
              <a:off x="2852420" y="3536594"/>
              <a:ext cx="9340258" cy="34644"/>
            </a:xfrm>
            <a:prstGeom prst="line">
              <a:avLst/>
            </a:prstGeom>
            <a:ln w="57150" cap="rnd">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A3C06628-8150-4E69-A652-5C4521E9B6EB}"/>
              </a:ext>
            </a:extLst>
          </p:cNvPr>
          <p:cNvSpPr txBox="1"/>
          <p:nvPr/>
        </p:nvSpPr>
        <p:spPr>
          <a:xfrm>
            <a:off x="4706107" y="3383448"/>
            <a:ext cx="1503938" cy="369332"/>
          </a:xfrm>
          <a:prstGeom prst="rect">
            <a:avLst/>
          </a:prstGeom>
          <a:noFill/>
        </p:spPr>
        <p:txBody>
          <a:bodyPr wrap="none" rtlCol="0">
            <a:spAutoFit/>
          </a:bodyPr>
          <a:lstStyle/>
          <a:p>
            <a:r>
              <a:rPr lang="en-US" dirty="0"/>
              <a:t>Development</a:t>
            </a:r>
          </a:p>
        </p:txBody>
      </p:sp>
      <p:sp>
        <p:nvSpPr>
          <p:cNvPr id="38" name="TextBox 37">
            <a:extLst>
              <a:ext uri="{FF2B5EF4-FFF2-40B4-BE49-F238E27FC236}">
                <a16:creationId xmlns:a16="http://schemas.microsoft.com/office/drawing/2014/main" id="{C751CD85-C394-4C7A-A8F2-45EFDC1C0913}"/>
              </a:ext>
            </a:extLst>
          </p:cNvPr>
          <p:cNvSpPr txBox="1"/>
          <p:nvPr/>
        </p:nvSpPr>
        <p:spPr>
          <a:xfrm>
            <a:off x="3373801" y="2868899"/>
            <a:ext cx="872355" cy="369332"/>
          </a:xfrm>
          <a:prstGeom prst="rect">
            <a:avLst/>
          </a:prstGeom>
          <a:noFill/>
        </p:spPr>
        <p:txBody>
          <a:bodyPr wrap="none" rtlCol="0">
            <a:spAutoFit/>
          </a:bodyPr>
          <a:lstStyle/>
          <a:p>
            <a:r>
              <a:rPr lang="en-US" dirty="0"/>
              <a:t>Project</a:t>
            </a:r>
          </a:p>
        </p:txBody>
      </p:sp>
      <p:grpSp>
        <p:nvGrpSpPr>
          <p:cNvPr id="39" name="Group 38">
            <a:extLst>
              <a:ext uri="{FF2B5EF4-FFF2-40B4-BE49-F238E27FC236}">
                <a16:creationId xmlns:a16="http://schemas.microsoft.com/office/drawing/2014/main" id="{F23B3A8D-7F36-4ACE-94D6-55D177ED6977}"/>
              </a:ext>
            </a:extLst>
          </p:cNvPr>
          <p:cNvGrpSpPr/>
          <p:nvPr/>
        </p:nvGrpSpPr>
        <p:grpSpPr>
          <a:xfrm flipV="1">
            <a:off x="4749287" y="2883911"/>
            <a:ext cx="1851660" cy="489646"/>
            <a:chOff x="2359660" y="3078480"/>
            <a:chExt cx="1851660" cy="492760"/>
          </a:xfrm>
        </p:grpSpPr>
        <p:cxnSp>
          <p:nvCxnSpPr>
            <p:cNvPr id="40" name="Straight Connector 39">
              <a:extLst>
                <a:ext uri="{FF2B5EF4-FFF2-40B4-BE49-F238E27FC236}">
                  <a16:creationId xmlns:a16="http://schemas.microsoft.com/office/drawing/2014/main" id="{36CD56D8-E09C-4020-B374-19CC6B7F4033}"/>
                </a:ext>
              </a:extLst>
            </p:cNvPr>
            <p:cNvCxnSpPr>
              <a:cxnSpLocks/>
            </p:cNvCxnSpPr>
            <p:nvPr/>
          </p:nvCxnSpPr>
          <p:spPr>
            <a:xfrm>
              <a:off x="2359660" y="3078480"/>
              <a:ext cx="492760" cy="49276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B748FA-E519-477A-B1CB-06A227CFCA77}"/>
                </a:ext>
              </a:extLst>
            </p:cNvPr>
            <p:cNvCxnSpPr>
              <a:cxnSpLocks/>
            </p:cNvCxnSpPr>
            <p:nvPr/>
          </p:nvCxnSpPr>
          <p:spPr>
            <a:xfrm flipH="1">
              <a:off x="3860800" y="3098800"/>
              <a:ext cx="350520" cy="472440"/>
            </a:xfrm>
            <a:prstGeom prst="line">
              <a:avLst/>
            </a:prstGeom>
            <a:ln w="57150" cap="rnd">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0BD6406-2A81-46B3-8A3C-ABE4315C8D82}"/>
                </a:ext>
              </a:extLst>
            </p:cNvPr>
            <p:cNvCxnSpPr>
              <a:cxnSpLocks/>
            </p:cNvCxnSpPr>
            <p:nvPr/>
          </p:nvCxnSpPr>
          <p:spPr>
            <a:xfrm>
              <a:off x="2852420" y="3571240"/>
              <a:ext cx="1008380" cy="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0B4A044-BE99-4A73-A282-4EDE99EE4E59}"/>
              </a:ext>
            </a:extLst>
          </p:cNvPr>
          <p:cNvSpPr txBox="1"/>
          <p:nvPr/>
        </p:nvSpPr>
        <p:spPr>
          <a:xfrm>
            <a:off x="5347318" y="2854718"/>
            <a:ext cx="872355" cy="369332"/>
          </a:xfrm>
          <a:prstGeom prst="rect">
            <a:avLst/>
          </a:prstGeom>
          <a:noFill/>
        </p:spPr>
        <p:txBody>
          <a:bodyPr wrap="none" rtlCol="0">
            <a:spAutoFit/>
          </a:bodyPr>
          <a:lstStyle/>
          <a:p>
            <a:r>
              <a:rPr lang="en-US" dirty="0"/>
              <a:t>Project</a:t>
            </a:r>
          </a:p>
        </p:txBody>
      </p:sp>
      <p:cxnSp>
        <p:nvCxnSpPr>
          <p:cNvPr id="44" name="Straight Connector 43">
            <a:extLst>
              <a:ext uri="{FF2B5EF4-FFF2-40B4-BE49-F238E27FC236}">
                <a16:creationId xmlns:a16="http://schemas.microsoft.com/office/drawing/2014/main" id="{B2F088C3-BCE4-4221-963E-B6FB14D45657}"/>
              </a:ext>
            </a:extLst>
          </p:cNvPr>
          <p:cNvCxnSpPr>
            <a:cxnSpLocks/>
          </p:cNvCxnSpPr>
          <p:nvPr/>
        </p:nvCxnSpPr>
        <p:spPr>
          <a:xfrm flipH="1" flipV="1">
            <a:off x="6862448" y="3417291"/>
            <a:ext cx="314816" cy="514833"/>
          </a:xfrm>
          <a:prstGeom prst="line">
            <a:avLst/>
          </a:prstGeom>
          <a:ln w="57150" cap="rnd">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10049011-EB0D-459F-B00F-AAF0FAF34287}"/>
              </a:ext>
            </a:extLst>
          </p:cNvPr>
          <p:cNvGrpSpPr/>
          <p:nvPr/>
        </p:nvGrpSpPr>
        <p:grpSpPr>
          <a:xfrm flipV="1">
            <a:off x="7072486" y="2910866"/>
            <a:ext cx="1851660" cy="489646"/>
            <a:chOff x="2359660" y="3078480"/>
            <a:chExt cx="1851660" cy="492760"/>
          </a:xfrm>
        </p:grpSpPr>
        <p:cxnSp>
          <p:nvCxnSpPr>
            <p:cNvPr id="46" name="Straight Connector 45">
              <a:extLst>
                <a:ext uri="{FF2B5EF4-FFF2-40B4-BE49-F238E27FC236}">
                  <a16:creationId xmlns:a16="http://schemas.microsoft.com/office/drawing/2014/main" id="{06931FB9-7895-4F56-BEB7-10F8C1471DB7}"/>
                </a:ext>
              </a:extLst>
            </p:cNvPr>
            <p:cNvCxnSpPr>
              <a:cxnSpLocks/>
            </p:cNvCxnSpPr>
            <p:nvPr/>
          </p:nvCxnSpPr>
          <p:spPr>
            <a:xfrm>
              <a:off x="2359660" y="3078480"/>
              <a:ext cx="492760" cy="49276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536C33C-22D2-490E-9394-79D3367C227E}"/>
                </a:ext>
              </a:extLst>
            </p:cNvPr>
            <p:cNvCxnSpPr>
              <a:cxnSpLocks/>
            </p:cNvCxnSpPr>
            <p:nvPr/>
          </p:nvCxnSpPr>
          <p:spPr>
            <a:xfrm flipH="1">
              <a:off x="3860800" y="3098800"/>
              <a:ext cx="350520" cy="472440"/>
            </a:xfrm>
            <a:prstGeom prst="line">
              <a:avLst/>
            </a:prstGeom>
            <a:ln w="57150" cap="rnd">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1A17AA9-1B59-4DF1-9D61-121D65F5B1A8}"/>
                </a:ext>
              </a:extLst>
            </p:cNvPr>
            <p:cNvCxnSpPr>
              <a:cxnSpLocks/>
            </p:cNvCxnSpPr>
            <p:nvPr/>
          </p:nvCxnSpPr>
          <p:spPr>
            <a:xfrm>
              <a:off x="2852420" y="3571240"/>
              <a:ext cx="1008380" cy="0"/>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E9E59986-A8A5-4032-B408-2546370D6D2E}"/>
              </a:ext>
            </a:extLst>
          </p:cNvPr>
          <p:cNvSpPr txBox="1"/>
          <p:nvPr/>
        </p:nvSpPr>
        <p:spPr>
          <a:xfrm>
            <a:off x="7670517" y="2881673"/>
            <a:ext cx="872355" cy="369332"/>
          </a:xfrm>
          <a:prstGeom prst="rect">
            <a:avLst/>
          </a:prstGeom>
          <a:noFill/>
        </p:spPr>
        <p:txBody>
          <a:bodyPr wrap="none" rtlCol="0">
            <a:spAutoFit/>
          </a:bodyPr>
          <a:lstStyle/>
          <a:p>
            <a:r>
              <a:rPr lang="en-US" dirty="0"/>
              <a:t>Project</a:t>
            </a:r>
          </a:p>
        </p:txBody>
      </p:sp>
      <p:cxnSp>
        <p:nvCxnSpPr>
          <p:cNvPr id="50" name="Straight Connector 49">
            <a:extLst>
              <a:ext uri="{FF2B5EF4-FFF2-40B4-BE49-F238E27FC236}">
                <a16:creationId xmlns:a16="http://schemas.microsoft.com/office/drawing/2014/main" id="{1ABA6503-BEA9-441D-AAA4-A638FAD3DE8E}"/>
              </a:ext>
            </a:extLst>
          </p:cNvPr>
          <p:cNvCxnSpPr>
            <a:cxnSpLocks/>
          </p:cNvCxnSpPr>
          <p:nvPr/>
        </p:nvCxnSpPr>
        <p:spPr>
          <a:xfrm flipH="1" flipV="1">
            <a:off x="9096150" y="3434009"/>
            <a:ext cx="314816" cy="514833"/>
          </a:xfrm>
          <a:prstGeom prst="line">
            <a:avLst/>
          </a:prstGeom>
          <a:ln w="57150" cap="rnd">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D0C101E-D72B-4A61-9D64-B3039DF97664}"/>
              </a:ext>
            </a:extLst>
          </p:cNvPr>
          <p:cNvCxnSpPr>
            <a:cxnSpLocks/>
          </p:cNvCxnSpPr>
          <p:nvPr/>
        </p:nvCxnSpPr>
        <p:spPr>
          <a:xfrm flipH="1" flipV="1">
            <a:off x="10333049" y="3927085"/>
            <a:ext cx="314816" cy="514833"/>
          </a:xfrm>
          <a:prstGeom prst="line">
            <a:avLst/>
          </a:prstGeom>
          <a:ln w="57150" cap="rnd">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7C4E0795-27A4-453D-AC53-EE111C518307}"/>
              </a:ext>
            </a:extLst>
          </p:cNvPr>
          <p:cNvSpPr txBox="1"/>
          <p:nvPr/>
        </p:nvSpPr>
        <p:spPr>
          <a:xfrm>
            <a:off x="9424467" y="3584228"/>
            <a:ext cx="876522" cy="369332"/>
          </a:xfrm>
          <a:prstGeom prst="rect">
            <a:avLst/>
          </a:prstGeom>
          <a:noFill/>
        </p:spPr>
        <p:txBody>
          <a:bodyPr wrap="none" rtlCol="0">
            <a:spAutoFit/>
          </a:bodyPr>
          <a:lstStyle/>
          <a:p>
            <a:r>
              <a:rPr lang="en-US" dirty="0"/>
              <a:t>Testing</a:t>
            </a:r>
          </a:p>
        </p:txBody>
      </p:sp>
    </p:spTree>
    <p:extLst>
      <p:ext uri="{BB962C8B-B14F-4D97-AF65-F5344CB8AC3E}">
        <p14:creationId xmlns:p14="http://schemas.microsoft.com/office/powerpoint/2010/main" val="3368887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7EE614-81B8-44C1-AE7C-04EA954009A8}"/>
              </a:ext>
            </a:extLst>
          </p:cNvPr>
          <p:cNvSpPr>
            <a:spLocks noGrp="1"/>
          </p:cNvSpPr>
          <p:nvPr>
            <p:ph type="title"/>
          </p:nvPr>
        </p:nvSpPr>
        <p:spPr/>
        <p:txBody>
          <a:bodyPr/>
          <a:lstStyle/>
          <a:p>
            <a:r>
              <a:rPr lang="en-US" dirty="0"/>
              <a:t>Type Hinting</a:t>
            </a:r>
          </a:p>
        </p:txBody>
      </p:sp>
      <p:sp>
        <p:nvSpPr>
          <p:cNvPr id="6" name="Text Placeholder 5">
            <a:extLst>
              <a:ext uri="{FF2B5EF4-FFF2-40B4-BE49-F238E27FC236}">
                <a16:creationId xmlns:a16="http://schemas.microsoft.com/office/drawing/2014/main" id="{1B49594E-CC30-41B7-AE0D-FCC750F0799B}"/>
              </a:ext>
            </a:extLst>
          </p:cNvPr>
          <p:cNvSpPr>
            <a:spLocks noGrp="1"/>
          </p:cNvSpPr>
          <p:nvPr>
            <p:ph type="body" idx="1"/>
          </p:nvPr>
        </p:nvSpPr>
        <p:spPr/>
        <p:txBody>
          <a:bodyPr/>
          <a:lstStyle/>
          <a:p>
            <a:r>
              <a:rPr lang="en-US" dirty="0"/>
              <a:t>Making Python a little more self-documenting</a:t>
            </a:r>
          </a:p>
        </p:txBody>
      </p:sp>
      <p:sp>
        <p:nvSpPr>
          <p:cNvPr id="3" name="Footer Placeholder 2">
            <a:extLst>
              <a:ext uri="{FF2B5EF4-FFF2-40B4-BE49-F238E27FC236}">
                <a16:creationId xmlns:a16="http://schemas.microsoft.com/office/drawing/2014/main" id="{AAAC3532-3DC5-450F-BDB3-876261CF2871}"/>
              </a:ext>
            </a:extLst>
          </p:cNvPr>
          <p:cNvSpPr>
            <a:spLocks noGrp="1"/>
          </p:cNvSpPr>
          <p:nvPr>
            <p:ph type="ftr" sz="quarter" idx="4294967295"/>
          </p:nvPr>
        </p:nvSpPr>
        <p:spPr>
          <a:xfrm>
            <a:off x="0" y="457200"/>
            <a:ext cx="3200400" cy="274638"/>
          </a:xfr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E071D34-2CDA-4AFE-95D8-C26D56ED37E2}"/>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2251715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118954-769B-4F43-9905-93C3E18EAF09}"/>
              </a:ext>
            </a:extLst>
          </p:cNvPr>
          <p:cNvSpPr>
            <a:spLocks noGrp="1"/>
          </p:cNvSpPr>
          <p:nvPr>
            <p:ph type="title"/>
          </p:nvPr>
        </p:nvSpPr>
        <p:spPr>
          <a:xfrm>
            <a:off x="758825" y="310761"/>
            <a:ext cx="10671048" cy="768096"/>
          </a:xfrm>
        </p:spPr>
        <p:txBody>
          <a:bodyPr/>
          <a:lstStyle/>
          <a:p>
            <a:r>
              <a:rPr lang="en-US" dirty="0"/>
              <a:t>Type hinting</a:t>
            </a:r>
          </a:p>
        </p:txBody>
      </p:sp>
      <p:sp>
        <p:nvSpPr>
          <p:cNvPr id="5" name="Text Placeholder 4">
            <a:extLst>
              <a:ext uri="{FF2B5EF4-FFF2-40B4-BE49-F238E27FC236}">
                <a16:creationId xmlns:a16="http://schemas.microsoft.com/office/drawing/2014/main" id="{3D0AB5AE-1CE3-4D1D-B05D-8E0D3661F5D5}"/>
              </a:ext>
            </a:extLst>
          </p:cNvPr>
          <p:cNvSpPr>
            <a:spLocks noGrp="1"/>
          </p:cNvSpPr>
          <p:nvPr>
            <p:ph type="body" sz="quarter" idx="13"/>
          </p:nvPr>
        </p:nvSpPr>
        <p:spPr>
          <a:xfrm>
            <a:off x="758825" y="1189170"/>
            <a:ext cx="4015875" cy="5211629"/>
          </a:xfrm>
        </p:spPr>
        <p:txBody>
          <a:bodyPr>
            <a:normAutofit/>
          </a:bodyPr>
          <a:lstStyle/>
          <a:p>
            <a:r>
              <a:rPr lang="en-US" dirty="0"/>
              <a:t>Makes clear what types should be getting passed</a:t>
            </a:r>
          </a:p>
          <a:p>
            <a:r>
              <a:rPr lang="en-US" dirty="0"/>
              <a:t>Makes clear what types should be getting returned</a:t>
            </a:r>
          </a:p>
          <a:p>
            <a:r>
              <a:rPr lang="en-US" dirty="0"/>
              <a:t>Not enforced by the Python interpreter</a:t>
            </a:r>
          </a:p>
        </p:txBody>
      </p:sp>
      <p:pic>
        <p:nvPicPr>
          <p:cNvPr id="7" name="Picture 6">
            <a:extLst>
              <a:ext uri="{FF2B5EF4-FFF2-40B4-BE49-F238E27FC236}">
                <a16:creationId xmlns:a16="http://schemas.microsoft.com/office/drawing/2014/main" id="{AAEF25A9-5ED2-44E6-9756-946DCBE64643}"/>
              </a:ext>
            </a:extLst>
          </p:cNvPr>
          <p:cNvPicPr>
            <a:picLocks noChangeAspect="1"/>
          </p:cNvPicPr>
          <p:nvPr/>
        </p:nvPicPr>
        <p:blipFill>
          <a:blip r:embed="rId2"/>
          <a:stretch>
            <a:fillRect/>
          </a:stretch>
        </p:blipFill>
        <p:spPr>
          <a:xfrm>
            <a:off x="5164179" y="1148063"/>
            <a:ext cx="6710412" cy="4633946"/>
          </a:xfrm>
          <a:prstGeom prst="rect">
            <a:avLst/>
          </a:prstGeom>
        </p:spPr>
      </p:pic>
    </p:spTree>
    <p:extLst>
      <p:ext uri="{BB962C8B-B14F-4D97-AF65-F5344CB8AC3E}">
        <p14:creationId xmlns:p14="http://schemas.microsoft.com/office/powerpoint/2010/main" val="86575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7419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 Day 2</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603248"/>
            <a:ext cx="5693664" cy="3924808"/>
          </a:xfrm>
        </p:spPr>
        <p:txBody>
          <a:bodyPr/>
          <a:lstStyle/>
          <a:p>
            <a:pPr marL="342900" indent="-342900">
              <a:lnSpc>
                <a:spcPct val="100000"/>
              </a:lnSpc>
              <a:buFont typeface="Arial" panose="020B0604020202020204" pitchFamily="34" charset="0"/>
              <a:buChar char="•"/>
            </a:pPr>
            <a:r>
              <a:rPr lang="en-US" dirty="0"/>
              <a:t>Python Type-hinting</a:t>
            </a:r>
          </a:p>
          <a:p>
            <a:pPr marL="342900" indent="-342900">
              <a:lnSpc>
                <a:spcPct val="100000"/>
              </a:lnSpc>
              <a:buFont typeface="Arial" panose="020B0604020202020204" pitchFamily="34" charset="0"/>
              <a:buChar char="•"/>
            </a:pPr>
            <a:r>
              <a:rPr lang="en-US" dirty="0"/>
              <a:t>Set Up A Central Repo For Our Work</a:t>
            </a:r>
          </a:p>
          <a:p>
            <a:pPr marL="342900" indent="-342900">
              <a:lnSpc>
                <a:spcPct val="100000"/>
              </a:lnSpc>
              <a:buFont typeface="Arial" panose="020B0604020202020204" pitchFamily="34" charset="0"/>
              <a:buChar char="•"/>
            </a:pPr>
            <a:r>
              <a:rPr lang="en-US" dirty="0"/>
              <a:t>Review Specs For Our RPS Project</a:t>
            </a:r>
          </a:p>
          <a:p>
            <a:pPr marL="342900" indent="-342900">
              <a:lnSpc>
                <a:spcPct val="100000"/>
              </a:lnSpc>
              <a:buFont typeface="Arial" panose="020B0604020202020204" pitchFamily="34" charset="0"/>
              <a:buChar char="•"/>
            </a:pPr>
            <a:r>
              <a:rPr lang="en-US" dirty="0"/>
              <a:t>Design Our Project And Split Into Teams</a:t>
            </a:r>
          </a:p>
          <a:p>
            <a:pPr marL="342900" indent="-342900">
              <a:lnSpc>
                <a:spcPct val="100000"/>
              </a:lnSpc>
              <a:buFont typeface="Arial" panose="020B0604020202020204" pitchFamily="34" charset="0"/>
              <a:buChar char="•"/>
            </a:pPr>
            <a:r>
              <a:rPr lang="en-US" dirty="0"/>
              <a:t>Start Our Project Container</a:t>
            </a:r>
          </a:p>
          <a:p>
            <a:pPr marL="342900" indent="-342900">
              <a:lnSpc>
                <a:spcPct val="100000"/>
              </a:lnSpc>
              <a:buFont typeface="Arial" panose="020B0604020202020204" pitchFamily="34" charset="0"/>
              <a:buChar char="•"/>
            </a:pPr>
            <a:r>
              <a:rPr lang="en-US" dirty="0"/>
              <a:t>Create Project Packages And Functions As Teams</a:t>
            </a:r>
          </a:p>
          <a:p>
            <a:pPr marL="342900" indent="-342900">
              <a:lnSpc>
                <a:spcPct val="100000"/>
              </a:lnSpc>
              <a:buFont typeface="Arial" panose="020B0604020202020204" pitchFamily="34" charset="0"/>
              <a:buChar char="•"/>
            </a:pPr>
            <a:r>
              <a:rPr lang="en-US" dirty="0"/>
              <a:t>Review Results And Set Version 1.0</a:t>
            </a:r>
          </a:p>
          <a:p>
            <a:pPr marL="342900" indent="-342900">
              <a:lnSpc>
                <a:spcPct val="100000"/>
              </a:lnSpc>
              <a:buFont typeface="Arial" panose="020B0604020202020204" pitchFamily="34" charset="0"/>
              <a:buChar char="•"/>
            </a:pPr>
            <a:r>
              <a:rPr lang="en-US" dirty="0"/>
              <a:t>Plan Version 2.0 Specs</a:t>
            </a:r>
          </a:p>
          <a:p>
            <a:pPr>
              <a:lnSpc>
                <a:spcPct val="100000"/>
              </a:lnSpc>
            </a:pPr>
            <a:endParaRPr lang="en-US" dirty="0"/>
          </a:p>
          <a:p>
            <a:endParaRPr lang="en-US" dirty="0"/>
          </a:p>
        </p:txBody>
      </p:sp>
    </p:spTree>
    <p:extLst>
      <p:ext uri="{BB962C8B-B14F-4D97-AF65-F5344CB8AC3E}">
        <p14:creationId xmlns:p14="http://schemas.microsoft.com/office/powerpoint/2010/main" val="3830885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118954-769B-4F43-9905-93C3E18EAF09}"/>
              </a:ext>
            </a:extLst>
          </p:cNvPr>
          <p:cNvSpPr>
            <a:spLocks noGrp="1"/>
          </p:cNvSpPr>
          <p:nvPr>
            <p:ph type="title"/>
          </p:nvPr>
        </p:nvSpPr>
        <p:spPr>
          <a:xfrm>
            <a:off x="758825" y="310761"/>
            <a:ext cx="10671048" cy="768096"/>
          </a:xfrm>
        </p:spPr>
        <p:txBody>
          <a:bodyPr/>
          <a:lstStyle/>
          <a:p>
            <a:r>
              <a:rPr lang="en-US" dirty="0"/>
              <a:t>Type hinting</a:t>
            </a:r>
          </a:p>
        </p:txBody>
      </p:sp>
      <p:pic>
        <p:nvPicPr>
          <p:cNvPr id="3" name="Picture 2">
            <a:extLst>
              <a:ext uri="{FF2B5EF4-FFF2-40B4-BE49-F238E27FC236}">
                <a16:creationId xmlns:a16="http://schemas.microsoft.com/office/drawing/2014/main" id="{ABBAFA91-64A1-49A1-A67B-4CDC09C29FDD}"/>
              </a:ext>
            </a:extLst>
          </p:cNvPr>
          <p:cNvPicPr>
            <a:picLocks noChangeAspect="1"/>
          </p:cNvPicPr>
          <p:nvPr/>
        </p:nvPicPr>
        <p:blipFill>
          <a:blip r:embed="rId2"/>
          <a:stretch>
            <a:fillRect/>
          </a:stretch>
        </p:blipFill>
        <p:spPr>
          <a:xfrm>
            <a:off x="1991425" y="1054876"/>
            <a:ext cx="8205847" cy="4748247"/>
          </a:xfrm>
          <a:prstGeom prst="rect">
            <a:avLst/>
          </a:prstGeom>
        </p:spPr>
      </p:pic>
      <p:sp>
        <p:nvSpPr>
          <p:cNvPr id="9" name="TextBox 8">
            <a:extLst>
              <a:ext uri="{FF2B5EF4-FFF2-40B4-BE49-F238E27FC236}">
                <a16:creationId xmlns:a16="http://schemas.microsoft.com/office/drawing/2014/main" id="{267D6AD8-D62D-4D63-9E90-6A3FAC7F69BE}"/>
              </a:ext>
            </a:extLst>
          </p:cNvPr>
          <p:cNvSpPr txBox="1"/>
          <p:nvPr/>
        </p:nvSpPr>
        <p:spPr>
          <a:xfrm>
            <a:off x="2621580" y="6094498"/>
            <a:ext cx="6678431" cy="646331"/>
          </a:xfrm>
          <a:prstGeom prst="rect">
            <a:avLst/>
          </a:prstGeom>
          <a:noFill/>
        </p:spPr>
        <p:txBody>
          <a:bodyPr wrap="none" rtlCol="0">
            <a:spAutoFit/>
          </a:bodyPr>
          <a:lstStyle/>
          <a:p>
            <a:pPr algn="ctr"/>
            <a:r>
              <a:rPr lang="en-US" dirty="0"/>
              <a:t>Note that here it knows that the output stored in </a:t>
            </a:r>
            <a:r>
              <a:rPr lang="en-US" dirty="0" err="1"/>
              <a:t>rightWay</a:t>
            </a:r>
            <a:r>
              <a:rPr lang="en-US" dirty="0"/>
              <a:t> </a:t>
            </a:r>
          </a:p>
          <a:p>
            <a:pPr algn="ctr"/>
            <a:r>
              <a:rPr lang="en-US" dirty="0"/>
              <a:t>will be the wrong type of input because the output was type hinted</a:t>
            </a:r>
          </a:p>
        </p:txBody>
      </p:sp>
    </p:spTree>
    <p:extLst>
      <p:ext uri="{BB962C8B-B14F-4D97-AF65-F5344CB8AC3E}">
        <p14:creationId xmlns:p14="http://schemas.microsoft.com/office/powerpoint/2010/main" val="3273896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75ED84-4523-44D8-B2BD-14716BEA3B84}"/>
              </a:ext>
            </a:extLst>
          </p:cNvPr>
          <p:cNvSpPr>
            <a:spLocks noGrp="1"/>
          </p:cNvSpPr>
          <p:nvPr>
            <p:ph type="title"/>
          </p:nvPr>
        </p:nvSpPr>
        <p:spPr/>
        <p:txBody>
          <a:bodyPr/>
          <a:lstStyle/>
          <a:p>
            <a:r>
              <a:rPr lang="en-US" dirty="0"/>
              <a:t>Today’s coding</a:t>
            </a:r>
          </a:p>
        </p:txBody>
      </p:sp>
      <p:sp>
        <p:nvSpPr>
          <p:cNvPr id="7" name="Text Placeholder 6">
            <a:extLst>
              <a:ext uri="{FF2B5EF4-FFF2-40B4-BE49-F238E27FC236}">
                <a16:creationId xmlns:a16="http://schemas.microsoft.com/office/drawing/2014/main" id="{1A395C88-4A3D-46A5-B384-39B3DB239A2B}"/>
              </a:ext>
            </a:extLst>
          </p:cNvPr>
          <p:cNvSpPr>
            <a:spLocks noGrp="1"/>
          </p:cNvSpPr>
          <p:nvPr>
            <p:ph type="body" idx="1"/>
          </p:nvPr>
        </p:nvSpPr>
        <p:spPr/>
        <p:txBody>
          <a:bodyPr/>
          <a:lstStyle/>
          <a:p>
            <a:r>
              <a:rPr lang="en-US" dirty="0"/>
              <a:t>Rock, Paper, Scissors</a:t>
            </a:r>
          </a:p>
        </p:txBody>
      </p:sp>
      <p:sp>
        <p:nvSpPr>
          <p:cNvPr id="3" name="Footer Placeholder 2">
            <a:extLst>
              <a:ext uri="{FF2B5EF4-FFF2-40B4-BE49-F238E27FC236}">
                <a16:creationId xmlns:a16="http://schemas.microsoft.com/office/drawing/2014/main" id="{ABD16798-83AB-495D-9883-E93D547CD041}"/>
              </a:ext>
            </a:extLst>
          </p:cNvPr>
          <p:cNvSpPr>
            <a:spLocks noGrp="1"/>
          </p:cNvSpPr>
          <p:nvPr>
            <p:ph type="ftr" sz="quarter" idx="4294967295"/>
          </p:nvPr>
        </p:nvSpPr>
        <p:spPr>
          <a:xfrm>
            <a:off x="0" y="457200"/>
            <a:ext cx="3200400" cy="274638"/>
          </a:xfrm>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59C1AABB-8B78-4874-989A-B593C756108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1111991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91FF4-E7B4-4642-96D4-9841180D6669}"/>
              </a:ext>
            </a:extLst>
          </p:cNvPr>
          <p:cNvSpPr>
            <a:spLocks noGrp="1"/>
          </p:cNvSpPr>
          <p:nvPr>
            <p:ph type="title"/>
          </p:nvPr>
        </p:nvSpPr>
        <p:spPr/>
        <p:txBody>
          <a:bodyPr/>
          <a:lstStyle/>
          <a:p>
            <a:r>
              <a:rPr lang="en-US" dirty="0"/>
              <a:t>Making the RPS program</a:t>
            </a:r>
          </a:p>
        </p:txBody>
      </p:sp>
      <p:sp>
        <p:nvSpPr>
          <p:cNvPr id="5" name="Text Placeholder 4">
            <a:extLst>
              <a:ext uri="{FF2B5EF4-FFF2-40B4-BE49-F238E27FC236}">
                <a16:creationId xmlns:a16="http://schemas.microsoft.com/office/drawing/2014/main" id="{ADCF193A-7EDD-407A-B1D1-EBEF031E4138}"/>
              </a:ext>
            </a:extLst>
          </p:cNvPr>
          <p:cNvSpPr>
            <a:spLocks noGrp="1"/>
          </p:cNvSpPr>
          <p:nvPr>
            <p:ph type="body" sz="quarter" idx="13"/>
          </p:nvPr>
        </p:nvSpPr>
        <p:spPr/>
        <p:txBody>
          <a:bodyPr/>
          <a:lstStyle/>
          <a:p>
            <a:r>
              <a:rPr lang="en-US" dirty="0"/>
              <a:t>What are the possible outcomes of the game?</a:t>
            </a:r>
          </a:p>
          <a:p>
            <a:pPr lvl="1"/>
            <a:r>
              <a:rPr lang="en-US" dirty="0"/>
              <a:t>What triggers each one and how generalized/flexible can you get the data structure and algorithm to support it?</a:t>
            </a:r>
          </a:p>
          <a:p>
            <a:r>
              <a:rPr lang="en-US" dirty="0"/>
              <a:t>How do we get the player’s throw?</a:t>
            </a:r>
          </a:p>
          <a:p>
            <a:r>
              <a:rPr lang="en-US" dirty="0"/>
              <a:t>How do we get the computer’s throw?</a:t>
            </a:r>
          </a:p>
          <a:p>
            <a:r>
              <a:rPr lang="en-US" dirty="0"/>
              <a:t>What do we need in our environment?</a:t>
            </a:r>
          </a:p>
        </p:txBody>
      </p:sp>
    </p:spTree>
    <p:extLst>
      <p:ext uri="{BB962C8B-B14F-4D97-AF65-F5344CB8AC3E}">
        <p14:creationId xmlns:p14="http://schemas.microsoft.com/office/powerpoint/2010/main" val="2812736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Tomorrow we will add more features and turn our RPS app into </a:t>
            </a:r>
            <a:r>
              <a:rPr lang="en-US"/>
              <a:t>a functional web app.</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7419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 Day 3</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603248"/>
            <a:ext cx="5693664" cy="3924808"/>
          </a:xfrm>
        </p:spPr>
        <p:txBody>
          <a:bodyPr/>
          <a:lstStyle/>
          <a:p>
            <a:pPr marL="342900" indent="-342900">
              <a:lnSpc>
                <a:spcPct val="100000"/>
              </a:lnSpc>
              <a:buFont typeface="Arial" panose="020B0604020202020204" pitchFamily="34" charset="0"/>
              <a:buChar char="•"/>
            </a:pPr>
            <a:r>
              <a:rPr lang="en-US" dirty="0"/>
              <a:t>How The Internet Works… Sort Of</a:t>
            </a:r>
          </a:p>
          <a:p>
            <a:pPr marL="342900" indent="-342900">
              <a:lnSpc>
                <a:spcPct val="100000"/>
              </a:lnSpc>
              <a:buFont typeface="Arial" panose="020B0604020202020204" pitchFamily="34" charset="0"/>
              <a:buChar char="•"/>
            </a:pPr>
            <a:r>
              <a:rPr lang="en-US" dirty="0"/>
              <a:t>Review Specs For Our RPSLS Project</a:t>
            </a:r>
          </a:p>
          <a:p>
            <a:pPr marL="342900" indent="-342900">
              <a:lnSpc>
                <a:spcPct val="100000"/>
              </a:lnSpc>
              <a:buFont typeface="Arial" panose="020B0604020202020204" pitchFamily="34" charset="0"/>
              <a:buChar char="•"/>
            </a:pPr>
            <a:r>
              <a:rPr lang="en-US" dirty="0"/>
              <a:t>Design Our Project And Split Into Teams</a:t>
            </a:r>
          </a:p>
          <a:p>
            <a:pPr marL="342900" indent="-342900">
              <a:lnSpc>
                <a:spcPct val="100000"/>
              </a:lnSpc>
              <a:buFont typeface="Arial" panose="020B0604020202020204" pitchFamily="34" charset="0"/>
              <a:buChar char="•"/>
            </a:pPr>
            <a:r>
              <a:rPr lang="en-US" dirty="0"/>
              <a:t>Make Updates To Our Requirements And Container</a:t>
            </a:r>
          </a:p>
          <a:p>
            <a:pPr marL="342900" indent="-342900">
              <a:lnSpc>
                <a:spcPct val="100000"/>
              </a:lnSpc>
              <a:buFont typeface="Arial" panose="020B0604020202020204" pitchFamily="34" charset="0"/>
              <a:buChar char="•"/>
            </a:pPr>
            <a:r>
              <a:rPr lang="en-US" dirty="0"/>
              <a:t>Create Project Packages And Functions As Teams</a:t>
            </a:r>
          </a:p>
          <a:p>
            <a:pPr marL="342900" indent="-342900">
              <a:lnSpc>
                <a:spcPct val="100000"/>
              </a:lnSpc>
              <a:buFont typeface="Arial" panose="020B0604020202020204" pitchFamily="34" charset="0"/>
              <a:buChar char="•"/>
            </a:pPr>
            <a:r>
              <a:rPr lang="en-US" dirty="0"/>
              <a:t>Review Results And Set Version 2.0</a:t>
            </a:r>
          </a:p>
          <a:p>
            <a:pPr marL="342900" indent="-342900">
              <a:lnSpc>
                <a:spcPct val="100000"/>
              </a:lnSpc>
              <a:buFont typeface="Arial" panose="020B0604020202020204" pitchFamily="34" charset="0"/>
              <a:buChar char="•"/>
            </a:pPr>
            <a:r>
              <a:rPr lang="en-US" dirty="0"/>
              <a:t>Talk About Other Potential Extensions</a:t>
            </a:r>
          </a:p>
          <a:p>
            <a:pPr>
              <a:lnSpc>
                <a:spcPct val="100000"/>
              </a:lnSpc>
            </a:pPr>
            <a:endParaRPr lang="en-US" dirty="0"/>
          </a:p>
          <a:p>
            <a:endParaRPr lang="en-US" dirty="0"/>
          </a:p>
        </p:txBody>
      </p:sp>
    </p:spTree>
    <p:extLst>
      <p:ext uri="{BB962C8B-B14F-4D97-AF65-F5344CB8AC3E}">
        <p14:creationId xmlns:p14="http://schemas.microsoft.com/office/powerpoint/2010/main" val="263188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Docker is an extremely flexible, versatile system for running containers that allows for virtual networking between them, complex orchestration and scaling, and even higher orders of automation through systems like Kubernetes.  That said, most use cases in bioinformatics follow a much simpler pattern.</a:t>
            </a:r>
          </a:p>
          <a:p>
            <a:endParaRPr lang="en-US" dirty="0"/>
          </a:p>
          <a:p>
            <a:r>
              <a:rPr lang="en-US" dirty="0"/>
              <a:t>Also, now that you have an IDE up and running, let’s start using type-hinting so it can catch errors before we have to debug them.</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Git, </a:t>
            </a:r>
            <a:r>
              <a:rPr lang="en-US" dirty="0" err="1"/>
              <a:t>Github</a:t>
            </a:r>
            <a:r>
              <a:rPr lang="en-US" dirty="0"/>
              <a:t>, and Docker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Folder mounting in docker</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951480" y="5122672"/>
            <a:ext cx="6400800" cy="808736"/>
          </a:xfrm>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The most common way of moving your data in and out of folders for bioinformatics</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A4C20B-7AD7-4ABF-85FC-7A83AA0A864C}"/>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62E335F3-1802-4A57-B1A4-59C3FF868DDB}"/>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6" name="Title 3">
            <a:extLst>
              <a:ext uri="{FF2B5EF4-FFF2-40B4-BE49-F238E27FC236}">
                <a16:creationId xmlns:a16="http://schemas.microsoft.com/office/drawing/2014/main" id="{7679DF03-43AA-4A73-A380-FF210D30E268}"/>
              </a:ext>
            </a:extLst>
          </p:cNvPr>
          <p:cNvSpPr>
            <a:spLocks noGrp="1"/>
          </p:cNvSpPr>
          <p:nvPr>
            <p:ph type="title"/>
          </p:nvPr>
        </p:nvSpPr>
        <p:spPr>
          <a:xfrm>
            <a:off x="758952" y="1216152"/>
            <a:ext cx="10671048" cy="768096"/>
          </a:xfrm>
        </p:spPr>
        <p:txBody>
          <a:bodyPr>
            <a:normAutofit/>
          </a:bodyPr>
          <a:lstStyle/>
          <a:p>
            <a:r>
              <a:rPr lang="en-US" dirty="0"/>
              <a:t>Remember this command</a:t>
            </a:r>
          </a:p>
        </p:txBody>
      </p:sp>
      <p:sp>
        <p:nvSpPr>
          <p:cNvPr id="8" name="TextBox 7">
            <a:extLst>
              <a:ext uri="{FF2B5EF4-FFF2-40B4-BE49-F238E27FC236}">
                <a16:creationId xmlns:a16="http://schemas.microsoft.com/office/drawing/2014/main" id="{8C003E12-5BDD-460C-AA6E-9E75138F4A42}"/>
              </a:ext>
            </a:extLst>
          </p:cNvPr>
          <p:cNvSpPr txBox="1"/>
          <p:nvPr/>
        </p:nvSpPr>
        <p:spPr>
          <a:xfrm>
            <a:off x="121920" y="1984248"/>
            <a:ext cx="12111008" cy="430887"/>
          </a:xfrm>
          <a:prstGeom prst="rect">
            <a:avLst/>
          </a:prstGeom>
          <a:noFill/>
        </p:spPr>
        <p:txBody>
          <a:bodyPr wrap="none" rtlCol="0">
            <a:spAutoFit/>
          </a:bodyPr>
          <a:lstStyle/>
          <a:p>
            <a:r>
              <a:rPr lang="en-US" sz="2200" dirty="0"/>
              <a:t>docker  container  run  -it  --rm  -v  c:\Users\username\fastqs:/data  </a:t>
            </a:r>
            <a:r>
              <a:rPr lang="en-US" sz="2200" dirty="0" err="1"/>
              <a:t>biocontainers</a:t>
            </a:r>
            <a:r>
              <a:rPr lang="en-US" sz="2200" dirty="0"/>
              <a:t>/</a:t>
            </a:r>
            <a:r>
              <a:rPr lang="en-US" sz="2200" dirty="0" err="1"/>
              <a:t>bwa:latest</a:t>
            </a:r>
            <a:r>
              <a:rPr lang="en-US" sz="2200" dirty="0"/>
              <a:t>  /bin/bash</a:t>
            </a:r>
          </a:p>
        </p:txBody>
      </p:sp>
    </p:spTree>
    <p:extLst>
      <p:ext uri="{BB962C8B-B14F-4D97-AF65-F5344CB8AC3E}">
        <p14:creationId xmlns:p14="http://schemas.microsoft.com/office/powerpoint/2010/main" val="482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A4C20B-7AD7-4ABF-85FC-7A83AA0A864C}"/>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62E335F3-1802-4A57-B1A4-59C3FF868DDB}"/>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6" name="Title 3">
            <a:extLst>
              <a:ext uri="{FF2B5EF4-FFF2-40B4-BE49-F238E27FC236}">
                <a16:creationId xmlns:a16="http://schemas.microsoft.com/office/drawing/2014/main" id="{7679DF03-43AA-4A73-A380-FF210D30E268}"/>
              </a:ext>
            </a:extLst>
          </p:cNvPr>
          <p:cNvSpPr>
            <a:spLocks noGrp="1"/>
          </p:cNvSpPr>
          <p:nvPr>
            <p:ph type="title"/>
          </p:nvPr>
        </p:nvSpPr>
        <p:spPr>
          <a:xfrm>
            <a:off x="758952" y="1216152"/>
            <a:ext cx="10671048" cy="768096"/>
          </a:xfrm>
        </p:spPr>
        <p:txBody>
          <a:bodyPr>
            <a:normAutofit/>
          </a:bodyPr>
          <a:lstStyle/>
          <a:p>
            <a:r>
              <a:rPr lang="en-US" dirty="0"/>
              <a:t>Remember this command</a:t>
            </a:r>
          </a:p>
        </p:txBody>
      </p:sp>
      <p:sp>
        <p:nvSpPr>
          <p:cNvPr id="8" name="TextBox 7">
            <a:extLst>
              <a:ext uri="{FF2B5EF4-FFF2-40B4-BE49-F238E27FC236}">
                <a16:creationId xmlns:a16="http://schemas.microsoft.com/office/drawing/2014/main" id="{8C003E12-5BDD-460C-AA6E-9E75138F4A42}"/>
              </a:ext>
            </a:extLst>
          </p:cNvPr>
          <p:cNvSpPr txBox="1"/>
          <p:nvPr/>
        </p:nvSpPr>
        <p:spPr>
          <a:xfrm>
            <a:off x="121920" y="1984248"/>
            <a:ext cx="12111008" cy="430887"/>
          </a:xfrm>
          <a:prstGeom prst="rect">
            <a:avLst/>
          </a:prstGeom>
          <a:noFill/>
        </p:spPr>
        <p:txBody>
          <a:bodyPr wrap="none" rtlCol="0">
            <a:spAutoFit/>
          </a:bodyPr>
          <a:lstStyle/>
          <a:p>
            <a:r>
              <a:rPr lang="en-US" sz="2200" dirty="0"/>
              <a:t>docker  container  run  -it  --rm  -v  c:\Users\username\fastqs:/data  </a:t>
            </a:r>
            <a:r>
              <a:rPr lang="en-US" sz="2200" dirty="0" err="1"/>
              <a:t>biocontainers</a:t>
            </a:r>
            <a:r>
              <a:rPr lang="en-US" sz="2200" dirty="0"/>
              <a:t>/</a:t>
            </a:r>
            <a:r>
              <a:rPr lang="en-US" sz="2200" dirty="0" err="1"/>
              <a:t>bwa:latest</a:t>
            </a:r>
            <a:r>
              <a:rPr lang="en-US" sz="2200" dirty="0"/>
              <a:t>  /bin/bash</a:t>
            </a:r>
          </a:p>
        </p:txBody>
      </p:sp>
      <p:sp>
        <p:nvSpPr>
          <p:cNvPr id="2" name="Rectangle 1">
            <a:extLst>
              <a:ext uri="{FF2B5EF4-FFF2-40B4-BE49-F238E27FC236}">
                <a16:creationId xmlns:a16="http://schemas.microsoft.com/office/drawing/2014/main" id="{2E979E5B-5644-4058-B1DB-43170123A276}"/>
              </a:ext>
            </a:extLst>
          </p:cNvPr>
          <p:cNvSpPr/>
          <p:nvPr/>
        </p:nvSpPr>
        <p:spPr>
          <a:xfrm>
            <a:off x="167640" y="2011680"/>
            <a:ext cx="2727960" cy="383135"/>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BED2AA-C057-467E-8D30-79B0FFD969DB}"/>
              </a:ext>
            </a:extLst>
          </p:cNvPr>
          <p:cNvSpPr txBox="1"/>
          <p:nvPr/>
        </p:nvSpPr>
        <p:spPr>
          <a:xfrm>
            <a:off x="1158240" y="4150478"/>
            <a:ext cx="9615133" cy="584775"/>
          </a:xfrm>
          <a:prstGeom prst="rect">
            <a:avLst/>
          </a:prstGeom>
          <a:noFill/>
        </p:spPr>
        <p:txBody>
          <a:bodyPr wrap="none" rtlCol="0">
            <a:spAutoFit/>
          </a:bodyPr>
          <a:lstStyle/>
          <a:p>
            <a:r>
              <a:rPr lang="en-US" sz="3200" dirty="0"/>
              <a:t>General start for a command to run a docker container</a:t>
            </a:r>
          </a:p>
        </p:txBody>
      </p:sp>
    </p:spTree>
    <p:extLst>
      <p:ext uri="{BB962C8B-B14F-4D97-AF65-F5344CB8AC3E}">
        <p14:creationId xmlns:p14="http://schemas.microsoft.com/office/powerpoint/2010/main" val="367841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A4C20B-7AD7-4ABF-85FC-7A83AA0A864C}"/>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62E335F3-1802-4A57-B1A4-59C3FF868DDB}"/>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6" name="Title 3">
            <a:extLst>
              <a:ext uri="{FF2B5EF4-FFF2-40B4-BE49-F238E27FC236}">
                <a16:creationId xmlns:a16="http://schemas.microsoft.com/office/drawing/2014/main" id="{7679DF03-43AA-4A73-A380-FF210D30E268}"/>
              </a:ext>
            </a:extLst>
          </p:cNvPr>
          <p:cNvSpPr>
            <a:spLocks noGrp="1"/>
          </p:cNvSpPr>
          <p:nvPr>
            <p:ph type="title"/>
          </p:nvPr>
        </p:nvSpPr>
        <p:spPr>
          <a:xfrm>
            <a:off x="758952" y="1216152"/>
            <a:ext cx="10671048" cy="768096"/>
          </a:xfrm>
        </p:spPr>
        <p:txBody>
          <a:bodyPr>
            <a:normAutofit/>
          </a:bodyPr>
          <a:lstStyle/>
          <a:p>
            <a:r>
              <a:rPr lang="en-US" dirty="0"/>
              <a:t>Remember this command</a:t>
            </a:r>
          </a:p>
        </p:txBody>
      </p:sp>
      <p:sp>
        <p:nvSpPr>
          <p:cNvPr id="8" name="TextBox 7">
            <a:extLst>
              <a:ext uri="{FF2B5EF4-FFF2-40B4-BE49-F238E27FC236}">
                <a16:creationId xmlns:a16="http://schemas.microsoft.com/office/drawing/2014/main" id="{8C003E12-5BDD-460C-AA6E-9E75138F4A42}"/>
              </a:ext>
            </a:extLst>
          </p:cNvPr>
          <p:cNvSpPr txBox="1"/>
          <p:nvPr/>
        </p:nvSpPr>
        <p:spPr>
          <a:xfrm>
            <a:off x="121920" y="1984248"/>
            <a:ext cx="12111008" cy="430887"/>
          </a:xfrm>
          <a:prstGeom prst="rect">
            <a:avLst/>
          </a:prstGeom>
          <a:noFill/>
        </p:spPr>
        <p:txBody>
          <a:bodyPr wrap="none" rtlCol="0">
            <a:spAutoFit/>
          </a:bodyPr>
          <a:lstStyle/>
          <a:p>
            <a:r>
              <a:rPr lang="en-US" sz="2200" dirty="0"/>
              <a:t>docker  container  run  -it  --rm  -v  c:\Users\username\fastqs:/data  </a:t>
            </a:r>
            <a:r>
              <a:rPr lang="en-US" sz="2200" dirty="0" err="1"/>
              <a:t>biocontainers</a:t>
            </a:r>
            <a:r>
              <a:rPr lang="en-US" sz="2200" dirty="0"/>
              <a:t>/</a:t>
            </a:r>
            <a:r>
              <a:rPr lang="en-US" sz="2200" dirty="0" err="1"/>
              <a:t>bwa:latest</a:t>
            </a:r>
            <a:r>
              <a:rPr lang="en-US" sz="2200" dirty="0"/>
              <a:t>  /bin/bash</a:t>
            </a:r>
          </a:p>
        </p:txBody>
      </p:sp>
      <p:sp>
        <p:nvSpPr>
          <p:cNvPr id="2" name="Rectangle 1">
            <a:extLst>
              <a:ext uri="{FF2B5EF4-FFF2-40B4-BE49-F238E27FC236}">
                <a16:creationId xmlns:a16="http://schemas.microsoft.com/office/drawing/2014/main" id="{2E979E5B-5644-4058-B1DB-43170123A276}"/>
              </a:ext>
            </a:extLst>
          </p:cNvPr>
          <p:cNvSpPr/>
          <p:nvPr/>
        </p:nvSpPr>
        <p:spPr>
          <a:xfrm>
            <a:off x="2890520" y="2011680"/>
            <a:ext cx="975360" cy="383135"/>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BED2AA-C057-467E-8D30-79B0FFD969DB}"/>
              </a:ext>
            </a:extLst>
          </p:cNvPr>
          <p:cNvSpPr txBox="1"/>
          <p:nvPr/>
        </p:nvSpPr>
        <p:spPr>
          <a:xfrm>
            <a:off x="1112520" y="2890843"/>
            <a:ext cx="9910085" cy="3046988"/>
          </a:xfrm>
          <a:prstGeom prst="rect">
            <a:avLst/>
          </a:prstGeom>
          <a:noFill/>
        </p:spPr>
        <p:txBody>
          <a:bodyPr wrap="none" rtlCol="0">
            <a:spAutoFit/>
          </a:bodyPr>
          <a:lstStyle/>
          <a:p>
            <a:r>
              <a:rPr lang="en-US" sz="3200" dirty="0"/>
              <a:t>-it  Combination of -</a:t>
            </a:r>
            <a:r>
              <a:rPr lang="en-US" sz="3200" dirty="0" err="1"/>
              <a:t>i</a:t>
            </a:r>
            <a:r>
              <a:rPr lang="en-US" sz="3200" dirty="0"/>
              <a:t> and -t arguments</a:t>
            </a:r>
          </a:p>
          <a:p>
            <a:r>
              <a:rPr lang="en-US" sz="3200" dirty="0"/>
              <a:t>-</a:t>
            </a:r>
            <a:r>
              <a:rPr lang="en-US" sz="3200" dirty="0" err="1"/>
              <a:t>i</a:t>
            </a:r>
            <a:r>
              <a:rPr lang="en-US" sz="3200" dirty="0"/>
              <a:t>  Keep STDIN open</a:t>
            </a:r>
          </a:p>
          <a:p>
            <a:r>
              <a:rPr lang="en-US" sz="3200" dirty="0"/>
              <a:t>-t  Keep a TTY connected</a:t>
            </a:r>
          </a:p>
          <a:p>
            <a:r>
              <a:rPr lang="en-US" sz="3200" dirty="0"/>
              <a:t>Result: Connects your interactive shell to your container</a:t>
            </a:r>
          </a:p>
          <a:p>
            <a:endParaRPr lang="en-US" sz="3200" dirty="0"/>
          </a:p>
          <a:p>
            <a:r>
              <a:rPr lang="en-US" sz="3200" dirty="0"/>
              <a:t>--rm Delete the container upon its termination</a:t>
            </a:r>
          </a:p>
        </p:txBody>
      </p:sp>
    </p:spTree>
    <p:extLst>
      <p:ext uri="{BB962C8B-B14F-4D97-AF65-F5344CB8AC3E}">
        <p14:creationId xmlns:p14="http://schemas.microsoft.com/office/powerpoint/2010/main" val="207085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A4C20B-7AD7-4ABF-85FC-7A83AA0A864C}"/>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62E335F3-1802-4A57-B1A4-59C3FF868DDB}"/>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6" name="Title 3">
            <a:extLst>
              <a:ext uri="{FF2B5EF4-FFF2-40B4-BE49-F238E27FC236}">
                <a16:creationId xmlns:a16="http://schemas.microsoft.com/office/drawing/2014/main" id="{7679DF03-43AA-4A73-A380-FF210D30E268}"/>
              </a:ext>
            </a:extLst>
          </p:cNvPr>
          <p:cNvSpPr>
            <a:spLocks noGrp="1"/>
          </p:cNvSpPr>
          <p:nvPr>
            <p:ph type="title"/>
          </p:nvPr>
        </p:nvSpPr>
        <p:spPr>
          <a:xfrm>
            <a:off x="758952" y="1216152"/>
            <a:ext cx="10671048" cy="768096"/>
          </a:xfrm>
        </p:spPr>
        <p:txBody>
          <a:bodyPr>
            <a:normAutofit/>
          </a:bodyPr>
          <a:lstStyle/>
          <a:p>
            <a:r>
              <a:rPr lang="en-US" dirty="0"/>
              <a:t>Remember this command</a:t>
            </a:r>
          </a:p>
        </p:txBody>
      </p:sp>
      <p:sp>
        <p:nvSpPr>
          <p:cNvPr id="8" name="TextBox 7">
            <a:extLst>
              <a:ext uri="{FF2B5EF4-FFF2-40B4-BE49-F238E27FC236}">
                <a16:creationId xmlns:a16="http://schemas.microsoft.com/office/drawing/2014/main" id="{8C003E12-5BDD-460C-AA6E-9E75138F4A42}"/>
              </a:ext>
            </a:extLst>
          </p:cNvPr>
          <p:cNvSpPr txBox="1"/>
          <p:nvPr/>
        </p:nvSpPr>
        <p:spPr>
          <a:xfrm>
            <a:off x="121920" y="1984248"/>
            <a:ext cx="12111008" cy="430887"/>
          </a:xfrm>
          <a:prstGeom prst="rect">
            <a:avLst/>
          </a:prstGeom>
          <a:noFill/>
        </p:spPr>
        <p:txBody>
          <a:bodyPr wrap="none" rtlCol="0">
            <a:spAutoFit/>
          </a:bodyPr>
          <a:lstStyle/>
          <a:p>
            <a:r>
              <a:rPr lang="en-US" sz="2200" dirty="0"/>
              <a:t>docker  container  run  -it  --rm  -v  c:\Users\username\fastqs:/data  </a:t>
            </a:r>
            <a:r>
              <a:rPr lang="en-US" sz="2200" dirty="0" err="1"/>
              <a:t>biocontainers</a:t>
            </a:r>
            <a:r>
              <a:rPr lang="en-US" sz="2200" dirty="0"/>
              <a:t>/</a:t>
            </a:r>
            <a:r>
              <a:rPr lang="en-US" sz="2200" dirty="0" err="1"/>
              <a:t>bwa:latest</a:t>
            </a:r>
            <a:r>
              <a:rPr lang="en-US" sz="2200" dirty="0"/>
              <a:t>  /bin/bash</a:t>
            </a:r>
          </a:p>
        </p:txBody>
      </p:sp>
      <p:sp>
        <p:nvSpPr>
          <p:cNvPr id="2" name="Rectangle 1">
            <a:extLst>
              <a:ext uri="{FF2B5EF4-FFF2-40B4-BE49-F238E27FC236}">
                <a16:creationId xmlns:a16="http://schemas.microsoft.com/office/drawing/2014/main" id="{2E979E5B-5644-4058-B1DB-43170123A276}"/>
              </a:ext>
            </a:extLst>
          </p:cNvPr>
          <p:cNvSpPr/>
          <p:nvPr/>
        </p:nvSpPr>
        <p:spPr>
          <a:xfrm>
            <a:off x="3886200" y="2011680"/>
            <a:ext cx="3967480" cy="383135"/>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BED2AA-C057-467E-8D30-79B0FFD969DB}"/>
              </a:ext>
            </a:extLst>
          </p:cNvPr>
          <p:cNvSpPr txBox="1"/>
          <p:nvPr/>
        </p:nvSpPr>
        <p:spPr>
          <a:xfrm>
            <a:off x="1153160" y="2601283"/>
            <a:ext cx="10155729" cy="4031873"/>
          </a:xfrm>
          <a:prstGeom prst="rect">
            <a:avLst/>
          </a:prstGeom>
          <a:noFill/>
        </p:spPr>
        <p:txBody>
          <a:bodyPr wrap="none" rtlCol="0">
            <a:spAutoFit/>
          </a:bodyPr>
          <a:lstStyle/>
          <a:p>
            <a:r>
              <a:rPr lang="en-US" sz="3200" dirty="0"/>
              <a:t>-v </a:t>
            </a:r>
            <a:r>
              <a:rPr lang="en-US" sz="3200" dirty="0" err="1"/>
              <a:t>hostpath:containerpath</a:t>
            </a:r>
            <a:endParaRPr lang="en-US" sz="3200" dirty="0"/>
          </a:p>
          <a:p>
            <a:r>
              <a:rPr lang="en-US" sz="3200" dirty="0"/>
              <a:t>Tells the container to mount (in this case) the host folder</a:t>
            </a:r>
          </a:p>
          <a:p>
            <a:r>
              <a:rPr lang="en-US" sz="3200" dirty="0"/>
              <a:t>c:\Users\username\fastqs into the container at the location</a:t>
            </a:r>
          </a:p>
          <a:p>
            <a:r>
              <a:rPr lang="en-US" sz="3200" dirty="0"/>
              <a:t>/data</a:t>
            </a:r>
          </a:p>
          <a:p>
            <a:r>
              <a:rPr lang="en-US" sz="3200" dirty="0"/>
              <a:t>If your settings are correct, you should be able to read and</a:t>
            </a:r>
          </a:p>
          <a:p>
            <a:r>
              <a:rPr lang="en-US" sz="3200" dirty="0"/>
              <a:t>write to this folder and it will show up in the host system.</a:t>
            </a:r>
          </a:p>
          <a:p>
            <a:r>
              <a:rPr lang="en-US" sz="3200" dirty="0"/>
              <a:t>This is the most common way I’ve seen in bioinformatic</a:t>
            </a:r>
          </a:p>
          <a:p>
            <a:r>
              <a:rPr lang="en-US" sz="3200" dirty="0"/>
              <a:t>pipelines to move data in and out of a container</a:t>
            </a:r>
          </a:p>
        </p:txBody>
      </p:sp>
    </p:spTree>
    <p:extLst>
      <p:ext uri="{BB962C8B-B14F-4D97-AF65-F5344CB8AC3E}">
        <p14:creationId xmlns:p14="http://schemas.microsoft.com/office/powerpoint/2010/main" val="5510576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{02D152F8-9AEF-4867-A86B-530F2AB0F6E7}tf78438558_win32</Template>
  <TotalTime>1628</TotalTime>
  <Words>1120</Words>
  <Application>Microsoft Office PowerPoint</Application>
  <PresentationFormat>Widescreen</PresentationFormat>
  <Paragraphs>157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Sabon Next LT</vt:lpstr>
      <vt:lpstr>Office Theme</vt:lpstr>
      <vt:lpstr>Git, github, and Docker</vt:lpstr>
      <vt:lpstr>AGENDA Day 2</vt:lpstr>
      <vt:lpstr>AGENDA Day 3</vt:lpstr>
      <vt:lpstr>Introduction</vt:lpstr>
      <vt:lpstr>Folder mounting in docker</vt:lpstr>
      <vt:lpstr>Remember this command</vt:lpstr>
      <vt:lpstr>Remember this command</vt:lpstr>
      <vt:lpstr>Remember this command</vt:lpstr>
      <vt:lpstr>Remember this command</vt:lpstr>
      <vt:lpstr>Remember this command</vt:lpstr>
      <vt:lpstr>Remember this command</vt:lpstr>
      <vt:lpstr>VCS Branching</vt:lpstr>
      <vt:lpstr>Important questions to ask</vt:lpstr>
      <vt:lpstr>Common Branching Schemes</vt:lpstr>
      <vt:lpstr>Common Branching Schemes</vt:lpstr>
      <vt:lpstr>Common Branching Schemes</vt:lpstr>
      <vt:lpstr>Common Branching Schemes</vt:lpstr>
      <vt:lpstr>Type Hinting</vt:lpstr>
      <vt:lpstr>Type hinting</vt:lpstr>
      <vt:lpstr>Type hinting</vt:lpstr>
      <vt:lpstr>Today’s coding</vt:lpstr>
      <vt:lpstr>Making the RPS program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github, and Docker</dc:title>
  <dc:subject/>
  <dc:creator>Michael Weinstein, T-GN</dc:creator>
  <cp:lastModifiedBy>Michael Weinstein, T-GN</cp:lastModifiedBy>
  <cp:revision>2</cp:revision>
  <dcterms:created xsi:type="dcterms:W3CDTF">2022-11-08T04:52:11Z</dcterms:created>
  <dcterms:modified xsi:type="dcterms:W3CDTF">2022-11-10T06:57:15Z</dcterms:modified>
</cp:coreProperties>
</file>