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Helvetica Neue"/>
      <p:regular r:id="rId29"/>
      <p:bold r:id="rId30"/>
      <p:italic r:id="rId31"/>
      <p:boldItalic r:id="rId32"/>
    </p:embeddedFont>
    <p:embeddedFont>
      <p:font typeface="Helvetica Neue Ligh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im Oehmi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ACF91-DD9B-4260-B6CF-BCC8D6A9C577}">
  <a:tblStyle styleId="{D31ACF91-DD9B-4260-B6CF-BCC8D6A9C577}" styleName="Table_0">
    <a:wholeTbl>
      <a:tcTxStyle>
        <a:font>
          <a:latin typeface="Arial"/>
          <a:ea typeface="Arial"/>
          <a:cs typeface="Arial"/>
        </a:font>
        <a:schemeClr val="tx1"/>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HelveticaNeu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4.xml"/><Relationship Id="rId33" Type="http://schemas.openxmlformats.org/officeDocument/2006/relationships/font" Target="fonts/HelveticaNeueLight-regular.fntdata"/><Relationship Id="rId10" Type="http://schemas.openxmlformats.org/officeDocument/2006/relationships/slide" Target="slides/slide3.xml"/><Relationship Id="rId32" Type="http://schemas.openxmlformats.org/officeDocument/2006/relationships/font" Target="fonts/HelveticaNeue-boldItalic.fntdata"/><Relationship Id="rId13" Type="http://schemas.openxmlformats.org/officeDocument/2006/relationships/slide" Target="slides/slide6.xml"/><Relationship Id="rId35" Type="http://schemas.openxmlformats.org/officeDocument/2006/relationships/font" Target="fonts/HelveticaNeueLight-italic.fntdata"/><Relationship Id="rId12" Type="http://schemas.openxmlformats.org/officeDocument/2006/relationships/slide" Target="slides/slide5.xml"/><Relationship Id="rId34" Type="http://schemas.openxmlformats.org/officeDocument/2006/relationships/font" Target="fonts/HelveticaNeueLight-bold.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HelveticaNeueLight-boldItalic.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06T07:39:00.977">
    <p:pos x="100" y="619"/>
    <p:text>&lt;&lt;REMOVE&gt;&gt; + More Details below
July 16: not relevant to THD anymore: THD's direction: how to support developers managing their own space.
Self Healing/better monitoring → High Priorities
Mike: Slide 5: be more specific on the success metrics - THD will look through
Cloud Native Focus: PE Containerization → Mike: is this still something that’s important to them?
Evan Wood not looking at this right now. 
Mike: push back to how to support developers managing their own space.
REMOVE from list!!!</p:text>
  </p:cm>
  <p:cm authorId="0" idx="2" dt="2020-07-31T16:23:34.324">
    <p:pos x="100" y="719"/>
    <p:text>Covered in PS Engagement from July 27 - 31 by Tom Linkin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5972" TargetMode="External"/><Relationship Id="rId3" Type="http://schemas.openxmlformats.org/officeDocument/2006/relationships/hyperlink" Target="https://tickets.puppetlabs.com/browse/CODEMGMT-1222" TargetMode="External"/><Relationship Id="rId4" Type="http://schemas.openxmlformats.org/officeDocument/2006/relationships/hyperlink" Target="https://puppetlabsmeetings.webex.com/puppetlabsmeetings/ldr.php?RCID=e7da8ba2c4d3fdc6d55a64d94e0e21b5" TargetMode="External"/><Relationship Id="rId5" Type="http://schemas.openxmlformats.org/officeDocument/2006/relationships/hyperlink" Target="https://puppetlabsmeetings.webex.com/puppetlabsmeetings/ldr.php?RCID=da02e8138ea02630f913ed4e0516a42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7030" TargetMode="External"/><Relationship Id="rId3" Type="http://schemas.openxmlformats.org/officeDocument/2006/relationships/hyperlink" Target="https://puppet.com/docs/pe/2017.3/orchestrator_api_commands_endpoint.html#reference-6045"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meetings.webex.com/puppetlabsmeetings/ldr.php?RCID=08bb79936f1cb03e88aa4146167bb32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0617c0ab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0617c0ab2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b="1" lang="en-US">
                <a:solidFill>
                  <a:srgbClr val="FF0000"/>
                </a:solidFill>
              </a:rPr>
              <a:t>Please </a:t>
            </a:r>
            <a:r>
              <a:rPr b="1" lang="en-US" u="sng">
                <a:solidFill>
                  <a:srgbClr val="FF0000"/>
                </a:solidFill>
              </a:rPr>
              <a:t>make a COPY of this deck</a:t>
            </a:r>
            <a:r>
              <a:rPr b="1" lang="en-US">
                <a:solidFill>
                  <a:srgbClr val="FF0000"/>
                </a:solidFill>
              </a:rPr>
              <a:t> before customizing it to your customer!</a:t>
            </a:r>
            <a:endParaRPr b="1">
              <a:solidFill>
                <a:srgbClr val="0000FF"/>
              </a:solidFill>
            </a:endParaRPr>
          </a:p>
          <a:p>
            <a:pPr indent="0" lvl="0" marL="0" rtl="0" algn="l">
              <a:spcBef>
                <a:spcPts val="0"/>
              </a:spcBef>
              <a:spcAft>
                <a:spcPts val="0"/>
              </a:spcAft>
              <a:buClr>
                <a:schemeClr val="dk1"/>
              </a:buClr>
              <a:buSzPts val="1100"/>
              <a:buFont typeface="Arial"/>
              <a:buNone/>
            </a:pPr>
            <a:r>
              <a:rPr b="1" lang="en-US">
                <a:solidFill>
                  <a:srgbClr val="0000FF"/>
                </a:solidFill>
              </a:rPr>
              <a:t>Notes to the Presenter:</a:t>
            </a:r>
            <a:endParaRPr b="1">
              <a:solidFill>
                <a:srgbClr val="0000FF"/>
              </a:solidFill>
            </a:endParaRPr>
          </a:p>
          <a:p>
            <a:pPr indent="-298450" lvl="0" marL="457200" rtl="0" algn="l">
              <a:spcBef>
                <a:spcPts val="0"/>
              </a:spcBef>
              <a:spcAft>
                <a:spcPts val="0"/>
              </a:spcAft>
              <a:buClr>
                <a:srgbClr val="0000FF"/>
              </a:buClr>
              <a:buSzPts val="1100"/>
              <a:buChar char="●"/>
            </a:pPr>
            <a:r>
              <a:rPr lang="en-US">
                <a:solidFill>
                  <a:srgbClr val="0000FF"/>
                </a:solidFill>
              </a:rPr>
              <a:t>Most slides include a script as a guide to allow a consistent delivery to our customers.</a:t>
            </a:r>
            <a:endParaRPr>
              <a:solidFill>
                <a:srgbClr val="0000FF"/>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Clr>
                <a:schemeClr val="dk1"/>
              </a:buClr>
              <a:buSzPts val="1100"/>
              <a:buFont typeface="Arial"/>
              <a:buNone/>
            </a:pPr>
            <a:r>
              <a:t/>
            </a:r>
            <a:endParaRPr u="sng"/>
          </a:p>
          <a:p>
            <a:pPr indent="0" lvl="0" marL="0" rtl="0" algn="l">
              <a:spcBef>
                <a:spcPts val="0"/>
              </a:spcBef>
              <a:spcAft>
                <a:spcPts val="0"/>
              </a:spcAft>
              <a:buClr>
                <a:schemeClr val="dk1"/>
              </a:buClr>
              <a:buSzPts val="1100"/>
              <a:buFont typeface="Arial"/>
              <a:buNone/>
            </a:pPr>
            <a:r>
              <a:rPr lang="en-US" u="sng"/>
              <a:t>Notes </a:t>
            </a:r>
            <a:endParaRPr u="sng"/>
          </a:p>
          <a:p>
            <a:pPr indent="-298450" lvl="0" marL="457200" rtl="0" algn="l">
              <a:spcBef>
                <a:spcPts val="0"/>
              </a:spcBef>
              <a:spcAft>
                <a:spcPts val="0"/>
              </a:spcAft>
              <a:buSzPts val="1100"/>
              <a:buChar char="●"/>
            </a:pPr>
            <a:r>
              <a:rPr lang="en-US"/>
              <a:t>Presented to customer: 2020-07-02</a:t>
            </a:r>
            <a:endParaRPr/>
          </a:p>
          <a:p>
            <a:pPr indent="-298450" lvl="0" marL="457200" rtl="0" algn="l">
              <a:spcBef>
                <a:spcPts val="0"/>
              </a:spcBef>
              <a:spcAft>
                <a:spcPts val="0"/>
              </a:spcAft>
              <a:buSzPts val="1100"/>
              <a:buChar char="●"/>
            </a:pPr>
            <a:r>
              <a:rPr lang="en-US"/>
              <a:t>Shared deck for revision and comments: &lt;YYYY-MM-DD&gt;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u="sng"/>
              <a:t>Next Steps</a:t>
            </a:r>
            <a:endParaRPr u="sng"/>
          </a:p>
          <a:p>
            <a:pPr indent="-298450" lvl="0" marL="457200" rtl="0" algn="l">
              <a:spcBef>
                <a:spcPts val="0"/>
              </a:spcBef>
              <a:spcAft>
                <a:spcPts val="0"/>
              </a:spcAft>
              <a:buSzPts val="1100"/>
              <a:buChar char="●"/>
            </a:pPr>
            <a:r>
              <a:rPr lang="en-US"/>
              <a:t>&lt;</a:t>
            </a:r>
            <a:r>
              <a:rPr b="1" lang="en-US"/>
              <a:t>Example: </a:t>
            </a:r>
            <a:r>
              <a:rPr lang="en-US"/>
              <a:t>Continue conversation next week or once they had a chance to review and revise the deck&gt;</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7" name="Google Shape;267;g80617c0ab2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Risks &amp; Impact Analysis</a:t>
            </a:r>
            <a:endParaRPr b="1" u="sng"/>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None/>
            </a:pPr>
            <a:r>
              <a:rPr lang="en-US"/>
              <a:t>This s</a:t>
            </a:r>
            <a:r>
              <a:rPr lang="en-US"/>
              <a:t>lide is self explanatory, but we need your help to </a:t>
            </a:r>
            <a:r>
              <a:rPr b="1" lang="en-US"/>
              <a:t>identify other risks</a:t>
            </a:r>
            <a:r>
              <a:rPr lang="en-US"/>
              <a:t> and how to mitigate them if there are any.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5" name="Google Shape;39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Quarterly Plan</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US"/>
              <a:t>This is what the potential quarterly plans can look like - will be refined as we define our Desired Business Outcomes with their Goals and Success Metrics.</a:t>
            </a:r>
            <a:endParaRPr/>
          </a:p>
        </p:txBody>
      </p:sp>
      <p:sp>
        <p:nvSpPr>
          <p:cNvPr id="403" name="Google Shape;40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Puppet Values Delivered</a:t>
            </a:r>
            <a:endParaRPr b="1" u="sng"/>
          </a:p>
          <a:p>
            <a:pPr indent="0" lvl="0" marL="0" rtl="0" algn="l">
              <a:spcBef>
                <a:spcPts val="0"/>
              </a:spcBef>
              <a:spcAft>
                <a:spcPts val="0"/>
              </a:spcAft>
              <a:buNone/>
            </a:pPr>
            <a:r>
              <a:t/>
            </a:r>
            <a:endParaRPr b="1" u="sng"/>
          </a:p>
          <a:p>
            <a:pPr indent="-298450" lvl="0" marL="457200" rtl="0" algn="l">
              <a:spcBef>
                <a:spcPts val="0"/>
              </a:spcBef>
              <a:spcAft>
                <a:spcPts val="0"/>
              </a:spcAft>
              <a:buSzPts val="1100"/>
              <a:buChar char="●"/>
            </a:pPr>
            <a:r>
              <a:rPr lang="en-US"/>
              <a:t>Some Examples of what we have delivered in the past</a:t>
            </a:r>
            <a:endParaRPr/>
          </a:p>
          <a:p>
            <a:pPr indent="0" lvl="0" marL="0" rtl="0" algn="l">
              <a:spcBef>
                <a:spcPts val="0"/>
              </a:spcBef>
              <a:spcAft>
                <a:spcPts val="0"/>
              </a:spcAft>
              <a:buNone/>
            </a:pPr>
            <a:r>
              <a:t/>
            </a:r>
            <a:endParaRPr/>
          </a:p>
        </p:txBody>
      </p:sp>
      <p:sp>
        <p:nvSpPr>
          <p:cNvPr id="411" name="Google Shape;41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Engagement Team</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US"/>
              <a:t>Do we need to revise the members listed on the THD side?</a:t>
            </a:r>
            <a:endParaRPr/>
          </a:p>
        </p:txBody>
      </p:sp>
      <p:sp>
        <p:nvSpPr>
          <p:cNvPr id="419" name="Google Shape;41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Communications Plan</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US"/>
              <a:t>This is in addition to our weekly TAM Syncs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adjust the cadence with other stakeholders, but need to make sure that everyone is engaged</a:t>
            </a:r>
            <a:endParaRPr/>
          </a:p>
        </p:txBody>
      </p:sp>
      <p:sp>
        <p:nvSpPr>
          <p:cNvPr id="427" name="Google Shape;42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7c0b420d3_0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87c0b420d3_0_0: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None/>
            </a:pPr>
            <a:r>
              <a:rPr b="1" lang="en-US" sz="1200" u="sng">
                <a:solidFill>
                  <a:srgbClr val="000000"/>
                </a:solidFill>
              </a:rPr>
              <a:t>Completed Business Outcomes</a:t>
            </a:r>
            <a:endParaRPr b="1" sz="1200" u="sng">
              <a:solidFill>
                <a:srgbClr val="000000"/>
              </a:solidFill>
            </a:endParaRPr>
          </a:p>
          <a:p>
            <a:pPr indent="0" lvl="0" marL="0" rtl="0" algn="l">
              <a:spcBef>
                <a:spcPts val="0"/>
              </a:spcBef>
              <a:spcAft>
                <a:spcPts val="0"/>
              </a:spcAft>
              <a:buNone/>
            </a:pPr>
            <a:r>
              <a:t/>
            </a:r>
            <a:endParaRPr b="1" sz="1200" u="sng">
              <a:solidFill>
                <a:srgbClr val="000000"/>
              </a:solidFill>
            </a:endParaRPr>
          </a:p>
          <a:p>
            <a:pPr indent="0" lvl="0" marL="0" rtl="0" algn="l">
              <a:spcBef>
                <a:spcPts val="0"/>
              </a:spcBef>
              <a:spcAft>
                <a:spcPts val="0"/>
              </a:spcAft>
              <a:buNone/>
            </a:pPr>
            <a:r>
              <a:rPr lang="en-US" sz="1200">
                <a:solidFill>
                  <a:srgbClr val="000000"/>
                </a:solidFill>
              </a:rPr>
              <a:t>Document all completed </a:t>
            </a:r>
            <a:r>
              <a:rPr i="1" lang="en-US" sz="1200">
                <a:solidFill>
                  <a:srgbClr val="000000"/>
                </a:solidFill>
              </a:rPr>
              <a:t>Desired Business Outcomes</a:t>
            </a:r>
            <a:r>
              <a:rPr lang="en-US" sz="1200">
                <a:solidFill>
                  <a:srgbClr val="000000"/>
                </a:solidFill>
              </a:rPr>
              <a:t> that we defined in the </a:t>
            </a:r>
            <a:r>
              <a:rPr b="1" lang="en-US" sz="1200">
                <a:solidFill>
                  <a:srgbClr val="000000"/>
                </a:solidFill>
              </a:rPr>
              <a:t>Customer Success Alignment</a:t>
            </a:r>
            <a:r>
              <a:rPr lang="en-US" sz="1200">
                <a:solidFill>
                  <a:srgbClr val="000000"/>
                </a:solidFill>
              </a:rPr>
              <a:t>, Slide 5.</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US" sz="1200">
                <a:solidFill>
                  <a:srgbClr val="000000"/>
                </a:solidFill>
              </a:rPr>
              <a:t>This allows us to archive and keep track of our accomplishments throughout the CSP lifecycle for both THD and Puppet. </a:t>
            </a:r>
            <a:endParaRPr>
              <a:solidFill>
                <a:srgbClr val="000000"/>
              </a:solidFill>
              <a:highlight>
                <a:schemeClr val="lt1"/>
              </a:highlight>
            </a:endParaRPr>
          </a:p>
        </p:txBody>
      </p:sp>
      <p:sp>
        <p:nvSpPr>
          <p:cNvPr id="436" name="Google Shape;436;g87c0b420d3_0_0: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8d129288b_0_19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78d129288b_0_19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rPr>
              <a:t>Any questions?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What is your initial impression of this CSP?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Remember: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Prioritize Customer Strategic Objectives (slide 3)</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Review/confirm </a:t>
            </a:r>
            <a:r>
              <a:rPr b="1" lang="en-US" sz="1400">
                <a:solidFill>
                  <a:srgbClr val="000000"/>
                </a:solidFill>
              </a:rPr>
              <a:t>Goals, Success Metrics, Action Items &amp; Dates</a:t>
            </a:r>
            <a:r>
              <a:rPr lang="en-US" sz="1400">
                <a:solidFill>
                  <a:srgbClr val="000000"/>
                </a:solidFill>
              </a:rPr>
              <a:t> (slides 4 - 7)</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 Risks &amp; Impact Analysis (slide 9)</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317500" lvl="0" marL="457200" rtl="0" algn="l">
              <a:spcBef>
                <a:spcPts val="0"/>
              </a:spcBef>
              <a:spcAft>
                <a:spcPts val="0"/>
              </a:spcAft>
              <a:buClr>
                <a:srgbClr val="000000"/>
              </a:buClr>
              <a:buSzPts val="1400"/>
              <a:buChar char="●"/>
            </a:pPr>
            <a:r>
              <a:rPr b="1" lang="en-US" sz="1400">
                <a:solidFill>
                  <a:srgbClr val="000000"/>
                </a:solidFill>
                <a:highlight>
                  <a:srgbClr val="FFFF00"/>
                </a:highlight>
              </a:rPr>
              <a:t>We will share this first draft with you for your review and look forward to your feedback.</a:t>
            </a:r>
            <a:endParaRPr b="1" sz="1400">
              <a:solidFill>
                <a:srgbClr val="000000"/>
              </a:solidFill>
              <a:highlight>
                <a:srgbClr val="FFFF00"/>
              </a:highlight>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465" name="Google Shape;465;g78d129288b_0_19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5b195f627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70" name="Google Shape;470;g5b195f62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d039317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000000"/>
                </a:solidFill>
              </a:rPr>
              <a:t>We have done these things for the past years, but this CSP is a new way of documenting and tracking this with our customers. We started this a couple of months ago to roll this out to our </a:t>
            </a:r>
            <a:r>
              <a:rPr b="1" lang="en-US" sz="1000">
                <a:solidFill>
                  <a:srgbClr val="000000"/>
                </a:solidFill>
              </a:rPr>
              <a:t>TAM customers.</a:t>
            </a:r>
            <a:endParaRPr b="1" sz="1000" u="sng">
              <a:solidFill>
                <a:srgbClr val="000000"/>
              </a:solidFill>
              <a:highlight>
                <a:schemeClr val="lt1"/>
              </a:highlight>
            </a:endParaRPr>
          </a:p>
          <a:p>
            <a:pPr indent="0" lvl="0" marL="0" rtl="0" algn="l">
              <a:lnSpc>
                <a:spcPct val="115000"/>
              </a:lnSpc>
              <a:spcBef>
                <a:spcPts val="0"/>
              </a:spcBef>
              <a:spcAft>
                <a:spcPts val="0"/>
              </a:spcAft>
              <a:buNone/>
            </a:pPr>
            <a:r>
              <a:t/>
            </a:r>
            <a:endParaRPr b="1" sz="1000" u="sng">
              <a:solidFill>
                <a:srgbClr val="000000"/>
              </a:solidFill>
              <a:highlight>
                <a:schemeClr val="lt1"/>
              </a:highlight>
            </a:endParaRPr>
          </a:p>
          <a:p>
            <a:pPr indent="0" lvl="0" marL="0" rtl="0" algn="l">
              <a:lnSpc>
                <a:spcPct val="115000"/>
              </a:lnSpc>
              <a:spcBef>
                <a:spcPts val="0"/>
              </a:spcBef>
              <a:spcAft>
                <a:spcPts val="0"/>
              </a:spcAft>
              <a:buNone/>
            </a:pPr>
            <a:r>
              <a:rPr b="1" lang="en-US" sz="1000" u="sng">
                <a:solidFill>
                  <a:srgbClr val="000000"/>
                </a:solidFill>
                <a:highlight>
                  <a:schemeClr val="lt1"/>
                </a:highlight>
              </a:rPr>
              <a:t>What is the TAM Customer Success Plan?</a:t>
            </a:r>
            <a:endParaRPr b="1" sz="1000" u="sng">
              <a:solidFill>
                <a:srgbClr val="000000"/>
              </a:solidFill>
              <a:highlight>
                <a:schemeClr val="lt1"/>
              </a:highlight>
            </a:endParaRPr>
          </a:p>
          <a:p>
            <a:pPr indent="0" lvl="0" marL="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This is a </a:t>
            </a:r>
            <a:r>
              <a:rPr lang="en-US" sz="1000" u="sng">
                <a:solidFill>
                  <a:srgbClr val="000000"/>
                </a:solidFill>
                <a:highlight>
                  <a:schemeClr val="lt1"/>
                </a:highlight>
              </a:rPr>
              <a:t>collaborative effort from both sides THD and Puppet</a:t>
            </a:r>
            <a:r>
              <a:rPr lang="en-US" sz="1000">
                <a:solidFill>
                  <a:srgbClr val="000000"/>
                </a:solidFill>
                <a:highlight>
                  <a:schemeClr val="lt1"/>
                </a:highlight>
              </a:rPr>
              <a:t> to </a:t>
            </a:r>
            <a:r>
              <a:rPr b="1" lang="en-US" sz="1000">
                <a:solidFill>
                  <a:srgbClr val="000000"/>
                </a:solidFill>
                <a:highlight>
                  <a:schemeClr val="lt1"/>
                </a:highlight>
              </a:rPr>
              <a:t>map out a long term view of a success strategy</a:t>
            </a:r>
            <a:r>
              <a:rPr lang="en-US" sz="1000">
                <a:solidFill>
                  <a:srgbClr val="000000"/>
                </a:solidFill>
                <a:highlight>
                  <a:schemeClr val="lt1"/>
                </a:highlight>
              </a:rPr>
              <a:t> that</a:t>
            </a:r>
            <a:r>
              <a:rPr b="1" lang="en-US" sz="1000">
                <a:solidFill>
                  <a:srgbClr val="000000"/>
                </a:solidFill>
                <a:highlight>
                  <a:schemeClr val="lt1"/>
                </a:highlight>
              </a:rPr>
              <a:t> we help manage and fulfill through services and product</a:t>
            </a:r>
            <a:r>
              <a:rPr lang="en-US" sz="1000">
                <a:solidFill>
                  <a:srgbClr val="000000"/>
                </a:solidFill>
                <a:highlight>
                  <a:schemeClr val="lt1"/>
                </a:highlight>
              </a:rPr>
              <a:t>. </a:t>
            </a:r>
            <a:br>
              <a:rPr lang="en-US" sz="1000">
                <a:solidFill>
                  <a:srgbClr val="000000"/>
                </a:solidFill>
                <a:highlight>
                  <a:schemeClr val="lt1"/>
                </a:highlight>
              </a:rPr>
            </a:br>
            <a:r>
              <a:rPr lang="en-US" sz="1000">
                <a:solidFill>
                  <a:srgbClr val="000000"/>
                </a:solidFill>
                <a:highlight>
                  <a:schemeClr val="lt1"/>
                </a:highlight>
              </a:rPr>
              <a:t>We will </a:t>
            </a:r>
            <a:r>
              <a:rPr b="1" lang="en-US" sz="1000">
                <a:solidFill>
                  <a:srgbClr val="000000"/>
                </a:solidFill>
                <a:highlight>
                  <a:schemeClr val="lt1"/>
                </a:highlight>
              </a:rPr>
              <a:t>hold each other accountable</a:t>
            </a:r>
            <a:r>
              <a:rPr lang="en-US" sz="1000">
                <a:solidFill>
                  <a:srgbClr val="000000"/>
                </a:solidFill>
                <a:highlight>
                  <a:schemeClr val="lt1"/>
                </a:highlight>
              </a:rPr>
              <a:t> to ensure that we </a:t>
            </a:r>
            <a:r>
              <a:rPr b="1" lang="en-US" sz="1000">
                <a:solidFill>
                  <a:srgbClr val="000000"/>
                </a:solidFill>
                <a:highlight>
                  <a:schemeClr val="lt1"/>
                </a:highlight>
              </a:rPr>
              <a:t>meet your desired business outcomes</a:t>
            </a:r>
            <a:r>
              <a:rPr lang="en-US" sz="1000">
                <a:solidFill>
                  <a:srgbClr val="000000"/>
                </a:solidFill>
                <a:highlight>
                  <a:schemeClr val="lt1"/>
                </a:highlight>
              </a:rPr>
              <a:t> so that </a:t>
            </a:r>
            <a:r>
              <a:rPr b="1" lang="en-US" sz="1000">
                <a:solidFill>
                  <a:srgbClr val="000000"/>
                </a:solidFill>
                <a:highlight>
                  <a:schemeClr val="lt1"/>
                </a:highlight>
              </a:rPr>
              <a:t>you</a:t>
            </a:r>
            <a:r>
              <a:rPr lang="en-US" sz="1000">
                <a:solidFill>
                  <a:srgbClr val="000000"/>
                </a:solidFill>
                <a:highlight>
                  <a:schemeClr val="lt1"/>
                </a:highlight>
              </a:rPr>
              <a:t> get the most out of your investment.</a:t>
            </a:r>
            <a:endParaRPr sz="1000">
              <a:solidFill>
                <a:srgbClr val="000000"/>
              </a:solidFill>
              <a:highlight>
                <a:schemeClr val="lt1"/>
              </a:highlight>
            </a:endParaRPr>
          </a:p>
          <a:p>
            <a:pPr indent="0" lvl="0" marL="457200" rtl="0" algn="l">
              <a:lnSpc>
                <a:spcPct val="115000"/>
              </a:lnSpc>
              <a:spcBef>
                <a:spcPts val="0"/>
              </a:spcBef>
              <a:spcAft>
                <a:spcPts val="0"/>
              </a:spcAft>
              <a:buNone/>
            </a:pPr>
            <a:r>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What is our CSP?</a:t>
            </a:r>
            <a:br>
              <a:rPr lang="en-US" sz="1000">
                <a:solidFill>
                  <a:srgbClr val="000000"/>
                </a:solidFill>
                <a:highlight>
                  <a:schemeClr val="lt1"/>
                </a:highlight>
              </a:rPr>
            </a:br>
            <a:r>
              <a:rPr lang="en-US" sz="1000">
                <a:solidFill>
                  <a:srgbClr val="000000"/>
                </a:solidFill>
                <a:highlight>
                  <a:schemeClr val="lt1"/>
                </a:highlight>
              </a:rPr>
              <a:t>It’s a blueprint to success.</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highlight>
                  <a:schemeClr val="lt1"/>
                </a:highlight>
              </a:rPr>
              <a:t>It is designed to help </a:t>
            </a:r>
            <a:r>
              <a:rPr b="1" lang="en-US" sz="1000">
                <a:solidFill>
                  <a:srgbClr val="000000"/>
                </a:solidFill>
                <a:highlight>
                  <a:schemeClr val="lt1"/>
                </a:highlight>
              </a:rPr>
              <a:t>define desired business outcomes, set goals, and determine success metrics</a:t>
            </a:r>
            <a:r>
              <a:rPr lang="en-US" sz="1000">
                <a:solidFill>
                  <a:srgbClr val="000000"/>
                </a:solidFill>
                <a:highlight>
                  <a:schemeClr val="lt1"/>
                </a:highlight>
              </a:rPr>
              <a:t> over the duration of our TAM engagement.</a:t>
            </a:r>
            <a:endParaRPr sz="1000">
              <a:solidFill>
                <a:srgbClr val="000000"/>
              </a:solidFill>
              <a:highlight>
                <a:schemeClr val="lt1"/>
              </a:highlight>
            </a:endParaRPr>
          </a:p>
          <a:p>
            <a:pPr indent="-292100" lvl="1" marL="914400" rtl="0" algn="l">
              <a:lnSpc>
                <a:spcPct val="115000"/>
              </a:lnSpc>
              <a:spcBef>
                <a:spcPts val="0"/>
              </a:spcBef>
              <a:spcAft>
                <a:spcPts val="0"/>
              </a:spcAft>
              <a:buClr>
                <a:srgbClr val="000000"/>
              </a:buClr>
              <a:buSzPts val="1000"/>
              <a:buAutoNum type="alphaLcPeriod"/>
            </a:pPr>
            <a:r>
              <a:rPr lang="en-US" sz="1000">
                <a:solidFill>
                  <a:srgbClr val="000000"/>
                </a:solidFill>
                <a:highlight>
                  <a:schemeClr val="lt1"/>
                </a:highlight>
              </a:rPr>
              <a:t>Some success metrics can be based on what we have seen being successful at other (large enterprise) customers. However, we need your help to review them to ensure that they are appropriate for your culture and company environment and get your input and ideas to add other goals and success metrics in place where it makes sense.</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highlight>
                  <a:schemeClr val="lt1"/>
                </a:highlight>
              </a:rPr>
              <a:t>Part of our TAM program is </a:t>
            </a:r>
            <a:r>
              <a:rPr b="1" lang="en-US" sz="1000">
                <a:highlight>
                  <a:schemeClr val="lt1"/>
                </a:highlight>
              </a:rPr>
              <a:t>our commitment</a:t>
            </a:r>
            <a:r>
              <a:rPr lang="en-US" sz="1000">
                <a:highlight>
                  <a:schemeClr val="lt1"/>
                </a:highlight>
              </a:rPr>
              <a:t> to you </a:t>
            </a:r>
            <a:r>
              <a:rPr b="1" lang="en-US" sz="1000">
                <a:highlight>
                  <a:schemeClr val="lt1"/>
                </a:highlight>
              </a:rPr>
              <a:t>to provide strategic value to your teams</a:t>
            </a:r>
            <a:r>
              <a:rPr lang="en-US" sz="1000">
                <a:highlight>
                  <a:schemeClr val="lt1"/>
                </a:highlight>
              </a:rPr>
              <a:t> by analyzing these hurdles and find opportunities </a:t>
            </a:r>
            <a:r>
              <a:rPr b="1" lang="en-US" sz="1000">
                <a:highlight>
                  <a:schemeClr val="lt1"/>
                </a:highlight>
              </a:rPr>
              <a:t>to overcome them together.</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To summarize, the </a:t>
            </a:r>
            <a:r>
              <a:rPr lang="en-US" sz="1000">
                <a:highlight>
                  <a:schemeClr val="lt1"/>
                </a:highlight>
              </a:rPr>
              <a:t>CSP is </a:t>
            </a:r>
            <a:r>
              <a:rPr b="1" lang="en-US" sz="1000">
                <a:highlight>
                  <a:schemeClr val="lt1"/>
                </a:highlight>
              </a:rPr>
              <a:t>TAILORED to your business needs</a:t>
            </a:r>
            <a:r>
              <a:rPr lang="en-US" sz="1000">
                <a:highlight>
                  <a:schemeClr val="lt1"/>
                </a:highlight>
              </a:rPr>
              <a:t> to </a:t>
            </a:r>
            <a:r>
              <a:rPr b="1" lang="en-US" sz="1000">
                <a:highlight>
                  <a:schemeClr val="lt1"/>
                </a:highlight>
              </a:rPr>
              <a:t>map out a long term view of success</a:t>
            </a:r>
            <a:r>
              <a:rPr lang="en-US" sz="1000">
                <a:highlight>
                  <a:schemeClr val="lt1"/>
                </a:highlight>
              </a:rPr>
              <a:t> and </a:t>
            </a:r>
            <a:r>
              <a:rPr b="1" lang="en-US" sz="1000">
                <a:highlight>
                  <a:schemeClr val="lt1"/>
                </a:highlight>
              </a:rPr>
              <a:t>meet your goals and desired outcomes.</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Last but not least, please note that this is NOT the final version, but the beginning of our discussion to customize this CSP to something that will work for both of us.</a:t>
            </a:r>
            <a:endParaRPr sz="1000">
              <a:highlight>
                <a:schemeClr val="lt1"/>
              </a:highlight>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000">
                <a:highlight>
                  <a:schemeClr val="lt1"/>
                </a:highlight>
                <a:latin typeface="Arial"/>
                <a:ea typeface="Arial"/>
                <a:cs typeface="Arial"/>
                <a:sym typeface="Arial"/>
              </a:rPr>
            </a:br>
            <a:endParaRPr/>
          </a:p>
          <a:p>
            <a:pPr indent="0" lvl="0" marL="0" rtl="0" algn="l">
              <a:spcBef>
                <a:spcPts val="0"/>
              </a:spcBef>
              <a:spcAft>
                <a:spcPts val="0"/>
              </a:spcAft>
              <a:buNone/>
            </a:pPr>
            <a:r>
              <a:t/>
            </a:r>
            <a:endParaRPr/>
          </a:p>
        </p:txBody>
      </p:sp>
      <p:sp>
        <p:nvSpPr>
          <p:cNvPr id="277" name="Google Shape;277;g7d0393170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8d129288b_0_11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78d129288b_0_1118: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lnSpc>
                <a:spcPct val="115000"/>
              </a:lnSpc>
              <a:spcBef>
                <a:spcPts val="0"/>
              </a:spcBef>
              <a:spcAft>
                <a:spcPts val="0"/>
              </a:spcAft>
              <a:buNone/>
            </a:pPr>
            <a:r>
              <a:rPr b="1" lang="en-US" u="sng">
                <a:solidFill>
                  <a:srgbClr val="000000"/>
                </a:solidFill>
                <a:latin typeface="Calibri"/>
                <a:ea typeface="Calibri"/>
                <a:cs typeface="Calibri"/>
                <a:sym typeface="Calibri"/>
              </a:rPr>
              <a:t>Customer Strategic Objectives</a:t>
            </a:r>
            <a:endParaRPr b="1" u="sng">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b="1" u="sng">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This list of Strategic Objectives represents some of the pain points we heard through our discussions and they are in no particular order -- and we will have a chance prioritize them together.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For today, we picked these </a:t>
            </a:r>
            <a:r>
              <a:rPr lang="en-US" u="sng">
                <a:solidFill>
                  <a:srgbClr val="000000"/>
                </a:solidFill>
                <a:latin typeface="Calibri"/>
                <a:ea typeface="Calibri"/>
                <a:cs typeface="Calibri"/>
                <a:sym typeface="Calibri"/>
              </a:rPr>
              <a:t>four strategic objectives</a:t>
            </a:r>
            <a:r>
              <a:rPr lang="en-US">
                <a:solidFill>
                  <a:srgbClr val="000000"/>
                </a:solidFill>
                <a:latin typeface="Calibri"/>
                <a:ea typeface="Calibri"/>
                <a:cs typeface="Calibri"/>
                <a:sym typeface="Calibri"/>
              </a:rPr>
              <a:t> (</a:t>
            </a:r>
            <a:r>
              <a:rPr b="1" lang="en-US">
                <a:solidFill>
                  <a:srgbClr val="000000"/>
                </a:solidFill>
                <a:latin typeface="Calibri"/>
                <a:ea typeface="Calibri"/>
                <a:cs typeface="Calibri"/>
                <a:sym typeface="Calibri"/>
              </a:rPr>
              <a:t>in bolt</a:t>
            </a:r>
            <a:r>
              <a:rPr lang="en-US">
                <a:solidFill>
                  <a:srgbClr val="000000"/>
                </a:solidFill>
                <a:latin typeface="Calibri"/>
                <a:ea typeface="Calibri"/>
                <a:cs typeface="Calibri"/>
                <a:sym typeface="Calibri"/>
              </a:rPr>
              <a:t>) to show you what the </a:t>
            </a:r>
            <a:r>
              <a:rPr b="1" lang="en-US">
                <a:solidFill>
                  <a:srgbClr val="000000"/>
                </a:solidFill>
                <a:latin typeface="Calibri"/>
                <a:ea typeface="Calibri"/>
                <a:cs typeface="Calibri"/>
                <a:sym typeface="Calibri"/>
              </a:rPr>
              <a:t>Customer Success Alignment</a:t>
            </a:r>
            <a:r>
              <a:rPr lang="en-US">
                <a:solidFill>
                  <a:srgbClr val="000000"/>
                </a:solidFill>
                <a:latin typeface="Calibri"/>
                <a:ea typeface="Calibri"/>
                <a:cs typeface="Calibri"/>
                <a:sym typeface="Calibri"/>
              </a:rPr>
              <a:t> and </a:t>
            </a:r>
            <a:r>
              <a:rPr b="1" lang="en-US">
                <a:solidFill>
                  <a:srgbClr val="000000"/>
                </a:solidFill>
                <a:latin typeface="Calibri"/>
                <a:ea typeface="Calibri"/>
                <a:cs typeface="Calibri"/>
                <a:sym typeface="Calibri"/>
              </a:rPr>
              <a:t>other pieces of the CSP look like.</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If we determine that this is the right approach and we agreed on a prioritized order for our strategic objectives, then we will flesh out our  top 3-4 strategic objectives as well.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u="sng">
                <a:solidFill>
                  <a:srgbClr val="000000"/>
                </a:solidFill>
                <a:latin typeface="Calibri"/>
                <a:ea typeface="Calibri"/>
                <a:cs typeface="Calibri"/>
                <a:sym typeface="Calibri"/>
              </a:rPr>
              <a:t>Probe on higher business level strategic objectives</a:t>
            </a:r>
            <a:endParaRPr u="sng">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US">
                <a:solidFill>
                  <a:srgbClr val="000000"/>
                </a:solidFill>
                <a:latin typeface="Calibri"/>
                <a:ea typeface="Calibri"/>
                <a:cs typeface="Calibri"/>
                <a:sym typeface="Calibri"/>
              </a:rPr>
              <a:t>What are your TOP objectives on VP/CIO organizational Level?</a:t>
            </a:r>
            <a:endParaRPr>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US">
                <a:solidFill>
                  <a:srgbClr val="000000"/>
                </a:solidFill>
                <a:latin typeface="Calibri"/>
                <a:ea typeface="Calibri"/>
                <a:cs typeface="Calibri"/>
                <a:sym typeface="Calibri"/>
              </a:rPr>
              <a:t>Maybe Puppet can contribute  to any of their objectives?</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b="1" lang="en-US">
                <a:solidFill>
                  <a:srgbClr val="000000"/>
                </a:solidFill>
                <a:latin typeface="Calibri"/>
                <a:ea typeface="Calibri"/>
                <a:cs typeface="Calibri"/>
                <a:sym typeface="Calibri"/>
              </a:rPr>
              <a:t>Note: </a:t>
            </a:r>
            <a:endParaRPr b="1">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sz="1050">
                <a:solidFill>
                  <a:srgbClr val="3C4043"/>
                </a:solidFill>
                <a:highlight>
                  <a:srgbClr val="FFFFFF"/>
                </a:highlight>
                <a:latin typeface="Roboto"/>
                <a:ea typeface="Roboto"/>
                <a:cs typeface="Roboto"/>
                <a:sym typeface="Roboto"/>
              </a:rPr>
              <a:t>True HA (active/active)</a:t>
            </a:r>
            <a:endParaRPr sz="1050">
              <a:solidFill>
                <a:srgbClr val="3C404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050">
                <a:solidFill>
                  <a:srgbClr val="3C4043"/>
                </a:solidFill>
                <a:highlight>
                  <a:srgbClr val="FFFFFF"/>
                </a:highlight>
                <a:latin typeface="Roboto"/>
                <a:ea typeface="Roboto"/>
                <a:cs typeface="Roboto"/>
                <a:sym typeface="Roboto"/>
              </a:rPr>
              <a:t>- requested by THD since they started PE as the first TAM customer, about 2017.</a:t>
            </a:r>
            <a:endParaRPr>
              <a:solidFill>
                <a:srgbClr val="000000"/>
              </a:solidFill>
              <a:latin typeface="Calibri"/>
              <a:ea typeface="Calibri"/>
              <a:cs typeface="Calibri"/>
              <a:sym typeface="Calibri"/>
            </a:endParaRPr>
          </a:p>
        </p:txBody>
      </p:sp>
      <p:sp>
        <p:nvSpPr>
          <p:cNvPr id="286" name="Google Shape;286;g78d129288b_0_1118: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8d129288b_0_140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78d129288b_0_1402: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None/>
            </a:pPr>
            <a:r>
              <a:rPr b="1" lang="en-US" u="sng">
                <a:solidFill>
                  <a:srgbClr val="000000"/>
                </a:solidFill>
              </a:rPr>
              <a:t>Customer Success Alignment</a:t>
            </a:r>
            <a:endParaRPr b="1" u="sng">
              <a:solidFill>
                <a:srgbClr val="000000"/>
              </a:solidFill>
            </a:endParaRPr>
          </a:p>
          <a:p>
            <a:pPr indent="0" lvl="0" marL="0" rtl="0" algn="l">
              <a:spcBef>
                <a:spcPts val="0"/>
              </a:spcBef>
              <a:spcAft>
                <a:spcPts val="0"/>
              </a:spcAft>
              <a:buNone/>
            </a:pPr>
            <a:r>
              <a:t/>
            </a:r>
            <a:endParaRPr b="1" u="sng">
              <a:solidFill>
                <a:srgbClr val="000000"/>
              </a:solidFill>
            </a:endParaRPr>
          </a:p>
          <a:p>
            <a:pPr indent="-298450" lvl="0" marL="457200" rtl="0" algn="l">
              <a:lnSpc>
                <a:spcPct val="115000"/>
              </a:lnSpc>
              <a:spcBef>
                <a:spcPts val="0"/>
              </a:spcBef>
              <a:spcAft>
                <a:spcPts val="0"/>
              </a:spcAft>
              <a:buClr>
                <a:srgbClr val="000000"/>
              </a:buClr>
              <a:buSzPts val="1100"/>
              <a:buChar char="●"/>
            </a:pPr>
            <a:r>
              <a:rPr lang="en-US" sz="1400">
                <a:solidFill>
                  <a:srgbClr val="000000"/>
                </a:solidFill>
              </a:rPr>
              <a:t>In the</a:t>
            </a:r>
            <a:r>
              <a:rPr b="1" lang="en-US" sz="1400">
                <a:solidFill>
                  <a:srgbClr val="000000"/>
                </a:solidFill>
              </a:rPr>
              <a:t> far left column</a:t>
            </a:r>
            <a:r>
              <a:rPr lang="en-US" sz="1400">
                <a:solidFill>
                  <a:srgbClr val="000000"/>
                </a:solidFill>
              </a:rPr>
              <a:t> we list our identified and prioritized </a:t>
            </a:r>
            <a:r>
              <a:rPr b="1" lang="en-US" sz="1400">
                <a:solidFill>
                  <a:srgbClr val="000000"/>
                </a:solidFill>
              </a:rPr>
              <a:t>Desired Business Outcomes</a:t>
            </a:r>
            <a:endParaRPr b="1" sz="1400">
              <a:solidFill>
                <a:srgbClr val="000000"/>
              </a:solidFill>
            </a:endParaRPr>
          </a:p>
          <a:p>
            <a:pPr indent="-298450" lvl="0" marL="457200" rtl="0" algn="l">
              <a:lnSpc>
                <a:spcPct val="115000"/>
              </a:lnSpc>
              <a:spcBef>
                <a:spcPts val="0"/>
              </a:spcBef>
              <a:spcAft>
                <a:spcPts val="0"/>
              </a:spcAft>
              <a:buClr>
                <a:srgbClr val="000000"/>
              </a:buClr>
              <a:buSzPts val="1100"/>
              <a:buChar char="●"/>
            </a:pPr>
            <a:r>
              <a:rPr lang="en-US" sz="1400">
                <a:solidFill>
                  <a:srgbClr val="000000"/>
                </a:solidFill>
              </a:rPr>
              <a:t>that we translate into </a:t>
            </a:r>
            <a:r>
              <a:rPr b="1" lang="en-US" sz="1400">
                <a:solidFill>
                  <a:srgbClr val="000000"/>
                </a:solidFill>
              </a:rPr>
              <a:t>goals, </a:t>
            </a:r>
            <a:r>
              <a:rPr lang="en-US" sz="1400">
                <a:solidFill>
                  <a:srgbClr val="000000"/>
                </a:solidFill>
              </a:rPr>
              <a:t>shown in the </a:t>
            </a:r>
            <a:r>
              <a:rPr b="1" lang="en-US" sz="1400">
                <a:solidFill>
                  <a:srgbClr val="000000"/>
                </a:solidFill>
              </a:rPr>
              <a:t>middle column</a:t>
            </a:r>
            <a:r>
              <a:rPr lang="en-US" sz="1400">
                <a:solidFill>
                  <a:srgbClr val="000000"/>
                </a:solidFill>
              </a:rPr>
              <a:t>. </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Then, we define </a:t>
            </a:r>
            <a:r>
              <a:rPr b="1" lang="en-US" sz="1400">
                <a:solidFill>
                  <a:srgbClr val="000000"/>
                </a:solidFill>
              </a:rPr>
              <a:t>Success Metrics</a:t>
            </a:r>
            <a:r>
              <a:rPr lang="en-US" sz="1400">
                <a:solidFill>
                  <a:srgbClr val="000000"/>
                </a:solidFill>
              </a:rPr>
              <a:t> (displayed in the </a:t>
            </a:r>
            <a:r>
              <a:rPr b="1" lang="en-US" sz="1400">
                <a:solidFill>
                  <a:srgbClr val="000000"/>
                </a:solidFill>
              </a:rPr>
              <a:t>far right column</a:t>
            </a:r>
            <a:r>
              <a:rPr lang="en-US" sz="1400">
                <a:solidFill>
                  <a:srgbClr val="000000"/>
                </a:solidFill>
              </a:rPr>
              <a:t>)</a:t>
            </a:r>
            <a:endParaRPr sz="1400">
              <a:solidFill>
                <a:srgbClr val="000000"/>
              </a:solidFill>
            </a:endParaRPr>
          </a:p>
          <a:p>
            <a:pPr indent="-298450" lvl="0" marL="457200" rtl="0" algn="l">
              <a:lnSpc>
                <a:spcPct val="115000"/>
              </a:lnSpc>
              <a:spcBef>
                <a:spcPts val="0"/>
              </a:spcBef>
              <a:spcAft>
                <a:spcPts val="0"/>
              </a:spcAft>
              <a:buClr>
                <a:srgbClr val="000000"/>
              </a:buClr>
              <a:buSzPts val="1100"/>
              <a:buChar char="●"/>
            </a:pPr>
            <a:r>
              <a:rPr lang="en-US" sz="1400">
                <a:solidFill>
                  <a:srgbClr val="000000"/>
                </a:solidFill>
              </a:rPr>
              <a:t>to ensure that we clearly measure </a:t>
            </a:r>
            <a:r>
              <a:rPr b="1" lang="en-US" sz="1400">
                <a:solidFill>
                  <a:srgbClr val="000000"/>
                </a:solidFill>
              </a:rPr>
              <a:t>when we have met our </a:t>
            </a:r>
            <a:r>
              <a:rPr b="1" lang="en-US" sz="1400" u="sng">
                <a:solidFill>
                  <a:srgbClr val="000000"/>
                </a:solidFill>
              </a:rPr>
              <a:t>Desired Business Outcome</a:t>
            </a:r>
            <a:r>
              <a:rPr b="1" lang="en-US" sz="1400">
                <a:solidFill>
                  <a:srgbClr val="000000"/>
                </a:solidFill>
              </a:rPr>
              <a:t>.</a:t>
            </a:r>
            <a:endParaRPr b="1" sz="14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highlight>
                  <a:schemeClr val="lt1"/>
                </a:highlight>
              </a:rPr>
              <a:t>We need your help to review and refine them to ensure that they are appropriate for your culture and environment and get your input and ideas </a:t>
            </a:r>
            <a:r>
              <a:rPr b="1" lang="en-US">
                <a:solidFill>
                  <a:srgbClr val="000000"/>
                </a:solidFill>
                <a:highlight>
                  <a:schemeClr val="lt1"/>
                </a:highlight>
              </a:rPr>
              <a:t>to</a:t>
            </a:r>
            <a:r>
              <a:rPr lang="en-US">
                <a:solidFill>
                  <a:srgbClr val="000000"/>
                </a:solidFill>
                <a:highlight>
                  <a:schemeClr val="lt1"/>
                </a:highlight>
              </a:rPr>
              <a:t> </a:t>
            </a:r>
            <a:r>
              <a:rPr b="1" lang="en-US">
                <a:solidFill>
                  <a:srgbClr val="000000"/>
                </a:solidFill>
                <a:highlight>
                  <a:schemeClr val="lt1"/>
                </a:highlight>
              </a:rPr>
              <a:t>replace and/or add</a:t>
            </a:r>
            <a:r>
              <a:rPr lang="en-US">
                <a:solidFill>
                  <a:srgbClr val="000000"/>
                </a:solidFill>
                <a:highlight>
                  <a:schemeClr val="lt1"/>
                </a:highlight>
              </a:rPr>
              <a:t> more goals and success metrics where it makes sense.</a:t>
            </a:r>
            <a:endParaRPr>
              <a:solidFill>
                <a:srgbClr val="000000"/>
              </a:solidFill>
              <a:highlight>
                <a:schemeClr val="lt1"/>
              </a:highlight>
            </a:endParaRPr>
          </a:p>
          <a:p>
            <a:pPr indent="0" lvl="0" marL="0" rtl="0" algn="l">
              <a:spcBef>
                <a:spcPts val="0"/>
              </a:spcBef>
              <a:spcAft>
                <a:spcPts val="0"/>
              </a:spcAft>
              <a:buNone/>
            </a:pPr>
            <a:r>
              <a:t/>
            </a:r>
            <a:endParaRPr>
              <a:solidFill>
                <a:srgbClr val="000000"/>
              </a:solidFill>
              <a:highlight>
                <a:schemeClr val="lt1"/>
              </a:highlight>
            </a:endParaRPr>
          </a:p>
        </p:txBody>
      </p:sp>
      <p:sp>
        <p:nvSpPr>
          <p:cNvPr id="295" name="Google Shape;295;g78d129288b_0_1402: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#1</a:t>
            </a:r>
            <a:endParaRPr b="1" u="sng"/>
          </a:p>
          <a:p>
            <a:pPr indent="0" lvl="0" marL="0" rtl="0" algn="l">
              <a:spcBef>
                <a:spcPts val="0"/>
              </a:spcBef>
              <a:spcAft>
                <a:spcPts val="0"/>
              </a:spcAft>
              <a:buNone/>
            </a:pPr>
            <a:r>
              <a:t/>
            </a:r>
            <a:endParaRPr b="1" u="sng"/>
          </a:p>
          <a:p>
            <a:pPr indent="0" lvl="0" marL="0" rtl="0" algn="l">
              <a:lnSpc>
                <a:spcPct val="115000"/>
              </a:lnSpc>
              <a:spcBef>
                <a:spcPts val="0"/>
              </a:spcBef>
              <a:spcAft>
                <a:spcPts val="0"/>
              </a:spcAft>
              <a:buNone/>
            </a:pPr>
            <a:r>
              <a:rPr lang="en-US" sz="1600">
                <a:solidFill>
                  <a:srgbClr val="375623"/>
                </a:solidFill>
                <a:highlight>
                  <a:srgbClr val="FFFF00"/>
                </a:highlight>
              </a:rPr>
              <a:t>We look at the </a:t>
            </a:r>
            <a:r>
              <a:rPr b="1" lang="en-US" sz="1600">
                <a:solidFill>
                  <a:srgbClr val="375623"/>
                </a:solidFill>
                <a:highlight>
                  <a:srgbClr val="FFFF00"/>
                </a:highlight>
              </a:rPr>
              <a:t>Goals </a:t>
            </a:r>
            <a:r>
              <a:rPr lang="en-US" sz="1600">
                <a:solidFill>
                  <a:srgbClr val="375623"/>
                </a:solidFill>
                <a:highlight>
                  <a:srgbClr val="FFFF00"/>
                </a:highlight>
              </a:rPr>
              <a:t>for each </a:t>
            </a:r>
            <a:r>
              <a:rPr b="1" lang="en-US" sz="1600">
                <a:solidFill>
                  <a:srgbClr val="375623"/>
                </a:solidFill>
                <a:highlight>
                  <a:srgbClr val="FFFF00"/>
                </a:highlight>
              </a:rPr>
              <a:t>Desired Outcome </a:t>
            </a:r>
            <a:r>
              <a:rPr lang="en-US" sz="1600">
                <a:solidFill>
                  <a:srgbClr val="375623"/>
                </a:solidFill>
                <a:highlight>
                  <a:srgbClr val="FFFF00"/>
                </a:highlight>
              </a:rPr>
              <a:t>and how we can accomplish each goal by </a:t>
            </a:r>
            <a:r>
              <a:rPr b="1" lang="en-US" sz="1600">
                <a:solidFill>
                  <a:srgbClr val="375623"/>
                </a:solidFill>
                <a:highlight>
                  <a:srgbClr val="FFFF00"/>
                </a:highlight>
              </a:rPr>
              <a:t>assigning Action Items</a:t>
            </a:r>
            <a:r>
              <a:rPr lang="en-US" sz="1600">
                <a:solidFill>
                  <a:srgbClr val="375623"/>
                </a:solidFill>
                <a:highlight>
                  <a:srgbClr val="FFFF00"/>
                </a:highlight>
              </a:rPr>
              <a:t> and setting </a:t>
            </a:r>
            <a:r>
              <a:rPr b="1" lang="en-US" sz="1600">
                <a:solidFill>
                  <a:srgbClr val="375623"/>
                </a:solidFill>
                <a:highlight>
                  <a:srgbClr val="FFFF00"/>
                </a:highlight>
              </a:rPr>
              <a:t>Dates</a:t>
            </a:r>
            <a:r>
              <a:rPr lang="en-US" sz="1600">
                <a:solidFill>
                  <a:srgbClr val="375623"/>
                </a:solidFill>
                <a:highlight>
                  <a:srgbClr val="FFFF00"/>
                </a:highlight>
              </a:rPr>
              <a:t> (Milestones</a:t>
            </a:r>
            <a:r>
              <a:rPr lang="en-US" sz="1600">
                <a:solidFill>
                  <a:srgbClr val="375623"/>
                </a:solidFill>
              </a:rPr>
              <a:t>)</a:t>
            </a:r>
            <a:endParaRPr sz="1600">
              <a:solidFill>
                <a:srgbClr val="375623"/>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where we will hold each other accountable to ensure we are meeting the goals for each </a:t>
            </a:r>
            <a:r>
              <a:rPr b="1" lang="en-US"/>
              <a:t>Desired Business Outcome.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We need to review the Action Items and Dates to agree they are realistic and manageable.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1" name="Google Shape;33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54e5ff45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Desired Business Outcome #2</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Resources: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sz="1200">
                <a:solidFill>
                  <a:srgbClr val="000000"/>
                </a:solidFill>
              </a:rPr>
              <a:t>Charlie opened on behalf of THD after discussion:</a:t>
            </a:r>
            <a:endParaRPr sz="1200">
              <a:solidFill>
                <a:srgbClr val="000000"/>
              </a:solidFill>
            </a:endParaRPr>
          </a:p>
          <a:p>
            <a:pPr indent="-304800" lvl="0" marL="457200" rtl="0" algn="l">
              <a:spcBef>
                <a:spcPts val="0"/>
              </a:spcBef>
              <a:spcAft>
                <a:spcPts val="0"/>
              </a:spcAft>
              <a:buSzPts val="1200"/>
              <a:buChar char="●"/>
            </a:pPr>
            <a:r>
              <a:rPr lang="en-US" sz="1200" u="sng">
                <a:solidFill>
                  <a:srgbClr val="1155CC"/>
                </a:solidFill>
                <a:hlinkClick r:id="rId2">
                  <a:extLst>
                    <a:ext uri="{A12FA001-AC4F-418D-AE19-62706E023703}">
                      <ahyp:hlinkClr val="tx"/>
                    </a:ext>
                  </a:extLst>
                </a:hlinkClick>
              </a:rPr>
              <a:t>35972 - Code Manager performance issues</a:t>
            </a:r>
            <a:endParaRPr/>
          </a:p>
          <a:p>
            <a:pPr indent="-304800" lvl="0" marL="457200" rtl="0" algn="l">
              <a:spcBef>
                <a:spcPts val="0"/>
              </a:spcBef>
              <a:spcAft>
                <a:spcPts val="0"/>
              </a:spcAft>
              <a:buSzPts val="1200"/>
              <a:buChar char="●"/>
            </a:pPr>
            <a:r>
              <a:rPr lang="en-US" sz="1000" u="sng">
                <a:solidFill>
                  <a:srgbClr val="1155CC"/>
                </a:solidFill>
                <a:hlinkClick r:id="rId3">
                  <a:extLst>
                    <a:ext uri="{A12FA001-AC4F-418D-AE19-62706E023703}">
                      <ahyp:hlinkClr val="tx"/>
                    </a:ext>
                  </a:extLst>
                </a:hlinkClick>
              </a:rPr>
              <a:t>CODEMGMT-1222 Allow Deploying Only a List of Modules Across Environments</a:t>
            </a:r>
            <a:r>
              <a:rPr b="1" lang="en-US">
                <a:solidFill>
                  <a:srgbClr val="000000"/>
                </a:solidFill>
              </a:rPr>
              <a:t> </a:t>
            </a:r>
            <a:r>
              <a:rPr lang="en-US">
                <a:solidFill>
                  <a:srgbClr val="000000"/>
                </a:solidFill>
              </a:rPr>
              <a:t>→ fixed in </a:t>
            </a:r>
            <a:r>
              <a:rPr b="1" lang="en-US">
                <a:solidFill>
                  <a:srgbClr val="000000"/>
                </a:solidFill>
              </a:rPr>
              <a:t>PE 2019.4</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US" sz="1200" u="sng">
                <a:solidFill>
                  <a:srgbClr val="000000"/>
                </a:solidFill>
              </a:rPr>
              <a:t>BJN Recordings</a:t>
            </a:r>
            <a:br>
              <a:rPr lang="en-US" sz="1200">
                <a:solidFill>
                  <a:srgbClr val="000000"/>
                </a:solidFill>
              </a:rPr>
            </a:br>
            <a:br>
              <a:rPr lang="en-US" sz="1200">
                <a:solidFill>
                  <a:srgbClr val="000000"/>
                </a:solidFill>
              </a:rPr>
            </a:br>
            <a:r>
              <a:rPr b="1" lang="en-US" sz="1300">
                <a:solidFill>
                  <a:srgbClr val="172B4D"/>
                </a:solidFill>
              </a:rPr>
              <a:t>2019-10-17 Puppet / The Home Depot - Weekly TAM Sync-20191017: Code Manager Issue</a:t>
            </a:r>
            <a:endParaRPr b="1" sz="1300">
              <a:solidFill>
                <a:srgbClr val="172B4D"/>
              </a:solidFill>
            </a:endParaRPr>
          </a:p>
          <a:p>
            <a:pPr indent="0" lvl="0" marL="0" rtl="0" algn="l">
              <a:spcBef>
                <a:spcPts val="800"/>
              </a:spcBef>
              <a:spcAft>
                <a:spcPts val="0"/>
              </a:spcAft>
              <a:buNone/>
            </a:pPr>
            <a:r>
              <a:rPr b="1" lang="en-US" sz="1300">
                <a:solidFill>
                  <a:srgbClr val="172B4D"/>
                </a:solidFill>
              </a:rPr>
              <a:t>Description: </a:t>
            </a:r>
            <a:r>
              <a:rPr lang="en-US" sz="1300">
                <a:solidFill>
                  <a:srgbClr val="172B4D"/>
                </a:solidFill>
              </a:rPr>
              <a:t>Charlie Sharpsteen discussed with Patrick Mayes THD's Code Manager issue.</a:t>
            </a:r>
            <a:endParaRPr sz="1300">
              <a:solidFill>
                <a:srgbClr val="172B4D"/>
              </a:solidFill>
            </a:endParaRPr>
          </a:p>
          <a:p>
            <a:pPr indent="0" lvl="0" marL="0" rtl="0" algn="l">
              <a:spcBef>
                <a:spcPts val="800"/>
              </a:spcBef>
              <a:spcAft>
                <a:spcPts val="0"/>
              </a:spcAft>
              <a:buNone/>
            </a:pPr>
            <a:r>
              <a:rPr lang="en-US" sz="1300">
                <a:solidFill>
                  <a:srgbClr val="333333"/>
                </a:solidFill>
              </a:rPr>
              <a:t>Streaming recording link: </a:t>
            </a:r>
            <a:r>
              <a:rPr lang="en-US" sz="1300">
                <a:solidFill>
                  <a:srgbClr val="0052CC"/>
                </a:solidFill>
                <a:uFill>
                  <a:noFill/>
                </a:uFill>
                <a:hlinkClick r:id="rId4">
                  <a:extLst>
                    <a:ext uri="{A12FA001-AC4F-418D-AE19-62706E023703}">
                      <ahyp:hlinkClr val="tx"/>
                    </a:ext>
                  </a:extLst>
                </a:hlinkClick>
              </a:rPr>
              <a:t>https://puppetlabsmeetings.webex.com/puppetlabsmeetings/ldr.php?RCID=e7da8ba2c4d3fdc6d55a64d94e0e21b5</a:t>
            </a:r>
            <a:endParaRPr sz="1300">
              <a:solidFill>
                <a:srgbClr val="0052CC"/>
              </a:solidFill>
            </a:endParaRPr>
          </a:p>
          <a:p>
            <a:pPr indent="0" lvl="0" marL="0" rtl="0" algn="l">
              <a:spcBef>
                <a:spcPts val="800"/>
              </a:spcBef>
              <a:spcAft>
                <a:spcPts val="0"/>
              </a:spcAft>
              <a:buNone/>
            </a:pPr>
            <a:r>
              <a:rPr lang="en-US" sz="1300">
                <a:solidFill>
                  <a:srgbClr val="172B4D"/>
                </a:solidFill>
              </a:rPr>
              <a:t>October 17, 2019, 12:09 pm Chicago Time</a:t>
            </a:r>
            <a:endParaRPr sz="1300">
              <a:solidFill>
                <a:srgbClr val="172B4D"/>
              </a:solidFill>
            </a:endParaRPr>
          </a:p>
          <a:p>
            <a:pPr indent="0" lvl="0" marL="0" rtl="0" algn="l">
              <a:spcBef>
                <a:spcPts val="800"/>
              </a:spcBef>
              <a:spcAft>
                <a:spcPts val="0"/>
              </a:spcAft>
              <a:buNone/>
            </a:pPr>
            <a:r>
              <a:rPr lang="en-US" sz="1300">
                <a:solidFill>
                  <a:srgbClr val="172B4D"/>
                </a:solidFill>
              </a:rPr>
              <a:t>Duration: 39 min</a:t>
            </a:r>
            <a:endParaRPr sz="1300">
              <a:solidFill>
                <a:srgbClr val="172B4D"/>
              </a:solidFill>
            </a:endParaRPr>
          </a:p>
          <a:p>
            <a:pPr indent="0" lvl="0" marL="0" rtl="0" algn="l">
              <a:spcBef>
                <a:spcPts val="800"/>
              </a:spcBef>
              <a:spcAft>
                <a:spcPts val="0"/>
              </a:spcAft>
              <a:buNone/>
            </a:pPr>
            <a:r>
              <a:rPr lang="en-US" sz="1300">
                <a:solidFill>
                  <a:srgbClr val="172B4D"/>
                </a:solidFill>
              </a:rPr>
              <a:t>Recording password: bPMpRPw3</a:t>
            </a:r>
            <a:br>
              <a:rPr lang="en-US" sz="1200">
                <a:solidFill>
                  <a:srgbClr val="000000"/>
                </a:solidFill>
              </a:rPr>
            </a:br>
            <a:r>
              <a:rPr lang="en-US" sz="1200">
                <a:solidFill>
                  <a:srgbClr val="000000"/>
                </a:solidFill>
              </a:rPr>
              <a:t>----------------</a:t>
            </a:r>
            <a:br>
              <a:rPr lang="en-US" sz="1200">
                <a:solidFill>
                  <a:srgbClr val="000000"/>
                </a:solidFill>
              </a:rPr>
            </a:br>
            <a:endParaRPr sz="1200">
              <a:solidFill>
                <a:srgbClr val="000000"/>
              </a:solidFill>
            </a:endParaRPr>
          </a:p>
          <a:p>
            <a:pPr indent="0" lvl="0" marL="1371600" rtl="0" algn="l">
              <a:spcBef>
                <a:spcPts val="0"/>
              </a:spcBef>
              <a:spcAft>
                <a:spcPts val="0"/>
              </a:spcAft>
              <a:buNone/>
            </a:pPr>
            <a:r>
              <a:rPr b="1" lang="en-US" sz="1200">
                <a:solidFill>
                  <a:srgbClr val="000000"/>
                </a:solidFill>
              </a:rPr>
              <a:t>2020-01-16 Puppet / The Home Depot - Weekly TAM Sync: THD Demo: POC Virtual Puppet File System</a:t>
            </a:r>
            <a:endParaRPr b="1" sz="1200">
              <a:solidFill>
                <a:srgbClr val="000000"/>
              </a:solidFill>
            </a:endParaRPr>
          </a:p>
          <a:p>
            <a:pPr indent="0" lvl="0" marL="0" rtl="0" algn="l">
              <a:spcBef>
                <a:spcPts val="800"/>
              </a:spcBef>
              <a:spcAft>
                <a:spcPts val="0"/>
              </a:spcAft>
              <a:buNone/>
            </a:pPr>
            <a:r>
              <a:rPr lang="en-US" sz="1200">
                <a:solidFill>
                  <a:srgbClr val="000000"/>
                </a:solidFill>
              </a:rPr>
              <a:t>Create time: 1/16/20 12:16 pm</a:t>
            </a:r>
            <a:endParaRPr sz="1200">
              <a:solidFill>
                <a:srgbClr val="000000"/>
              </a:solidFill>
            </a:endParaRPr>
          </a:p>
          <a:p>
            <a:pPr indent="0" lvl="0" marL="0" rtl="0" algn="l">
              <a:spcBef>
                <a:spcPts val="800"/>
              </a:spcBef>
              <a:spcAft>
                <a:spcPts val="0"/>
              </a:spcAft>
              <a:buNone/>
            </a:pPr>
            <a:r>
              <a:rPr lang="en-US" sz="1200">
                <a:solidFill>
                  <a:srgbClr val="000000"/>
                </a:solidFill>
              </a:rPr>
              <a:t>Duration: 12 minutes</a:t>
            </a:r>
            <a:endParaRPr sz="1200">
              <a:solidFill>
                <a:srgbClr val="000000"/>
              </a:solidFill>
            </a:endParaRPr>
          </a:p>
          <a:p>
            <a:pPr indent="0" lvl="0" marL="0" rtl="0" algn="l">
              <a:spcBef>
                <a:spcPts val="800"/>
              </a:spcBef>
              <a:spcAft>
                <a:spcPts val="0"/>
              </a:spcAft>
              <a:buNone/>
            </a:pPr>
            <a:r>
              <a:rPr b="1" lang="en-US" sz="1200">
                <a:solidFill>
                  <a:srgbClr val="000000"/>
                </a:solidFill>
              </a:rPr>
              <a:t>Description:</a:t>
            </a:r>
            <a:r>
              <a:rPr lang="en-US" sz="1200">
                <a:solidFill>
                  <a:srgbClr val="000000"/>
                </a:solidFill>
              </a:rPr>
              <a:t> Russell Miller, Systems Engineer at THD, created this POC to share a different approach to Code Manager. This POC demonstrates a way to inject modules directly via an API to reduce dependencies on the actual file system itself. The idea is to make Puppet think differently of how to do deployments.</a:t>
            </a:r>
            <a:endParaRPr sz="1200">
              <a:solidFill>
                <a:srgbClr val="000000"/>
              </a:solidFill>
            </a:endParaRPr>
          </a:p>
          <a:p>
            <a:pPr indent="0" lvl="0" marL="0" rtl="0" algn="l">
              <a:spcBef>
                <a:spcPts val="800"/>
              </a:spcBef>
              <a:spcAft>
                <a:spcPts val="0"/>
              </a:spcAft>
              <a:buNone/>
            </a:pPr>
            <a:r>
              <a:rPr lang="en-US" sz="1200" u="sng">
                <a:solidFill>
                  <a:srgbClr val="000000"/>
                </a:solidFill>
              </a:rPr>
              <a:t>Note:</a:t>
            </a:r>
            <a:r>
              <a:rPr lang="en-US" sz="1200">
                <a:solidFill>
                  <a:srgbClr val="000000"/>
                </a:solidFill>
              </a:rPr>
              <a:t> This POC is focusing on functionality and not cache/speed optimization.</a:t>
            </a:r>
            <a:endParaRPr sz="1200">
              <a:solidFill>
                <a:srgbClr val="000000"/>
              </a:solidFill>
            </a:endParaRPr>
          </a:p>
          <a:p>
            <a:pPr indent="0" lvl="0" marL="0" rtl="0" algn="l">
              <a:spcBef>
                <a:spcPts val="800"/>
              </a:spcBef>
              <a:spcAft>
                <a:spcPts val="0"/>
              </a:spcAft>
              <a:buNone/>
            </a:pPr>
            <a:r>
              <a:rPr lang="en-US" sz="1200">
                <a:solidFill>
                  <a:srgbClr val="000000"/>
                </a:solidFill>
              </a:rPr>
              <a:t>Streaming recording link: </a:t>
            </a:r>
            <a:r>
              <a:rPr lang="en-US" sz="1200">
                <a:solidFill>
                  <a:srgbClr val="0052CC"/>
                </a:solidFill>
                <a:uFill>
                  <a:noFill/>
                </a:uFill>
                <a:hlinkClick r:id="rId5">
                  <a:extLst>
                    <a:ext uri="{A12FA001-AC4F-418D-AE19-62706E023703}">
                      <ahyp:hlinkClr val="tx"/>
                    </a:ext>
                  </a:extLst>
                </a:hlinkClick>
              </a:rPr>
              <a:t>https://puppetlabsmeetings.webex.com/puppetlabsmeetings/ldr.php?RCID=da02e8138ea02630f913ed4e0516a422</a:t>
            </a:r>
            <a:endParaRPr sz="1200">
              <a:solidFill>
                <a:srgbClr val="0052CC"/>
              </a:solidFill>
            </a:endParaRPr>
          </a:p>
          <a:p>
            <a:pPr indent="0" lvl="0" marL="0" rtl="0" algn="l">
              <a:spcBef>
                <a:spcPts val="800"/>
              </a:spcBef>
              <a:spcAft>
                <a:spcPts val="0"/>
              </a:spcAft>
              <a:buNone/>
            </a:pPr>
            <a:r>
              <a:t/>
            </a:r>
            <a:endParaRPr sz="1200">
              <a:solidFill>
                <a:srgbClr val="000000"/>
              </a:solidFill>
            </a:endParaRPr>
          </a:p>
        </p:txBody>
      </p:sp>
      <p:sp>
        <p:nvSpPr>
          <p:cNvPr id="339" name="Google Shape;339;g54e5ff45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4e5ff451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#3</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sz="1200">
                <a:solidFill>
                  <a:srgbClr val="000000"/>
                </a:solidFill>
              </a:rPr>
              <a:t>Status: </a:t>
            </a:r>
            <a:br>
              <a:rPr lang="en-US" sz="1200">
                <a:solidFill>
                  <a:srgbClr val="000000"/>
                </a:solidFill>
              </a:rPr>
            </a:br>
            <a:r>
              <a:rPr lang="en-US" sz="1200">
                <a:solidFill>
                  <a:srgbClr val="000000"/>
                </a:solidFill>
              </a:rPr>
              <a:t>Orchestrator Job is queuing up too many jobs (worked with Charlie and still an issue after his recommendations</a:t>
            </a:r>
            <a:endParaRPr sz="1200">
              <a:solidFill>
                <a:srgbClr val="000000"/>
              </a:solidFill>
            </a:endParaRPr>
          </a:p>
          <a:p>
            <a:pPr indent="-304800" lvl="1" marL="914400" rtl="0" algn="l">
              <a:spcBef>
                <a:spcPts val="0"/>
              </a:spcBef>
              <a:spcAft>
                <a:spcPts val="0"/>
              </a:spcAft>
              <a:buClr>
                <a:srgbClr val="000000"/>
              </a:buClr>
              <a:buSzPts val="1200"/>
              <a:buAutoNum type="alphaLcPeriod"/>
            </a:pPr>
            <a:r>
              <a:rPr lang="en-US" sz="1200" u="sng">
                <a:solidFill>
                  <a:srgbClr val="1155CC"/>
                </a:solidFill>
                <a:hlinkClick r:id="rId2">
                  <a:extLst>
                    <a:ext uri="{A12FA001-AC4F-418D-AE19-62706E023703}">
                      <ahyp:hlinkClr val="tx"/>
                    </a:ext>
                  </a:extLst>
                </a:hlinkClick>
              </a:rPr>
              <a:t>37030 - Orchestrator job is queuing up too many jobs</a:t>
            </a:r>
            <a:endParaRPr sz="1050">
              <a:solidFill>
                <a:srgbClr val="2F394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US">
                <a:solidFill>
                  <a:srgbClr val="2F3941"/>
                </a:solidFill>
                <a:highlight>
                  <a:srgbClr val="FFFFFF"/>
                </a:highlight>
                <a:latin typeface="Roboto"/>
                <a:ea typeface="Roboto"/>
                <a:cs typeface="Roboto"/>
                <a:sym typeface="Roboto"/>
              </a:rPr>
              <a:t>→ </a:t>
            </a:r>
            <a:r>
              <a:rPr b="1" lang="en-US">
                <a:solidFill>
                  <a:srgbClr val="2F3941"/>
                </a:solidFill>
                <a:highlight>
                  <a:srgbClr val="FFFFFF"/>
                </a:highlight>
                <a:latin typeface="Roboto"/>
                <a:ea typeface="Roboto"/>
                <a:cs typeface="Roboto"/>
                <a:sym typeface="Roboto"/>
              </a:rPr>
              <a:t>Deployment workflows are moving from MCO to PE Orchestrator</a:t>
            </a:r>
            <a:endParaRPr b="1" u="sng"/>
          </a:p>
          <a:p>
            <a:pPr indent="0" lvl="0" marL="0" rtl="0" algn="l">
              <a:spcBef>
                <a:spcPts val="0"/>
              </a:spcBef>
              <a:spcAft>
                <a:spcPts val="0"/>
              </a:spcAft>
              <a:buNone/>
            </a:pPr>
            <a:r>
              <a:t/>
            </a:r>
            <a:endParaRPr b="1" u="sng"/>
          </a:p>
          <a:p>
            <a:pPr indent="0" lvl="0" marL="0" rtl="0" algn="l">
              <a:lnSpc>
                <a:spcPct val="142857"/>
              </a:lnSpc>
              <a:spcBef>
                <a:spcPts val="0"/>
              </a:spcBef>
              <a:spcAft>
                <a:spcPts val="0"/>
              </a:spcAft>
              <a:buNone/>
            </a:pPr>
            <a:r>
              <a:rPr lang="en-US" sz="1050">
                <a:solidFill>
                  <a:srgbClr val="2F3941"/>
                </a:solidFill>
                <a:latin typeface="Roboto"/>
                <a:ea typeface="Roboto"/>
                <a:cs typeface="Roboto"/>
                <a:sym typeface="Roboto"/>
              </a:rPr>
              <a:t>Currently, the workflows are posting a series of jobs to the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API endpoint of the Orchestrator:</a:t>
            </a:r>
            <a:endParaRPr sz="1050">
              <a:solidFill>
                <a:srgbClr val="2F3941"/>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1F73B7"/>
                </a:solidFill>
                <a:uFill>
                  <a:noFill/>
                </a:uFill>
                <a:latin typeface="Roboto"/>
                <a:ea typeface="Roboto"/>
                <a:cs typeface="Roboto"/>
                <a:sym typeface="Roboto"/>
                <a:hlinkClick r:id="rId3">
                  <a:extLst>
                    <a:ext uri="{A12FA001-AC4F-418D-AE19-62706E023703}">
                      <ahyp:hlinkClr val="tx"/>
                    </a:ext>
                  </a:extLst>
                </a:hlinkClick>
              </a:rPr>
              <a:t>https://puppet.com/docs/pe/2017.3/orchestrator_api_commands_endpoint.html#reference-6045</a:t>
            </a:r>
            <a:endParaRPr sz="1050">
              <a:solidFill>
                <a:srgbClr val="1F73B7"/>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2F3941"/>
                </a:solidFill>
                <a:latin typeface="Roboto"/>
                <a:ea typeface="Roboto"/>
                <a:cs typeface="Roboto"/>
                <a:sym typeface="Roboto"/>
              </a:rPr>
              <a:t>This endpoint has a </a:t>
            </a:r>
            <a:r>
              <a:rPr lang="en-US" sz="900">
                <a:solidFill>
                  <a:srgbClr val="2F3941"/>
                </a:solidFill>
                <a:highlight>
                  <a:srgbClr val="F8F9F9"/>
                </a:highlight>
                <a:latin typeface="Courier New"/>
                <a:ea typeface="Courier New"/>
                <a:cs typeface="Courier New"/>
                <a:sym typeface="Courier New"/>
              </a:rPr>
              <a:t>task-concurrency</a:t>
            </a:r>
            <a:r>
              <a:rPr lang="en-US" sz="1050">
                <a:solidFill>
                  <a:srgbClr val="2F3941"/>
                </a:solidFill>
                <a:latin typeface="Roboto"/>
                <a:ea typeface="Roboto"/>
                <a:cs typeface="Roboto"/>
                <a:sym typeface="Roboto"/>
              </a:rPr>
              <a:t> limit, with a default of 250 operations "in flight", and operates on a "first come first serve" basis. This means that a long-running job like running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on 1500 nodes will occupy those 250 slots until all nodes finish. Any job posted to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after the agent runs will have to wait until the number of runs remaining to execute for the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job drops below 250.</a:t>
            </a:r>
            <a:br>
              <a:rPr lang="en-US" sz="1050">
                <a:solidFill>
                  <a:srgbClr val="2F3941"/>
                </a:solidFill>
                <a:latin typeface="Roboto"/>
                <a:ea typeface="Roboto"/>
                <a:cs typeface="Roboto"/>
                <a:sym typeface="Roboto"/>
              </a:rPr>
            </a:br>
            <a:r>
              <a:rPr lang="en-US"/>
              <a:t>===============</a:t>
            </a:r>
            <a:endParaRPr/>
          </a:p>
          <a:p>
            <a:pPr indent="0" lvl="0" marL="0" rtl="0" algn="l">
              <a:lnSpc>
                <a:spcPct val="142857"/>
              </a:lnSpc>
              <a:spcBef>
                <a:spcPts val="1200"/>
              </a:spcBef>
              <a:spcAft>
                <a:spcPts val="1200"/>
              </a:spcAft>
              <a:buNone/>
            </a:pPr>
            <a:r>
              <a:t/>
            </a:r>
            <a:endParaRPr/>
          </a:p>
        </p:txBody>
      </p:sp>
      <p:sp>
        <p:nvSpPr>
          <p:cNvPr id="347" name="Google Shape;347;g54e5ff451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56ba04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#4</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a:solidFill>
                  <a:srgbClr val="FF0000"/>
                </a:solidFill>
              </a:rPr>
              <a:t>→ similar to what Patrick is currently working on →  </a:t>
            </a:r>
            <a:r>
              <a:rPr b="1" lang="en-US">
                <a:solidFill>
                  <a:srgbClr val="FF0000"/>
                </a:solidFill>
              </a:rPr>
              <a:t>“All-In-One Infrastructure”?</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PE Containerization asked for by THD since summer 2018: </a:t>
            </a:r>
            <a:br>
              <a:rPr lang="en-US"/>
            </a:br>
            <a:r>
              <a:rPr b="1" lang="en-US"/>
              <a:t>BJN recording with product/engineering team on Aug 9, 2018 (Larissa Lane, Mike Stahnke, David Lotterkott, Ethan Brown)</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u="sng">
                <a:solidFill>
                  <a:schemeClr val="hlink"/>
                </a:solidFill>
                <a:hlinkClick r:id="rId2"/>
              </a:rPr>
              <a:t>https://puppetlabsmeetings.webex.com/puppetlabsmeetings/ldr.php?RCID=08bb79936f1cb03e88aa4146167bb32f</a:t>
            </a:r>
            <a:endParaRPr/>
          </a:p>
          <a:p>
            <a:pPr indent="-298450" lvl="0" marL="457200" rtl="0" algn="l">
              <a:spcBef>
                <a:spcPts val="0"/>
              </a:spcBef>
              <a:spcAft>
                <a:spcPts val="0"/>
              </a:spcAft>
              <a:buSzPts val="1100"/>
              <a:buChar char="●"/>
            </a:pPr>
            <a:r>
              <a:rPr lang="en-US"/>
              <a:t>Recording password: QuXV4iyT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355" name="Google Shape;355;g856ba04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Engagement Timeline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visualization of our timeline is suggested and needs to be reviewed, discussed, and sanctioned by you and it is possible that some items may shift over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3" name="Google Shape;36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0" y="1626844"/>
            <a:ext cx="5958000" cy="1498500"/>
          </a:xfrm>
          <a:prstGeom prst="rect">
            <a:avLst/>
          </a:prstGeom>
          <a:noFill/>
          <a:ln>
            <a:noFill/>
          </a:ln>
        </p:spPr>
        <p:txBody>
          <a:bodyPr anchorCtr="0" anchor="b" bIns="0" lIns="456800" spcFirstLastPara="1" rIns="182700" wrap="square" tIns="0">
            <a:noAutofit/>
          </a:bodyPr>
          <a:lstStyle>
            <a:lvl1pPr lvl="0" rtl="0" algn="l">
              <a:lnSpc>
                <a:spcPct val="90000"/>
              </a:lnSpc>
              <a:spcBef>
                <a:spcPts val="0"/>
              </a:spcBef>
              <a:spcAft>
                <a:spcPts val="0"/>
              </a:spcAft>
              <a:buClr>
                <a:schemeClr val="dk1"/>
              </a:buClr>
              <a:buSzPts val="3600"/>
              <a:buFont typeface="Helvetica Neue"/>
              <a:buNone/>
              <a:defRPr b="0" i="0" sz="3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0" y="3125336"/>
            <a:ext cx="5958000" cy="600000"/>
          </a:xfrm>
          <a:prstGeom prst="rect">
            <a:avLst/>
          </a:prstGeom>
          <a:noFill/>
          <a:ln>
            <a:noFill/>
          </a:ln>
        </p:spPr>
        <p:txBody>
          <a:bodyPr anchorCtr="0" anchor="t" bIns="182875" lIns="456800" spcFirstLastPara="1" rIns="182700" wrap="square" tIns="137025">
            <a:noAutofit/>
          </a:bodyPr>
          <a:lstStyle>
            <a:lvl1pPr lvl="0" rtl="0" algn="l">
              <a:lnSpc>
                <a:spcPct val="100000"/>
              </a:lnSpc>
              <a:spcBef>
                <a:spcPts val="1200"/>
              </a:spcBef>
              <a:spcAft>
                <a:spcPts val="0"/>
              </a:spcAft>
              <a:buClr>
                <a:srgbClr val="FFAD1A"/>
              </a:buClr>
              <a:buSzPts val="1800"/>
              <a:buNone/>
              <a:defRPr b="0" i="0" sz="1800">
                <a:solidFill>
                  <a:srgbClr val="FFAD1A"/>
                </a:solidFill>
                <a:latin typeface="Helvetica Neue"/>
                <a:ea typeface="Helvetica Neue"/>
                <a:cs typeface="Helvetica Neue"/>
                <a:sym typeface="Helvetica Neue"/>
              </a:defRPr>
            </a:lvl1pPr>
            <a:lvl2pPr lvl="1" rtl="0" algn="ctr">
              <a:lnSpc>
                <a:spcPct val="100000"/>
              </a:lnSpc>
              <a:spcBef>
                <a:spcPts val="400"/>
              </a:spcBef>
              <a:spcAft>
                <a:spcPts val="0"/>
              </a:spcAft>
              <a:buClr>
                <a:srgbClr val="8A8A8A"/>
              </a:buClr>
              <a:buSzPts val="1600"/>
              <a:buNone/>
              <a:defRPr>
                <a:solidFill>
                  <a:srgbClr val="8A8A8A"/>
                </a:solidFill>
              </a:defRPr>
            </a:lvl2pPr>
            <a:lvl3pPr lvl="2" rtl="0" algn="ctr">
              <a:lnSpc>
                <a:spcPct val="100000"/>
              </a:lnSpc>
              <a:spcBef>
                <a:spcPts val="300"/>
              </a:spcBef>
              <a:spcAft>
                <a:spcPts val="0"/>
              </a:spcAft>
              <a:buClr>
                <a:srgbClr val="8A8A8A"/>
              </a:buClr>
              <a:buSzPts val="1400"/>
              <a:buNone/>
              <a:defRPr>
                <a:solidFill>
                  <a:srgbClr val="8A8A8A"/>
                </a:solidFill>
              </a:defRPr>
            </a:lvl3pPr>
            <a:lvl4pPr lvl="3" rtl="0" algn="ctr">
              <a:lnSpc>
                <a:spcPct val="100000"/>
              </a:lnSpc>
              <a:spcBef>
                <a:spcPts val="200"/>
              </a:spcBef>
              <a:spcAft>
                <a:spcPts val="0"/>
              </a:spcAft>
              <a:buClr>
                <a:srgbClr val="8A8A8A"/>
              </a:buClr>
              <a:buSzPts val="1200"/>
              <a:buNone/>
              <a:defRPr>
                <a:solidFill>
                  <a:srgbClr val="8A8A8A"/>
                </a:solidFill>
              </a:defRPr>
            </a:lvl4pPr>
            <a:lvl5pPr lvl="4" rtl="0" algn="ctr">
              <a:lnSpc>
                <a:spcPct val="100000"/>
              </a:lnSpc>
              <a:spcBef>
                <a:spcPts val="600"/>
              </a:spcBef>
              <a:spcAft>
                <a:spcPts val="0"/>
              </a:spcAft>
              <a:buClr>
                <a:srgbClr val="8A8A8A"/>
              </a:buClr>
              <a:buSzPts val="800"/>
              <a:buNone/>
              <a:defRPr>
                <a:solidFill>
                  <a:srgbClr val="8A8A8A"/>
                </a:solidFill>
              </a:defRPr>
            </a:lvl5pPr>
            <a:lvl6pPr lvl="5" rtl="0" algn="ctr">
              <a:spcBef>
                <a:spcPts val="600"/>
              </a:spcBef>
              <a:spcAft>
                <a:spcPts val="0"/>
              </a:spcAft>
              <a:buClr>
                <a:srgbClr val="8A8A8A"/>
              </a:buClr>
              <a:buSzPts val="800"/>
              <a:buNone/>
              <a:defRPr>
                <a:solidFill>
                  <a:srgbClr val="8A8A8A"/>
                </a:solidFill>
              </a:defRPr>
            </a:lvl6pPr>
            <a:lvl7pPr lvl="6" rtl="0" algn="ctr">
              <a:spcBef>
                <a:spcPts val="600"/>
              </a:spcBef>
              <a:spcAft>
                <a:spcPts val="0"/>
              </a:spcAft>
              <a:buClr>
                <a:srgbClr val="8A8A8A"/>
              </a:buClr>
              <a:buSzPts val="800"/>
              <a:buNone/>
              <a:defRPr>
                <a:solidFill>
                  <a:srgbClr val="8A8A8A"/>
                </a:solidFill>
              </a:defRPr>
            </a:lvl7pPr>
            <a:lvl8pPr lvl="7" rtl="0" algn="ctr">
              <a:spcBef>
                <a:spcPts val="600"/>
              </a:spcBef>
              <a:spcAft>
                <a:spcPts val="0"/>
              </a:spcAft>
              <a:buClr>
                <a:srgbClr val="8A8A8A"/>
              </a:buClr>
              <a:buSzPts val="800"/>
              <a:buNone/>
              <a:defRPr>
                <a:solidFill>
                  <a:srgbClr val="8A8A8A"/>
                </a:solidFill>
              </a:defRPr>
            </a:lvl8pPr>
            <a:lvl9pPr lvl="8" rtl="0" algn="ctr">
              <a:spcBef>
                <a:spcPts val="600"/>
              </a:spcBef>
              <a:spcAft>
                <a:spcPts val="0"/>
              </a:spcAft>
              <a:buClr>
                <a:srgbClr val="8A8A8A"/>
              </a:buClr>
              <a:buSzPts val="800"/>
              <a:buNone/>
              <a:defRPr>
                <a:solidFill>
                  <a:srgbClr val="8A8A8A"/>
                </a:solidFill>
              </a:defRPr>
            </a:lvl9pPr>
          </a:lstStyle>
          <a:p/>
        </p:txBody>
      </p:sp>
      <p:grpSp>
        <p:nvGrpSpPr>
          <p:cNvPr id="14" name="Google Shape;14;p2"/>
          <p:cNvGrpSpPr/>
          <p:nvPr/>
        </p:nvGrpSpPr>
        <p:grpSpPr>
          <a:xfrm>
            <a:off x="475498" y="457304"/>
            <a:ext cx="1589448" cy="563213"/>
            <a:chOff x="360363" y="3779838"/>
            <a:chExt cx="7051677" cy="2498728"/>
          </a:xfrm>
        </p:grpSpPr>
        <p:sp>
          <p:nvSpPr>
            <p:cNvPr id="15" name="Google Shape;15;p2"/>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 name="Google Shape;16;p2"/>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 name="Google Shape;17;p2"/>
          <p:cNvSpPr txBox="1"/>
          <p:nvPr>
            <p:ph idx="11" type="ftr"/>
          </p:nvPr>
        </p:nvSpPr>
        <p:spPr>
          <a:xfrm>
            <a:off x="-4763" y="4743633"/>
            <a:ext cx="6714000" cy="399900"/>
          </a:xfrm>
          <a:prstGeom prst="rect">
            <a:avLst/>
          </a:prstGeom>
          <a:noFill/>
          <a:ln>
            <a:noFill/>
          </a:ln>
        </p:spPr>
        <p:txBody>
          <a:bodyPr anchorCtr="0" anchor="b" bIns="274300" lIns="457200" spcFirstLastPara="1" rIns="91425" wrap="square" tIns="91350">
            <a:noAutofit/>
          </a:bodyPr>
          <a:lstStyle>
            <a:lvl1pPr lvl="0" rtl="0" algn="l">
              <a:spcBef>
                <a:spcPts val="0"/>
              </a:spcBef>
              <a:spcAft>
                <a:spcPts val="0"/>
              </a:spcAft>
              <a:buSzPts val="1400"/>
              <a:buNone/>
              <a:defRPr b="0" i="0" sz="800">
                <a:solidFill>
                  <a:srgbClr val="FF5C36"/>
                </a:solidFill>
                <a:latin typeface="Helvetica Neue"/>
                <a:ea typeface="Helvetica Neue"/>
                <a:cs typeface="Helvetica Neue"/>
                <a:sym typeface="Helvetica Neu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p:cSld name="** body ** 2-col (COLOR)">
    <p:bg>
      <p:bgPr>
        <a:solidFill>
          <a:srgbClr val="FF5C36"/>
        </a:solidFill>
      </p:bgPr>
    </p:bg>
    <p:spTree>
      <p:nvGrpSpPr>
        <p:cNvPr id="107" name="Shape 107"/>
        <p:cNvGrpSpPr/>
        <p:nvPr/>
      </p:nvGrpSpPr>
      <p:grpSpPr>
        <a:xfrm>
          <a:off x="0" y="0"/>
          <a:ext cx="0" cy="0"/>
          <a:chOff x="0" y="0"/>
          <a:chExt cx="0" cy="0"/>
        </a:xfrm>
      </p:grpSpPr>
      <p:grpSp>
        <p:nvGrpSpPr>
          <p:cNvPr id="108" name="Google Shape;108;p11"/>
          <p:cNvGrpSpPr/>
          <p:nvPr/>
        </p:nvGrpSpPr>
        <p:grpSpPr>
          <a:xfrm>
            <a:off x="0" y="0"/>
            <a:ext cx="9144679" cy="5143524"/>
            <a:chOff x="-680" y="0"/>
            <a:chExt cx="9144679" cy="5143524"/>
          </a:xfrm>
        </p:grpSpPr>
        <p:grpSp>
          <p:nvGrpSpPr>
            <p:cNvPr id="109" name="Google Shape;109;p11"/>
            <p:cNvGrpSpPr/>
            <p:nvPr/>
          </p:nvGrpSpPr>
          <p:grpSpPr>
            <a:xfrm>
              <a:off x="-680" y="0"/>
              <a:ext cx="9144655" cy="5143500"/>
              <a:chOff x="-680" y="0"/>
              <a:chExt cx="9144655" cy="5143500"/>
            </a:xfrm>
          </p:grpSpPr>
          <p:sp>
            <p:nvSpPr>
              <p:cNvPr id="110" name="Google Shape;110;p11"/>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1" name="Google Shape;111;p11"/>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12" name="Google Shape;112;p11"/>
            <p:cNvGrpSpPr/>
            <p:nvPr/>
          </p:nvGrpSpPr>
          <p:grpSpPr>
            <a:xfrm>
              <a:off x="-1" y="0"/>
              <a:ext cx="9144000" cy="5143524"/>
              <a:chOff x="-1" y="0"/>
              <a:chExt cx="9144000" cy="5143524"/>
            </a:xfrm>
          </p:grpSpPr>
          <p:sp>
            <p:nvSpPr>
              <p:cNvPr id="113" name="Google Shape;113;p11"/>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4" name="Google Shape;114;p11"/>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15" name="Google Shape;115;p11"/>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1"/>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17" name="Google Shape;117;p11"/>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18" name="Google Shape;118;p11"/>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19" name="Google Shape;119;p11"/>
          <p:cNvGrpSpPr/>
          <p:nvPr/>
        </p:nvGrpSpPr>
        <p:grpSpPr>
          <a:xfrm>
            <a:off x="8366505" y="4672658"/>
            <a:ext cx="777602" cy="470705"/>
            <a:chOff x="8366505" y="4672658"/>
            <a:chExt cx="777602" cy="470705"/>
          </a:xfrm>
        </p:grpSpPr>
        <p:grpSp>
          <p:nvGrpSpPr>
            <p:cNvPr id="120" name="Google Shape;120;p11"/>
            <p:cNvGrpSpPr/>
            <p:nvPr/>
          </p:nvGrpSpPr>
          <p:grpSpPr>
            <a:xfrm>
              <a:off x="8366505" y="4672658"/>
              <a:ext cx="468198" cy="165903"/>
              <a:chOff x="8366505" y="4672658"/>
              <a:chExt cx="468198" cy="165903"/>
            </a:xfrm>
          </p:grpSpPr>
          <p:sp>
            <p:nvSpPr>
              <p:cNvPr id="121" name="Google Shape;121;p1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22" name="Google Shape;122;p1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23" name="Google Shape;123;p1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24" name="Google Shape;124;p1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p:cSld name="HALF + img R (COLOR)">
    <p:bg>
      <p:bgPr>
        <a:solidFill>
          <a:srgbClr val="FF5C36"/>
        </a:solidFill>
      </p:bgPr>
    </p:bg>
    <p:spTree>
      <p:nvGrpSpPr>
        <p:cNvPr id="126" name="Shape 126"/>
        <p:cNvGrpSpPr/>
        <p:nvPr/>
      </p:nvGrpSpPr>
      <p:grpSpPr>
        <a:xfrm>
          <a:off x="0" y="0"/>
          <a:ext cx="0" cy="0"/>
          <a:chOff x="0" y="0"/>
          <a:chExt cx="0" cy="0"/>
        </a:xfrm>
      </p:grpSpPr>
      <p:grpSp>
        <p:nvGrpSpPr>
          <p:cNvPr id="127" name="Google Shape;127;p12"/>
          <p:cNvGrpSpPr/>
          <p:nvPr/>
        </p:nvGrpSpPr>
        <p:grpSpPr>
          <a:xfrm>
            <a:off x="0" y="0"/>
            <a:ext cx="9144679" cy="5143524"/>
            <a:chOff x="-680" y="0"/>
            <a:chExt cx="9144679" cy="5143524"/>
          </a:xfrm>
        </p:grpSpPr>
        <p:grpSp>
          <p:nvGrpSpPr>
            <p:cNvPr id="128" name="Google Shape;128;p12"/>
            <p:cNvGrpSpPr/>
            <p:nvPr/>
          </p:nvGrpSpPr>
          <p:grpSpPr>
            <a:xfrm>
              <a:off x="-680" y="0"/>
              <a:ext cx="9144655" cy="5143500"/>
              <a:chOff x="-680" y="0"/>
              <a:chExt cx="9144655" cy="5143500"/>
            </a:xfrm>
          </p:grpSpPr>
          <p:sp>
            <p:nvSpPr>
              <p:cNvPr id="129" name="Google Shape;129;p12"/>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0" name="Google Shape;130;p12"/>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31" name="Google Shape;131;p12"/>
            <p:cNvGrpSpPr/>
            <p:nvPr/>
          </p:nvGrpSpPr>
          <p:grpSpPr>
            <a:xfrm>
              <a:off x="-1" y="0"/>
              <a:ext cx="9144000" cy="5143524"/>
              <a:chOff x="-1" y="0"/>
              <a:chExt cx="9144000" cy="5143524"/>
            </a:xfrm>
          </p:grpSpPr>
          <p:sp>
            <p:nvSpPr>
              <p:cNvPr id="132" name="Google Shape;132;p12"/>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3" name="Google Shape;133;p12"/>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34" name="Google Shape;134;p12"/>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3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35" name="Google Shape;135;p1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37" name="Google Shape;137;p12"/>
          <p:cNvGrpSpPr/>
          <p:nvPr/>
        </p:nvGrpSpPr>
        <p:grpSpPr>
          <a:xfrm>
            <a:off x="8366505" y="4672658"/>
            <a:ext cx="777602" cy="470705"/>
            <a:chOff x="8366505" y="4672658"/>
            <a:chExt cx="777602" cy="470705"/>
          </a:xfrm>
        </p:grpSpPr>
        <p:grpSp>
          <p:nvGrpSpPr>
            <p:cNvPr id="138" name="Google Shape;138;p12"/>
            <p:cNvGrpSpPr/>
            <p:nvPr/>
          </p:nvGrpSpPr>
          <p:grpSpPr>
            <a:xfrm>
              <a:off x="8366505" y="4672658"/>
              <a:ext cx="468198" cy="165903"/>
              <a:chOff x="8366505" y="4672658"/>
              <a:chExt cx="468198" cy="165903"/>
            </a:xfrm>
          </p:grpSpPr>
          <p:sp>
            <p:nvSpPr>
              <p:cNvPr id="139" name="Google Shape;139;p12"/>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40" name="Google Shape;140;p12"/>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41" name="Google Shape;141;p12"/>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p:cSld name="** HEADER ONLY **">
    <p:bg>
      <p:bgPr>
        <a:solidFill>
          <a:srgbClr val="FF5C36"/>
        </a:solidFill>
      </p:bgPr>
    </p:bg>
    <p:spTree>
      <p:nvGrpSpPr>
        <p:cNvPr id="142" name="Shape 142"/>
        <p:cNvGrpSpPr/>
        <p:nvPr/>
      </p:nvGrpSpPr>
      <p:grpSpPr>
        <a:xfrm>
          <a:off x="0" y="0"/>
          <a:ext cx="0" cy="0"/>
          <a:chOff x="0" y="0"/>
          <a:chExt cx="0" cy="0"/>
        </a:xfrm>
      </p:grpSpPr>
      <p:sp>
        <p:nvSpPr>
          <p:cNvPr id="143" name="Google Shape;143;p13"/>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44" name="Google Shape;144;p1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1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46" name="Google Shape;146;p13"/>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49" name="Google Shape;149;p13"/>
          <p:cNvGrpSpPr/>
          <p:nvPr/>
        </p:nvGrpSpPr>
        <p:grpSpPr>
          <a:xfrm>
            <a:off x="8366505" y="4672658"/>
            <a:ext cx="777602" cy="470705"/>
            <a:chOff x="8366505" y="4672658"/>
            <a:chExt cx="777602" cy="470705"/>
          </a:xfrm>
        </p:grpSpPr>
        <p:grpSp>
          <p:nvGrpSpPr>
            <p:cNvPr id="150" name="Google Shape;150;p13"/>
            <p:cNvGrpSpPr/>
            <p:nvPr/>
          </p:nvGrpSpPr>
          <p:grpSpPr>
            <a:xfrm>
              <a:off x="8366505" y="4672658"/>
              <a:ext cx="468198" cy="165903"/>
              <a:chOff x="8366505" y="4672658"/>
              <a:chExt cx="468198" cy="165903"/>
            </a:xfrm>
          </p:grpSpPr>
          <p:sp>
            <p:nvSpPr>
              <p:cNvPr id="151" name="Google Shape;151;p13"/>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52" name="Google Shape;152;p13"/>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53" name="Google Shape;153;p13"/>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p:cSld name="* blank *">
    <p:bg>
      <p:bgPr>
        <a:solidFill>
          <a:srgbClr val="FF5C36"/>
        </a:solidFill>
      </p:bgPr>
    </p:bg>
    <p:spTree>
      <p:nvGrpSpPr>
        <p:cNvPr id="154" name="Shape 154"/>
        <p:cNvGrpSpPr/>
        <p:nvPr/>
      </p:nvGrpSpPr>
      <p:grpSpPr>
        <a:xfrm>
          <a:off x="0" y="0"/>
          <a:ext cx="0" cy="0"/>
          <a:chOff x="0" y="0"/>
          <a:chExt cx="0" cy="0"/>
        </a:xfrm>
      </p:grpSpPr>
      <p:sp>
        <p:nvSpPr>
          <p:cNvPr id="155" name="Google Shape;155;p1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56" name="Google Shape;156;p14"/>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159" name="Shape 159"/>
        <p:cNvGrpSpPr/>
        <p:nvPr/>
      </p:nvGrpSpPr>
      <p:grpSpPr>
        <a:xfrm>
          <a:off x="0" y="0"/>
          <a:ext cx="0" cy="0"/>
          <a:chOff x="0" y="0"/>
          <a:chExt cx="0" cy="0"/>
        </a:xfrm>
      </p:grpSpPr>
      <p:sp>
        <p:nvSpPr>
          <p:cNvPr id="160" name="Google Shape;160;p15"/>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lvl1pPr lvl="0" rtl="0" algn="l">
              <a:lnSpc>
                <a:spcPct val="90000"/>
              </a:lnSpc>
              <a:spcBef>
                <a:spcPts val="0"/>
              </a:spcBef>
              <a:spcAft>
                <a:spcPts val="0"/>
              </a:spcAft>
              <a:buClr>
                <a:schemeClr val="dk1"/>
              </a:buClr>
              <a:buSzPts val="5400"/>
              <a:buFont typeface="Helvetica Neue Light"/>
              <a:buNone/>
              <a:defRPr b="0" i="0" sz="5400">
                <a:solidFill>
                  <a:schemeClr val="dk1"/>
                </a:solidFill>
                <a:latin typeface="Helvetica Neue Light"/>
                <a:ea typeface="Helvetica Neue Light"/>
                <a:cs typeface="Helvetica Neue Light"/>
                <a:sym typeface="Helvetica Neue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1" name="Google Shape;161;p15"/>
          <p:cNvGrpSpPr/>
          <p:nvPr/>
        </p:nvGrpSpPr>
        <p:grpSpPr>
          <a:xfrm>
            <a:off x="475498" y="457304"/>
            <a:ext cx="1589448" cy="563213"/>
            <a:chOff x="360363" y="3779838"/>
            <a:chExt cx="7051677" cy="2498728"/>
          </a:xfrm>
        </p:grpSpPr>
        <p:sp>
          <p:nvSpPr>
            <p:cNvPr id="162" name="Google Shape;162;p15"/>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3" name="Google Shape;163;p15"/>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pic>
        <p:nvPicPr>
          <p:cNvPr id="164" name="Google Shape;164;p15"/>
          <p:cNvPicPr preferRelativeResize="0"/>
          <p:nvPr/>
        </p:nvPicPr>
        <p:blipFill rotWithShape="1">
          <a:blip r:embed="rId2">
            <a:alphaModFix/>
          </a:blip>
          <a:srcRect b="0" l="0" r="0" t="0"/>
          <a:stretch/>
        </p:blipFill>
        <p:spPr>
          <a:xfrm>
            <a:off x="4954800" y="846875"/>
            <a:ext cx="4189203" cy="42966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no_frame)">
  <p:cSld name="HALF + img R (no_frame)">
    <p:spTree>
      <p:nvGrpSpPr>
        <p:cNvPr id="165" name="Shape 165"/>
        <p:cNvGrpSpPr/>
        <p:nvPr/>
      </p:nvGrpSpPr>
      <p:grpSpPr>
        <a:xfrm>
          <a:off x="0" y="0"/>
          <a:ext cx="0" cy="0"/>
          <a:chOff x="0" y="0"/>
          <a:chExt cx="0" cy="0"/>
        </a:xfrm>
      </p:grpSpPr>
      <p:sp>
        <p:nvSpPr>
          <p:cNvPr id="166" name="Google Shape;166;p16"/>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67" name="Google Shape;167;p16"/>
          <p:cNvSpPr/>
          <p:nvPr>
            <p:ph idx="2" type="pic"/>
          </p:nvPr>
        </p:nvSpPr>
        <p:spPr>
          <a:xfrm>
            <a:off x="5044102" y="-1"/>
            <a:ext cx="4099800" cy="51435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68" name="Google Shape;168;p1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70" name="Google Shape;170;p16"/>
          <p:cNvGrpSpPr/>
          <p:nvPr/>
        </p:nvGrpSpPr>
        <p:grpSpPr>
          <a:xfrm>
            <a:off x="8366505" y="4672658"/>
            <a:ext cx="777602" cy="470705"/>
            <a:chOff x="8366505" y="4672658"/>
            <a:chExt cx="777602" cy="470705"/>
          </a:xfrm>
        </p:grpSpPr>
        <p:grpSp>
          <p:nvGrpSpPr>
            <p:cNvPr id="171" name="Google Shape;171;p16"/>
            <p:cNvGrpSpPr/>
            <p:nvPr/>
          </p:nvGrpSpPr>
          <p:grpSpPr>
            <a:xfrm>
              <a:off x="8366505" y="4672658"/>
              <a:ext cx="468198" cy="165903"/>
              <a:chOff x="8366505" y="4672658"/>
              <a:chExt cx="468198" cy="165903"/>
            </a:xfrm>
          </p:grpSpPr>
          <p:sp>
            <p:nvSpPr>
              <p:cNvPr id="172" name="Google Shape;172;p1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73" name="Google Shape;173;p1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4" name="Google Shape;174;p1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no_frame)">
  <p:cSld name="HALF + img R (COLOR no_frame)">
    <p:bg>
      <p:bgPr>
        <a:solidFill>
          <a:srgbClr val="FF5C36"/>
        </a:solidFill>
      </p:bgPr>
    </p:bg>
    <p:spTree>
      <p:nvGrpSpPr>
        <p:cNvPr id="175" name="Shape 175"/>
        <p:cNvGrpSpPr/>
        <p:nvPr/>
      </p:nvGrpSpPr>
      <p:grpSpPr>
        <a:xfrm>
          <a:off x="0" y="0"/>
          <a:ext cx="0" cy="0"/>
          <a:chOff x="0" y="0"/>
          <a:chExt cx="0" cy="0"/>
        </a:xfrm>
      </p:grpSpPr>
      <p:sp>
        <p:nvSpPr>
          <p:cNvPr id="176" name="Google Shape;176;p17"/>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4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77" name="Google Shape;177;p17"/>
          <p:cNvSpPr/>
          <p:nvPr>
            <p:ph idx="2" type="pic"/>
          </p:nvPr>
        </p:nvSpPr>
        <p:spPr>
          <a:xfrm>
            <a:off x="5044102" y="-2"/>
            <a:ext cx="4099800" cy="51480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78" name="Google Shape;178;p1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1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80" name="Google Shape;180;p17"/>
          <p:cNvGrpSpPr/>
          <p:nvPr/>
        </p:nvGrpSpPr>
        <p:grpSpPr>
          <a:xfrm>
            <a:off x="8366505" y="4672658"/>
            <a:ext cx="777602" cy="470705"/>
            <a:chOff x="8366505" y="4672658"/>
            <a:chExt cx="777602" cy="470705"/>
          </a:xfrm>
        </p:grpSpPr>
        <p:grpSp>
          <p:nvGrpSpPr>
            <p:cNvPr id="181" name="Google Shape;181;p17"/>
            <p:cNvGrpSpPr/>
            <p:nvPr/>
          </p:nvGrpSpPr>
          <p:grpSpPr>
            <a:xfrm>
              <a:off x="8366505" y="4672658"/>
              <a:ext cx="468198" cy="165903"/>
              <a:chOff x="8366505" y="4672658"/>
              <a:chExt cx="468198" cy="165903"/>
            </a:xfrm>
          </p:grpSpPr>
          <p:sp>
            <p:nvSpPr>
              <p:cNvPr id="182" name="Google Shape;182;p1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83" name="Google Shape;183;p1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84" name="Google Shape;184;p1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no_frame)">
  <p:cSld name="* blank * (no_frame)">
    <p:spTree>
      <p:nvGrpSpPr>
        <p:cNvPr id="185" name="Shape 185"/>
        <p:cNvGrpSpPr/>
        <p:nvPr/>
      </p:nvGrpSpPr>
      <p:grpSpPr>
        <a:xfrm>
          <a:off x="0" y="0"/>
          <a:ext cx="0" cy="0"/>
          <a:chOff x="0" y="0"/>
          <a:chExt cx="0" cy="0"/>
        </a:xfrm>
      </p:grpSpPr>
      <p:sp>
        <p:nvSpPr>
          <p:cNvPr id="186" name="Google Shape;186;p1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1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no_frame)">
  <p:cSld name="** body ** 2-col (COLOR no_frame)">
    <p:bg>
      <p:bgPr>
        <a:solidFill>
          <a:srgbClr val="FF5C36"/>
        </a:solidFill>
      </p:bgPr>
    </p:bg>
    <p:spTree>
      <p:nvGrpSpPr>
        <p:cNvPr id="188" name="Shape 188"/>
        <p:cNvGrpSpPr/>
        <p:nvPr/>
      </p:nvGrpSpPr>
      <p:grpSpPr>
        <a:xfrm>
          <a:off x="0" y="0"/>
          <a:ext cx="0" cy="0"/>
          <a:chOff x="0" y="0"/>
          <a:chExt cx="0" cy="0"/>
        </a:xfrm>
      </p:grpSpPr>
      <p:sp>
        <p:nvSpPr>
          <p:cNvPr id="189" name="Google Shape;189;p19"/>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9"/>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91" name="Google Shape;191;p19"/>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92" name="Google Shape;192;p19"/>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93" name="Google Shape;193;p19"/>
          <p:cNvGrpSpPr/>
          <p:nvPr/>
        </p:nvGrpSpPr>
        <p:grpSpPr>
          <a:xfrm>
            <a:off x="8366505" y="4672658"/>
            <a:ext cx="777602" cy="470705"/>
            <a:chOff x="8366505" y="4672658"/>
            <a:chExt cx="777602" cy="470705"/>
          </a:xfrm>
        </p:grpSpPr>
        <p:grpSp>
          <p:nvGrpSpPr>
            <p:cNvPr id="194" name="Google Shape;194;p19"/>
            <p:cNvGrpSpPr/>
            <p:nvPr/>
          </p:nvGrpSpPr>
          <p:grpSpPr>
            <a:xfrm>
              <a:off x="8366505" y="4672658"/>
              <a:ext cx="468198" cy="165903"/>
              <a:chOff x="8366505" y="4672658"/>
              <a:chExt cx="468198" cy="165903"/>
            </a:xfrm>
          </p:grpSpPr>
          <p:sp>
            <p:nvSpPr>
              <p:cNvPr id="195" name="Google Shape;195;p19"/>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96" name="Google Shape;196;p19"/>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97" name="Google Shape;197;p19"/>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98" name="Google Shape;198;p1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1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COLOR)">
  <p:cSld name="* blank * (COLOR)">
    <p:bg>
      <p:bgPr>
        <a:solidFill>
          <a:srgbClr val="FF5C36"/>
        </a:solidFill>
      </p:bgPr>
    </p:bg>
    <p:spTree>
      <p:nvGrpSpPr>
        <p:cNvPr id="200" name="Shape 200"/>
        <p:cNvGrpSpPr/>
        <p:nvPr/>
      </p:nvGrpSpPr>
      <p:grpSpPr>
        <a:xfrm>
          <a:off x="0" y="0"/>
          <a:ext cx="0" cy="0"/>
          <a:chOff x="0" y="0"/>
          <a:chExt cx="0" cy="0"/>
        </a:xfrm>
      </p:grpSpPr>
      <p:grpSp>
        <p:nvGrpSpPr>
          <p:cNvPr id="201" name="Google Shape;201;p20"/>
          <p:cNvGrpSpPr/>
          <p:nvPr/>
        </p:nvGrpSpPr>
        <p:grpSpPr>
          <a:xfrm>
            <a:off x="0" y="0"/>
            <a:ext cx="9144679" cy="5143524"/>
            <a:chOff x="-680" y="0"/>
            <a:chExt cx="9144679" cy="5143524"/>
          </a:xfrm>
        </p:grpSpPr>
        <p:grpSp>
          <p:nvGrpSpPr>
            <p:cNvPr id="202" name="Google Shape;202;p20"/>
            <p:cNvGrpSpPr/>
            <p:nvPr/>
          </p:nvGrpSpPr>
          <p:grpSpPr>
            <a:xfrm>
              <a:off x="-680" y="0"/>
              <a:ext cx="9144655" cy="5143500"/>
              <a:chOff x="-680" y="0"/>
              <a:chExt cx="9144655" cy="5143500"/>
            </a:xfrm>
          </p:grpSpPr>
          <p:sp>
            <p:nvSpPr>
              <p:cNvPr id="203" name="Google Shape;203;p2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4" name="Google Shape;204;p2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05" name="Google Shape;205;p20"/>
            <p:cNvGrpSpPr/>
            <p:nvPr/>
          </p:nvGrpSpPr>
          <p:grpSpPr>
            <a:xfrm>
              <a:off x="-1" y="0"/>
              <a:ext cx="9144000" cy="5143524"/>
              <a:chOff x="-1" y="0"/>
              <a:chExt cx="9144000" cy="5143524"/>
            </a:xfrm>
          </p:grpSpPr>
          <p:sp>
            <p:nvSpPr>
              <p:cNvPr id="206" name="Google Shape;206;p2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7" name="Google Shape;207;p2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08" name="Google Shape;208;p2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2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no_frame)">
  <p:cSld name="section B (no_frame)">
    <p:bg>
      <p:bgPr>
        <a:solidFill>
          <a:schemeClr val="dk2"/>
        </a:solidFill>
      </p:bgPr>
    </p:bg>
    <p:spTree>
      <p:nvGrpSpPr>
        <p:cNvPr id="18" name="Shape 18"/>
        <p:cNvGrpSpPr/>
        <p:nvPr/>
      </p:nvGrpSpPr>
      <p:grpSpPr>
        <a:xfrm>
          <a:off x="0" y="0"/>
          <a:ext cx="0" cy="0"/>
          <a:chOff x="0" y="0"/>
          <a:chExt cx="0" cy="0"/>
        </a:xfrm>
      </p:grpSpPr>
      <p:sp>
        <p:nvSpPr>
          <p:cNvPr id="19" name="Google Shape;19;p3"/>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0" name="Google Shape;20;p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header + body">
  <p:cSld name="HALF header + body">
    <p:spTree>
      <p:nvGrpSpPr>
        <p:cNvPr id="210" name="Shape 210"/>
        <p:cNvGrpSpPr/>
        <p:nvPr/>
      </p:nvGrpSpPr>
      <p:grpSpPr>
        <a:xfrm>
          <a:off x="0" y="0"/>
          <a:ext cx="0" cy="0"/>
          <a:chOff x="0" y="0"/>
          <a:chExt cx="0" cy="0"/>
        </a:xfrm>
      </p:grpSpPr>
      <p:sp>
        <p:nvSpPr>
          <p:cNvPr id="211" name="Google Shape;211;p21"/>
          <p:cNvSpPr txBox="1"/>
          <p:nvPr>
            <p:ph idx="1" type="body"/>
          </p:nvPr>
        </p:nvSpPr>
        <p:spPr>
          <a:xfrm>
            <a:off x="0" y="-243"/>
            <a:ext cx="3816000" cy="5153400"/>
          </a:xfrm>
          <a:prstGeom prst="rect">
            <a:avLst/>
          </a:prstGeom>
          <a:solidFill>
            <a:schemeClr val="accent1"/>
          </a:solidFill>
          <a:ln>
            <a:noFill/>
          </a:ln>
        </p:spPr>
        <p:txBody>
          <a:bodyPr anchorCtr="0" anchor="ctr" bIns="182700" lIns="365750" spcFirstLastPara="1" rIns="274300" wrap="square" tIns="0">
            <a:noAutofit/>
          </a:bodyPr>
          <a:lstStyle>
            <a:lvl1pPr indent="-228600" lvl="0" marL="457200" rtl="0" algn="l">
              <a:lnSpc>
                <a:spcPct val="90000"/>
              </a:lnSpc>
              <a:spcBef>
                <a:spcPts val="1200"/>
              </a:spcBef>
              <a:spcAft>
                <a:spcPts val="0"/>
              </a:spcAft>
              <a:buClr>
                <a:srgbClr val="FFFFFF"/>
              </a:buClr>
              <a:buSzPts val="3600"/>
              <a:buNone/>
              <a:defRPr b="0" i="0" sz="3600">
                <a:solidFill>
                  <a:srgbClr val="FFFFFF"/>
                </a:solidFill>
              </a:defRPr>
            </a:lvl1pPr>
            <a:lvl2pPr indent="-381000" lvl="1" marL="914400" rtl="0" algn="l">
              <a:lnSpc>
                <a:spcPct val="100000"/>
              </a:lnSpc>
              <a:spcBef>
                <a:spcPts val="1200"/>
              </a:spcBef>
              <a:spcAft>
                <a:spcPts val="0"/>
              </a:spcAft>
              <a:buClr>
                <a:srgbClr val="FFFFFF"/>
              </a:buClr>
              <a:buSzPts val="2400"/>
              <a:buFont typeface="Arial"/>
              <a:buChar char="•"/>
              <a:defRPr b="0" i="0" sz="2400">
                <a:solidFill>
                  <a:srgbClr val="FFFFFF"/>
                </a:solidFill>
              </a:defRPr>
            </a:lvl2pPr>
            <a:lvl3pPr indent="-228600" lvl="2" marL="1371600" rtl="0" algn="l">
              <a:lnSpc>
                <a:spcPct val="100000"/>
              </a:lnSpc>
              <a:spcBef>
                <a:spcPts val="1200"/>
              </a:spcBef>
              <a:spcAft>
                <a:spcPts val="0"/>
              </a:spcAft>
              <a:buClr>
                <a:schemeClr val="lt1"/>
              </a:buClr>
              <a:buSzPts val="1200"/>
              <a:buNone/>
              <a:defRPr b="0" i="0" sz="1200">
                <a:solidFill>
                  <a:schemeClr val="lt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sp>
        <p:nvSpPr>
          <p:cNvPr id="212" name="Google Shape;212;p21"/>
          <p:cNvSpPr txBox="1"/>
          <p:nvPr>
            <p:ph idx="2" type="body"/>
          </p:nvPr>
        </p:nvSpPr>
        <p:spPr>
          <a:xfrm>
            <a:off x="3816096" y="-10012"/>
            <a:ext cx="5328000" cy="5153400"/>
          </a:xfrm>
          <a:prstGeom prst="rect">
            <a:avLst/>
          </a:prstGeom>
          <a:noFill/>
          <a:ln>
            <a:noFill/>
          </a:ln>
        </p:spPr>
        <p:txBody>
          <a:bodyPr anchorCtr="0" anchor="ctr" bIns="182700" lIns="274300" spcFirstLastPara="1" rIns="274300" wrap="square" tIns="0">
            <a:noAutofit/>
          </a:bodyPr>
          <a:lstStyle>
            <a:lvl1pPr indent="-228600" lvl="0" marL="457200" rtl="0" algn="l">
              <a:lnSpc>
                <a:spcPct val="100000"/>
              </a:lnSpc>
              <a:spcBef>
                <a:spcPts val="1200"/>
              </a:spcBef>
              <a:spcAft>
                <a:spcPts val="0"/>
              </a:spcAft>
              <a:buClr>
                <a:schemeClr val="dk1"/>
              </a:buClr>
              <a:buSzPts val="2000"/>
              <a:buNone/>
              <a:defRPr b="0" i="0" sz="2000">
                <a:solidFill>
                  <a:schemeClr val="dk1"/>
                </a:solidFill>
              </a:defRPr>
            </a:lvl1pPr>
            <a:lvl2pPr indent="-342900" lvl="1" marL="914400" rtl="0" algn="l">
              <a:lnSpc>
                <a:spcPct val="100000"/>
              </a:lnSpc>
              <a:spcBef>
                <a:spcPts val="600"/>
              </a:spcBef>
              <a:spcAft>
                <a:spcPts val="0"/>
              </a:spcAft>
              <a:buClr>
                <a:schemeClr val="dk1"/>
              </a:buClr>
              <a:buSzPts val="1800"/>
              <a:buFont typeface="Arial"/>
              <a:buChar char="•"/>
              <a:defRPr b="0" i="0" sz="1800">
                <a:solidFill>
                  <a:schemeClr val="dk1"/>
                </a:solidFill>
              </a:defRPr>
            </a:lvl2pPr>
            <a:lvl3pPr indent="-228600" lvl="2" marL="1371600" rtl="0" algn="l">
              <a:lnSpc>
                <a:spcPct val="100000"/>
              </a:lnSpc>
              <a:spcBef>
                <a:spcPts val="600"/>
              </a:spcBef>
              <a:spcAft>
                <a:spcPts val="0"/>
              </a:spcAft>
              <a:buClr>
                <a:schemeClr val="dk1"/>
              </a:buClr>
              <a:buSzPts val="900"/>
              <a:buNone/>
              <a:defRPr b="0" i="0" sz="900">
                <a:solidFill>
                  <a:schemeClr val="dk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grpSp>
        <p:nvGrpSpPr>
          <p:cNvPr id="213" name="Google Shape;213;p21"/>
          <p:cNvGrpSpPr/>
          <p:nvPr/>
        </p:nvGrpSpPr>
        <p:grpSpPr>
          <a:xfrm>
            <a:off x="8366505" y="4672658"/>
            <a:ext cx="777602" cy="470705"/>
            <a:chOff x="8366505" y="4672658"/>
            <a:chExt cx="777602" cy="470705"/>
          </a:xfrm>
        </p:grpSpPr>
        <p:grpSp>
          <p:nvGrpSpPr>
            <p:cNvPr id="214" name="Google Shape;214;p21"/>
            <p:cNvGrpSpPr/>
            <p:nvPr/>
          </p:nvGrpSpPr>
          <p:grpSpPr>
            <a:xfrm>
              <a:off x="8366505" y="4672658"/>
              <a:ext cx="468198" cy="165903"/>
              <a:chOff x="8366505" y="4672658"/>
              <a:chExt cx="468198" cy="165903"/>
            </a:xfrm>
          </p:grpSpPr>
          <p:sp>
            <p:nvSpPr>
              <p:cNvPr id="215" name="Google Shape;215;p2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16" name="Google Shape;216;p2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17" name="Google Shape;217;p2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bolt dark)">
  <p:cSld name="* blank * (bolt dark)">
    <p:bg>
      <p:bgPr>
        <a:solidFill>
          <a:schemeClr val="dk1"/>
        </a:solidFill>
      </p:bgPr>
    </p:bg>
    <p:spTree>
      <p:nvGrpSpPr>
        <p:cNvPr id="218" name="Shape 218"/>
        <p:cNvGrpSpPr/>
        <p:nvPr/>
      </p:nvGrpSpPr>
      <p:grpSpPr>
        <a:xfrm>
          <a:off x="0" y="0"/>
          <a:ext cx="0" cy="0"/>
          <a:chOff x="0" y="0"/>
          <a:chExt cx="0" cy="0"/>
        </a:xfrm>
      </p:grpSpPr>
      <p:grpSp>
        <p:nvGrpSpPr>
          <p:cNvPr id="219" name="Google Shape;219;p22"/>
          <p:cNvGrpSpPr/>
          <p:nvPr/>
        </p:nvGrpSpPr>
        <p:grpSpPr>
          <a:xfrm>
            <a:off x="0" y="0"/>
            <a:ext cx="9144679" cy="5143524"/>
            <a:chOff x="-680" y="0"/>
            <a:chExt cx="9144679" cy="5143524"/>
          </a:xfrm>
        </p:grpSpPr>
        <p:grpSp>
          <p:nvGrpSpPr>
            <p:cNvPr id="220" name="Google Shape;220;p22"/>
            <p:cNvGrpSpPr/>
            <p:nvPr/>
          </p:nvGrpSpPr>
          <p:grpSpPr>
            <a:xfrm>
              <a:off x="-680" y="0"/>
              <a:ext cx="9144655" cy="5143500"/>
              <a:chOff x="-680" y="0"/>
              <a:chExt cx="9144655" cy="5143500"/>
            </a:xfrm>
          </p:grpSpPr>
          <p:sp>
            <p:nvSpPr>
              <p:cNvPr id="221" name="Google Shape;221;p22"/>
              <p:cNvSpPr/>
              <p:nvPr/>
            </p:nvSpPr>
            <p:spPr>
              <a:xfrm>
                <a:off x="-680" y="0"/>
                <a:ext cx="1464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2" name="Google Shape;222;p22"/>
              <p:cNvSpPr/>
              <p:nvPr/>
            </p:nvSpPr>
            <p:spPr>
              <a:xfrm>
                <a:off x="8996675" y="0"/>
                <a:ext cx="1473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23" name="Google Shape;223;p22"/>
            <p:cNvGrpSpPr/>
            <p:nvPr/>
          </p:nvGrpSpPr>
          <p:grpSpPr>
            <a:xfrm>
              <a:off x="-1" y="0"/>
              <a:ext cx="9144000" cy="5143524"/>
              <a:chOff x="-1" y="0"/>
              <a:chExt cx="9144000" cy="5143524"/>
            </a:xfrm>
          </p:grpSpPr>
          <p:sp>
            <p:nvSpPr>
              <p:cNvPr id="224" name="Google Shape;224;p22"/>
              <p:cNvSpPr/>
              <p:nvPr/>
            </p:nvSpPr>
            <p:spPr>
              <a:xfrm>
                <a:off x="-1" y="0"/>
                <a:ext cx="9144000" cy="1464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5" name="Google Shape;225;p22"/>
              <p:cNvSpPr/>
              <p:nvPr/>
            </p:nvSpPr>
            <p:spPr>
              <a:xfrm>
                <a:off x="-1" y="4992624"/>
                <a:ext cx="9144000" cy="1509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26" name="Google Shape;226;p2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2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lt1"/>
                </a:solidFill>
                <a:latin typeface="Helvetica Neue"/>
                <a:ea typeface="Helvetica Neue"/>
                <a:cs typeface="Helvetica Neue"/>
                <a:sym typeface="Helvetica Neue"/>
              </a:defRPr>
            </a:lvl1pPr>
            <a:lvl2pPr indent="0" lvl="1" marL="0" rtl="0" algn="l">
              <a:spcBef>
                <a:spcPts val="0"/>
              </a:spcBef>
              <a:buNone/>
              <a:defRPr b="0" i="0" sz="700">
                <a:solidFill>
                  <a:schemeClr val="lt1"/>
                </a:solidFill>
                <a:latin typeface="Helvetica Neue"/>
                <a:ea typeface="Helvetica Neue"/>
                <a:cs typeface="Helvetica Neue"/>
                <a:sym typeface="Helvetica Neue"/>
              </a:defRPr>
            </a:lvl2pPr>
            <a:lvl3pPr indent="0" lvl="2" marL="0" rtl="0" algn="l">
              <a:spcBef>
                <a:spcPts val="0"/>
              </a:spcBef>
              <a:buNone/>
              <a:defRPr b="0" i="0" sz="700">
                <a:solidFill>
                  <a:schemeClr val="lt1"/>
                </a:solidFill>
                <a:latin typeface="Helvetica Neue"/>
                <a:ea typeface="Helvetica Neue"/>
                <a:cs typeface="Helvetica Neue"/>
                <a:sym typeface="Helvetica Neue"/>
              </a:defRPr>
            </a:lvl3pPr>
            <a:lvl4pPr indent="0" lvl="3" marL="0" rtl="0" algn="l">
              <a:spcBef>
                <a:spcPts val="0"/>
              </a:spcBef>
              <a:buNone/>
              <a:defRPr b="0" i="0" sz="700">
                <a:solidFill>
                  <a:schemeClr val="lt1"/>
                </a:solidFill>
                <a:latin typeface="Helvetica Neue"/>
                <a:ea typeface="Helvetica Neue"/>
                <a:cs typeface="Helvetica Neue"/>
                <a:sym typeface="Helvetica Neue"/>
              </a:defRPr>
            </a:lvl4pPr>
            <a:lvl5pPr indent="0" lvl="4" marL="0" rtl="0" algn="l">
              <a:spcBef>
                <a:spcPts val="0"/>
              </a:spcBef>
              <a:buNone/>
              <a:defRPr b="0" i="0" sz="700">
                <a:solidFill>
                  <a:schemeClr val="lt1"/>
                </a:solidFill>
                <a:latin typeface="Helvetica Neue"/>
                <a:ea typeface="Helvetica Neue"/>
                <a:cs typeface="Helvetica Neue"/>
                <a:sym typeface="Helvetica Neue"/>
              </a:defRPr>
            </a:lvl5pPr>
            <a:lvl6pPr indent="0" lvl="5" marL="0" rtl="0" algn="l">
              <a:spcBef>
                <a:spcPts val="0"/>
              </a:spcBef>
              <a:buNone/>
              <a:defRPr b="0" i="0" sz="700">
                <a:solidFill>
                  <a:schemeClr val="lt1"/>
                </a:solidFill>
                <a:latin typeface="Helvetica Neue"/>
                <a:ea typeface="Helvetica Neue"/>
                <a:cs typeface="Helvetica Neue"/>
                <a:sym typeface="Helvetica Neue"/>
              </a:defRPr>
            </a:lvl6pPr>
            <a:lvl7pPr indent="0" lvl="6" marL="0" rtl="0" algn="l">
              <a:spcBef>
                <a:spcPts val="0"/>
              </a:spcBef>
              <a:buNone/>
              <a:defRPr b="0" i="0" sz="700">
                <a:solidFill>
                  <a:schemeClr val="lt1"/>
                </a:solidFill>
                <a:latin typeface="Helvetica Neue"/>
                <a:ea typeface="Helvetica Neue"/>
                <a:cs typeface="Helvetica Neue"/>
                <a:sym typeface="Helvetica Neue"/>
              </a:defRPr>
            </a:lvl7pPr>
            <a:lvl8pPr indent="0" lvl="7" marL="0" rtl="0" algn="l">
              <a:spcBef>
                <a:spcPts val="0"/>
              </a:spcBef>
              <a:buNone/>
              <a:defRPr b="0" i="0" sz="700">
                <a:solidFill>
                  <a:schemeClr val="lt1"/>
                </a:solidFill>
                <a:latin typeface="Helvetica Neue"/>
                <a:ea typeface="Helvetica Neue"/>
                <a:cs typeface="Helvetica Neue"/>
                <a:sym typeface="Helvetica Neue"/>
              </a:defRPr>
            </a:lvl8pPr>
            <a:lvl9pPr indent="0" lvl="8" marL="0" rtl="0" algn="l">
              <a:spcBef>
                <a:spcPts val="0"/>
              </a:spcBef>
              <a:buNone/>
              <a:defRPr b="0" i="0" sz="700">
                <a:solidFill>
                  <a:schemeClr val="lt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COLOR)">
  <p:cSld name="** HEADER ONLY ** (COLOR)">
    <p:bg>
      <p:bgPr>
        <a:solidFill>
          <a:srgbClr val="FF5C36"/>
        </a:solidFill>
      </p:bgPr>
    </p:bg>
    <p:spTree>
      <p:nvGrpSpPr>
        <p:cNvPr id="228" name="Shape 228"/>
        <p:cNvGrpSpPr/>
        <p:nvPr/>
      </p:nvGrpSpPr>
      <p:grpSpPr>
        <a:xfrm>
          <a:off x="0" y="0"/>
          <a:ext cx="0" cy="0"/>
          <a:chOff x="0" y="0"/>
          <a:chExt cx="0" cy="0"/>
        </a:xfrm>
      </p:grpSpPr>
      <p:grpSp>
        <p:nvGrpSpPr>
          <p:cNvPr id="229" name="Google Shape;229;p23"/>
          <p:cNvGrpSpPr/>
          <p:nvPr/>
        </p:nvGrpSpPr>
        <p:grpSpPr>
          <a:xfrm>
            <a:off x="0" y="0"/>
            <a:ext cx="9144679" cy="5143524"/>
            <a:chOff x="-680" y="0"/>
            <a:chExt cx="9144679" cy="5143524"/>
          </a:xfrm>
        </p:grpSpPr>
        <p:grpSp>
          <p:nvGrpSpPr>
            <p:cNvPr id="230" name="Google Shape;230;p23"/>
            <p:cNvGrpSpPr/>
            <p:nvPr/>
          </p:nvGrpSpPr>
          <p:grpSpPr>
            <a:xfrm>
              <a:off x="-680" y="0"/>
              <a:ext cx="9144655" cy="5143500"/>
              <a:chOff x="-680" y="0"/>
              <a:chExt cx="9144655" cy="5143500"/>
            </a:xfrm>
          </p:grpSpPr>
          <p:sp>
            <p:nvSpPr>
              <p:cNvPr id="231" name="Google Shape;231;p23"/>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2" name="Google Shape;232;p23"/>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33" name="Google Shape;233;p23"/>
            <p:cNvGrpSpPr/>
            <p:nvPr/>
          </p:nvGrpSpPr>
          <p:grpSpPr>
            <a:xfrm>
              <a:off x="-1" y="0"/>
              <a:ext cx="9144000" cy="5143524"/>
              <a:chOff x="-1" y="0"/>
              <a:chExt cx="9144000" cy="5143524"/>
            </a:xfrm>
          </p:grpSpPr>
          <p:sp>
            <p:nvSpPr>
              <p:cNvPr id="234" name="Google Shape;234;p23"/>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5" name="Google Shape;235;p23"/>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36" name="Google Shape;236;p2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400"/>
              <a:buFont typeface="Helvetica Neue"/>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38" name="Google Shape;238;p2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2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no_frame)">
  <p:cSld name="** body ** 2-col (no_frame)">
    <p:spTree>
      <p:nvGrpSpPr>
        <p:cNvPr id="240" name="Shape 240"/>
        <p:cNvGrpSpPr/>
        <p:nvPr/>
      </p:nvGrpSpPr>
      <p:grpSpPr>
        <a:xfrm>
          <a:off x="0" y="0"/>
          <a:ext cx="0" cy="0"/>
          <a:chOff x="0" y="0"/>
          <a:chExt cx="0" cy="0"/>
        </a:xfrm>
      </p:grpSpPr>
      <p:sp>
        <p:nvSpPr>
          <p:cNvPr id="241" name="Google Shape;241;p24"/>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24"/>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43" name="Google Shape;243;p24"/>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44" name="Google Shape;244;p2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2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6" name="Google Shape;246;p24"/>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247" name="Google Shape;247;p24"/>
          <p:cNvGrpSpPr/>
          <p:nvPr/>
        </p:nvGrpSpPr>
        <p:grpSpPr>
          <a:xfrm>
            <a:off x="8366505" y="4672658"/>
            <a:ext cx="777602" cy="470705"/>
            <a:chOff x="8366505" y="4672658"/>
            <a:chExt cx="777602" cy="470705"/>
          </a:xfrm>
        </p:grpSpPr>
        <p:grpSp>
          <p:nvGrpSpPr>
            <p:cNvPr id="248" name="Google Shape;248;p24"/>
            <p:cNvGrpSpPr/>
            <p:nvPr/>
          </p:nvGrpSpPr>
          <p:grpSpPr>
            <a:xfrm>
              <a:off x="8366505" y="4672658"/>
              <a:ext cx="468198" cy="165903"/>
              <a:chOff x="8366505" y="4672658"/>
              <a:chExt cx="468198" cy="165903"/>
            </a:xfrm>
          </p:grpSpPr>
          <p:sp>
            <p:nvSpPr>
              <p:cNvPr id="249" name="Google Shape;249;p2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50" name="Google Shape;250;p2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51" name="Google Shape;251;p2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 full (no_frame)">
  <p:cSld name="img full (no_frame)">
    <p:bg>
      <p:bgPr>
        <a:solidFill>
          <a:srgbClr val="452235"/>
        </a:solidFill>
      </p:bgPr>
    </p:bg>
    <p:spTree>
      <p:nvGrpSpPr>
        <p:cNvPr id="252" name="Shape 25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LOGO NO TAG">
  <p:cSld name="END LOGO NO TAG">
    <p:bg>
      <p:bgPr>
        <a:solidFill>
          <a:schemeClr val="dk1"/>
        </a:solidFill>
      </p:bgPr>
    </p:bg>
    <p:spTree>
      <p:nvGrpSpPr>
        <p:cNvPr id="253" name="Shape 253"/>
        <p:cNvGrpSpPr/>
        <p:nvPr/>
      </p:nvGrpSpPr>
      <p:grpSpPr>
        <a:xfrm>
          <a:off x="0" y="0"/>
          <a:ext cx="0" cy="0"/>
          <a:chOff x="0" y="0"/>
          <a:chExt cx="0" cy="0"/>
        </a:xfrm>
      </p:grpSpPr>
      <p:pic>
        <p:nvPicPr>
          <p:cNvPr descr="Puppet-Logo-Amber-White.pdf" id="254" name="Google Shape;254;p26"/>
          <p:cNvPicPr preferRelativeResize="0"/>
          <p:nvPr/>
        </p:nvPicPr>
        <p:blipFill rotWithShape="1">
          <a:blip r:embed="rId2">
            <a:alphaModFix/>
          </a:blip>
          <a:srcRect b="0" l="0" r="0" t="0"/>
          <a:stretch/>
        </p:blipFill>
        <p:spPr>
          <a:xfrm>
            <a:off x="2925234" y="1652048"/>
            <a:ext cx="3022599" cy="133977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Agenda">
  <p:cSld name="03 Agenda">
    <p:spTree>
      <p:nvGrpSpPr>
        <p:cNvPr id="255" name="Shape 255"/>
        <p:cNvGrpSpPr/>
        <p:nvPr/>
      </p:nvGrpSpPr>
      <p:grpSpPr>
        <a:xfrm>
          <a:off x="0" y="0"/>
          <a:ext cx="0" cy="0"/>
          <a:chOff x="0" y="0"/>
          <a:chExt cx="0" cy="0"/>
        </a:xfrm>
      </p:grpSpPr>
      <p:sp>
        <p:nvSpPr>
          <p:cNvPr id="256" name="Google Shape;256;p27"/>
          <p:cNvSpPr/>
          <p:nvPr/>
        </p:nvSpPr>
        <p:spPr>
          <a:xfrm>
            <a:off x="0" y="4583400"/>
            <a:ext cx="9144000" cy="5601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lvl1pPr lvl="0" marR="0" rtl="0" algn="ctr">
              <a:lnSpc>
                <a:spcPct val="90000"/>
              </a:lnSpc>
              <a:spcBef>
                <a:spcPts val="0"/>
              </a:spcBef>
              <a:spcAft>
                <a:spcPts val="0"/>
              </a:spcAft>
              <a:buClr>
                <a:srgbClr val="FFAD1A"/>
              </a:buClr>
              <a:buSzPts val="2400"/>
              <a:buFont typeface="Arial"/>
              <a:buNone/>
              <a:defRPr b="0" i="0" sz="2400" u="none" cap="none" strike="noStrike">
                <a:solidFill>
                  <a:srgbClr val="FFAD1A"/>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58" name="Google Shape;258;p27"/>
          <p:cNvPicPr preferRelativeResize="0"/>
          <p:nvPr/>
        </p:nvPicPr>
        <p:blipFill rotWithShape="1">
          <a:blip r:embed="rId2">
            <a:alphaModFix/>
          </a:blip>
          <a:srcRect b="0" l="0" r="0" t="0"/>
          <a:stretch/>
        </p:blipFill>
        <p:spPr>
          <a:xfrm>
            <a:off x="220861" y="4720055"/>
            <a:ext cx="734776" cy="251949"/>
          </a:xfrm>
          <a:prstGeom prst="rect">
            <a:avLst/>
          </a:prstGeom>
          <a:noFill/>
          <a:ln>
            <a:noFill/>
          </a:ln>
        </p:spPr>
      </p:pic>
      <p:sp>
        <p:nvSpPr>
          <p:cNvPr id="259" name="Google Shape;259;p27"/>
          <p:cNvSpPr txBox="1"/>
          <p:nvPr>
            <p:ph idx="1" type="body"/>
          </p:nvPr>
        </p:nvSpPr>
        <p:spPr>
          <a:xfrm>
            <a:off x="0" y="661720"/>
            <a:ext cx="9144000" cy="4050900"/>
          </a:xfrm>
          <a:prstGeom prst="rect">
            <a:avLst/>
          </a:prstGeom>
          <a:noFill/>
          <a:ln>
            <a:noFill/>
          </a:ln>
        </p:spPr>
        <p:txBody>
          <a:bodyPr anchorCtr="0" anchor="ctr" bIns="457200" lIns="91425" spcFirstLastPara="1" rIns="91425" wrap="square" tIns="182875">
            <a:noAutofit/>
          </a:bodyPr>
          <a:lstStyle>
            <a:lvl1pPr indent="-228600" lvl="0" marL="457200"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ctr">
              <a:lnSpc>
                <a:spcPct val="100000"/>
              </a:lnSpc>
              <a:spcBef>
                <a:spcPts val="18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1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0" name="Google Shape;260;p27"/>
          <p:cNvSpPr txBox="1"/>
          <p:nvPr>
            <p:ph idx="11" type="ftr"/>
          </p:nvPr>
        </p:nvSpPr>
        <p:spPr>
          <a:xfrm>
            <a:off x="2128837" y="4712613"/>
            <a:ext cx="6332400" cy="43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1" name="Google Shape;261;p27"/>
          <p:cNvSpPr txBox="1"/>
          <p:nvPr>
            <p:ph idx="12" type="sldNum"/>
          </p:nvPr>
        </p:nvSpPr>
        <p:spPr>
          <a:xfrm>
            <a:off x="8461374" y="4712613"/>
            <a:ext cx="682500" cy="4308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D END Dark">
  <p:cSld name="04D END Dark">
    <p:bg>
      <p:bgPr>
        <a:solidFill>
          <a:srgbClr val="212121"/>
        </a:solidFill>
      </p:bgPr>
    </p:bg>
    <p:spTree>
      <p:nvGrpSpPr>
        <p:cNvPr id="262" name="Shape 262"/>
        <p:cNvGrpSpPr/>
        <p:nvPr/>
      </p:nvGrpSpPr>
      <p:grpSpPr>
        <a:xfrm>
          <a:off x="0" y="0"/>
          <a:ext cx="0" cy="0"/>
          <a:chOff x="0" y="0"/>
          <a:chExt cx="0" cy="0"/>
        </a:xfrm>
      </p:grpSpPr>
      <p:pic>
        <p:nvPicPr>
          <p:cNvPr id="263" name="Google Shape;263;p28"/>
          <p:cNvPicPr preferRelativeResize="0"/>
          <p:nvPr/>
        </p:nvPicPr>
        <p:blipFill rotWithShape="1">
          <a:blip r:embed="rId2">
            <a:alphaModFix/>
          </a:blip>
          <a:srcRect b="0" l="0" r="0" t="0"/>
          <a:stretch/>
        </p:blipFill>
        <p:spPr>
          <a:xfrm>
            <a:off x="3317241" y="1921075"/>
            <a:ext cx="2350500" cy="83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p:cSld name="** BODY **">
    <p:bg>
      <p:bgPr>
        <a:solidFill>
          <a:srgbClr val="FF5C36"/>
        </a:solidFill>
      </p:bgPr>
    </p:bg>
    <p:spTree>
      <p:nvGrpSpPr>
        <p:cNvPr id="22" name="Shape 22"/>
        <p:cNvGrpSpPr/>
        <p:nvPr/>
      </p:nvGrpSpPr>
      <p:grpSpPr>
        <a:xfrm>
          <a:off x="0" y="0"/>
          <a:ext cx="0" cy="0"/>
          <a:chOff x="0" y="0"/>
          <a:chExt cx="0" cy="0"/>
        </a:xfrm>
      </p:grpSpPr>
      <p:sp>
        <p:nvSpPr>
          <p:cNvPr id="23" name="Google Shape;23;p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4" name="Google Shape;24;p4"/>
          <p:cNvSpPr txBox="1"/>
          <p:nvPr>
            <p:ph type="title"/>
          </p:nvPr>
        </p:nvSpPr>
        <p:spPr>
          <a:xfrm>
            <a:off x="-339"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subTitle"/>
          </p:nvPr>
        </p:nvSpPr>
        <p:spPr>
          <a:xfrm>
            <a:off x="0" y="767967"/>
            <a:ext cx="8987400" cy="630900"/>
          </a:xfrm>
          <a:prstGeom prst="rect">
            <a:avLst/>
          </a:prstGeom>
          <a:noFill/>
          <a:ln>
            <a:noFill/>
          </a:ln>
        </p:spPr>
        <p:txBody>
          <a:bodyPr anchorCtr="0" anchor="t" bIns="365750" lIns="365750" spcFirstLastPara="1" rIns="182875"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6" name="Google Shape;26;p4"/>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7" name="Google Shape;27;p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29" name="Google Shape;29;p4"/>
          <p:cNvGrpSpPr/>
          <p:nvPr/>
        </p:nvGrpSpPr>
        <p:grpSpPr>
          <a:xfrm>
            <a:off x="8366505" y="4672658"/>
            <a:ext cx="777602" cy="470705"/>
            <a:chOff x="8366505" y="4672658"/>
            <a:chExt cx="777602" cy="470705"/>
          </a:xfrm>
        </p:grpSpPr>
        <p:grpSp>
          <p:nvGrpSpPr>
            <p:cNvPr id="30" name="Google Shape;30;p4"/>
            <p:cNvGrpSpPr/>
            <p:nvPr/>
          </p:nvGrpSpPr>
          <p:grpSpPr>
            <a:xfrm>
              <a:off x="8366505" y="4672658"/>
              <a:ext cx="468198" cy="165903"/>
              <a:chOff x="8366505" y="4672658"/>
              <a:chExt cx="468198" cy="165903"/>
            </a:xfrm>
          </p:grpSpPr>
          <p:sp>
            <p:nvSpPr>
              <p:cNvPr id="31" name="Google Shape;31;p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32" name="Google Shape;32;p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33" name="Google Shape;33;p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p:cSld name="HALF + img R">
    <p:bg>
      <p:bgPr>
        <a:solidFill>
          <a:srgbClr val="FF5C36"/>
        </a:solidFill>
      </p:bgPr>
    </p:bg>
    <p:spTree>
      <p:nvGrpSpPr>
        <p:cNvPr id="34" name="Shape 34"/>
        <p:cNvGrpSpPr/>
        <p:nvPr/>
      </p:nvGrpSpPr>
      <p:grpSpPr>
        <a:xfrm>
          <a:off x="0" y="0"/>
          <a:ext cx="0" cy="0"/>
          <a:chOff x="0" y="0"/>
          <a:chExt cx="0" cy="0"/>
        </a:xfrm>
      </p:grpSpPr>
      <p:sp>
        <p:nvSpPr>
          <p:cNvPr id="35" name="Google Shape;35;p5"/>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36" name="Google Shape;36;p5"/>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37" name="Google Shape;37;p5"/>
          <p:cNvSpPr/>
          <p:nvPr>
            <p:ph idx="2" type="pic"/>
          </p:nvPr>
        </p:nvSpPr>
        <p:spPr>
          <a:xfrm>
            <a:off x="5029197" y="146304"/>
            <a:ext cx="3968400" cy="48462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38" name="Google Shape;38;p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40" name="Google Shape;40;p5"/>
          <p:cNvGrpSpPr/>
          <p:nvPr/>
        </p:nvGrpSpPr>
        <p:grpSpPr>
          <a:xfrm>
            <a:off x="8366505" y="4672658"/>
            <a:ext cx="777602" cy="470705"/>
            <a:chOff x="8366505" y="4672658"/>
            <a:chExt cx="777602" cy="470705"/>
          </a:xfrm>
        </p:grpSpPr>
        <p:grpSp>
          <p:nvGrpSpPr>
            <p:cNvPr id="41" name="Google Shape;41;p5"/>
            <p:cNvGrpSpPr/>
            <p:nvPr/>
          </p:nvGrpSpPr>
          <p:grpSpPr>
            <a:xfrm>
              <a:off x="8366505" y="4672658"/>
              <a:ext cx="468198" cy="165903"/>
              <a:chOff x="8366505" y="4672658"/>
              <a:chExt cx="468198" cy="165903"/>
            </a:xfrm>
          </p:grpSpPr>
          <p:sp>
            <p:nvSpPr>
              <p:cNvPr id="42" name="Google Shape;42;p5"/>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43" name="Google Shape;43;p5"/>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44" name="Google Shape;44;p5"/>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bg img">
  <p:cSld name="quote + bg img">
    <p:bg>
      <p:bgPr>
        <a:solidFill>
          <a:srgbClr val="452235"/>
        </a:solidFill>
      </p:bgPr>
    </p:bg>
    <p:spTree>
      <p:nvGrpSpPr>
        <p:cNvPr id="45" name="Shape 45"/>
        <p:cNvGrpSpPr/>
        <p:nvPr/>
      </p:nvGrpSpPr>
      <p:grpSpPr>
        <a:xfrm>
          <a:off x="0" y="0"/>
          <a:ext cx="0" cy="0"/>
          <a:chOff x="0" y="0"/>
          <a:chExt cx="0" cy="0"/>
        </a:xfrm>
      </p:grpSpPr>
      <p:sp>
        <p:nvSpPr>
          <p:cNvPr id="46" name="Google Shape;46;p6"/>
          <p:cNvSpPr txBox="1"/>
          <p:nvPr>
            <p:ph idx="1" type="body"/>
          </p:nvPr>
        </p:nvSpPr>
        <p:spPr>
          <a:xfrm>
            <a:off x="-170" y="401379"/>
            <a:ext cx="9144000" cy="4340700"/>
          </a:xfrm>
          <a:prstGeom prst="rect">
            <a:avLst/>
          </a:prstGeom>
          <a:noFill/>
          <a:ln>
            <a:noFill/>
          </a:ln>
        </p:spPr>
        <p:txBody>
          <a:bodyPr anchorCtr="0" anchor="ctr" bIns="2743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lt1"/>
              </a:buClr>
              <a:buSzPts val="1600"/>
              <a:buNone/>
              <a:defRPr>
                <a:solidFill>
                  <a:schemeClr val="lt1"/>
                </a:solidFill>
              </a:defRPr>
            </a:lvl2pPr>
            <a:lvl3pPr indent="-317500" lvl="2" marL="1371600" rtl="0" algn="l">
              <a:lnSpc>
                <a:spcPct val="100000"/>
              </a:lnSpc>
              <a:spcBef>
                <a:spcPts val="400"/>
              </a:spcBef>
              <a:spcAft>
                <a:spcPts val="0"/>
              </a:spcAft>
              <a:buClr>
                <a:schemeClr val="lt1"/>
              </a:buClr>
              <a:buSzPts val="1400"/>
              <a:buChar char="•"/>
              <a:defRPr>
                <a:solidFill>
                  <a:schemeClr val="lt1"/>
                </a:solidFill>
              </a:defRPr>
            </a:lvl3pPr>
            <a:lvl4pPr indent="-304800" lvl="3" marL="1828800" rtl="0" algn="l">
              <a:lnSpc>
                <a:spcPct val="100000"/>
              </a:lnSpc>
              <a:spcBef>
                <a:spcPts val="300"/>
              </a:spcBef>
              <a:spcAft>
                <a:spcPts val="0"/>
              </a:spcAft>
              <a:buClr>
                <a:schemeClr val="lt1"/>
              </a:buClr>
              <a:buSzPts val="1200"/>
              <a:buChar char="•"/>
              <a:defRPr sz="1200">
                <a:solidFill>
                  <a:schemeClr val="lt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47" name="Google Shape;47;p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49" name="Google Shape;49;p6"/>
          <p:cNvGrpSpPr/>
          <p:nvPr/>
        </p:nvGrpSpPr>
        <p:grpSpPr>
          <a:xfrm>
            <a:off x="8366505" y="4672658"/>
            <a:ext cx="777602" cy="470705"/>
            <a:chOff x="8366505" y="4672658"/>
            <a:chExt cx="777602" cy="470705"/>
          </a:xfrm>
        </p:grpSpPr>
        <p:grpSp>
          <p:nvGrpSpPr>
            <p:cNvPr id="50" name="Google Shape;50;p6"/>
            <p:cNvGrpSpPr/>
            <p:nvPr/>
          </p:nvGrpSpPr>
          <p:grpSpPr>
            <a:xfrm>
              <a:off x="8366505" y="4672658"/>
              <a:ext cx="468198" cy="165903"/>
              <a:chOff x="8366505" y="4672658"/>
              <a:chExt cx="468198" cy="165903"/>
            </a:xfrm>
          </p:grpSpPr>
          <p:sp>
            <p:nvSpPr>
              <p:cNvPr id="51" name="Google Shape;51;p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52" name="Google Shape;52;p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53" name="Google Shape;53;p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4" name="Google Shape;54;p6"/>
          <p:cNvGrpSpPr/>
          <p:nvPr/>
        </p:nvGrpSpPr>
        <p:grpSpPr>
          <a:xfrm>
            <a:off x="0" y="0"/>
            <a:ext cx="9144679" cy="5143524"/>
            <a:chOff x="-680" y="0"/>
            <a:chExt cx="9144679" cy="5143524"/>
          </a:xfrm>
        </p:grpSpPr>
        <p:grpSp>
          <p:nvGrpSpPr>
            <p:cNvPr id="55" name="Google Shape;55;p6"/>
            <p:cNvGrpSpPr/>
            <p:nvPr/>
          </p:nvGrpSpPr>
          <p:grpSpPr>
            <a:xfrm>
              <a:off x="-680" y="0"/>
              <a:ext cx="9144655" cy="5143500"/>
              <a:chOff x="-680" y="0"/>
              <a:chExt cx="9144655" cy="5143500"/>
            </a:xfrm>
          </p:grpSpPr>
          <p:sp>
            <p:nvSpPr>
              <p:cNvPr id="56" name="Google Shape;56;p6"/>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57" name="Google Shape;57;p6"/>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8" name="Google Shape;58;p6"/>
            <p:cNvGrpSpPr/>
            <p:nvPr/>
          </p:nvGrpSpPr>
          <p:grpSpPr>
            <a:xfrm>
              <a:off x="-1" y="0"/>
              <a:ext cx="9144000" cy="5143524"/>
              <a:chOff x="-1" y="0"/>
              <a:chExt cx="9144000" cy="5143524"/>
            </a:xfrm>
          </p:grpSpPr>
          <p:sp>
            <p:nvSpPr>
              <p:cNvPr id="59" name="Google Shape;59;p6"/>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0" name="Google Shape;60;p6"/>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p:cSld name="** body ** 2-col">
    <p:bg>
      <p:bgPr>
        <a:solidFill>
          <a:srgbClr val="FF5C36"/>
        </a:solidFill>
      </p:bgPr>
    </p:bg>
    <p:spTree>
      <p:nvGrpSpPr>
        <p:cNvPr id="61" name="Shape 61"/>
        <p:cNvGrpSpPr/>
        <p:nvPr/>
      </p:nvGrpSpPr>
      <p:grpSpPr>
        <a:xfrm>
          <a:off x="0" y="0"/>
          <a:ext cx="0" cy="0"/>
          <a:chOff x="0" y="0"/>
          <a:chExt cx="0" cy="0"/>
        </a:xfrm>
      </p:grpSpPr>
      <p:sp>
        <p:nvSpPr>
          <p:cNvPr id="62" name="Google Shape;62;p7"/>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3" name="Google Shape;63;p7"/>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7"/>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65" name="Google Shape;65;p7"/>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66" name="Google Shape;66;p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7"/>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69" name="Google Shape;69;p7"/>
          <p:cNvGrpSpPr/>
          <p:nvPr/>
        </p:nvGrpSpPr>
        <p:grpSpPr>
          <a:xfrm>
            <a:off x="8366505" y="4672658"/>
            <a:ext cx="777602" cy="470705"/>
            <a:chOff x="8366505" y="4672658"/>
            <a:chExt cx="777602" cy="470705"/>
          </a:xfrm>
        </p:grpSpPr>
        <p:grpSp>
          <p:nvGrpSpPr>
            <p:cNvPr id="70" name="Google Shape;70;p7"/>
            <p:cNvGrpSpPr/>
            <p:nvPr/>
          </p:nvGrpSpPr>
          <p:grpSpPr>
            <a:xfrm>
              <a:off x="8366505" y="4672658"/>
              <a:ext cx="468198" cy="165903"/>
              <a:chOff x="8366505" y="4672658"/>
              <a:chExt cx="468198" cy="165903"/>
            </a:xfrm>
          </p:grpSpPr>
          <p:sp>
            <p:nvSpPr>
              <p:cNvPr id="71" name="Google Shape;71;p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72" name="Google Shape;72;p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73" name="Google Shape;73;p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p:cSld name="section B">
    <p:bg>
      <p:bgPr>
        <a:solidFill>
          <a:schemeClr val="dk2"/>
        </a:solidFill>
      </p:bgPr>
    </p:bg>
    <p:spTree>
      <p:nvGrpSpPr>
        <p:cNvPr id="74" name="Shape 74"/>
        <p:cNvGrpSpPr/>
        <p:nvPr/>
      </p:nvGrpSpPr>
      <p:grpSpPr>
        <a:xfrm>
          <a:off x="0" y="0"/>
          <a:ext cx="0" cy="0"/>
          <a:chOff x="0" y="0"/>
          <a:chExt cx="0" cy="0"/>
        </a:xfrm>
      </p:grpSpPr>
      <p:grpSp>
        <p:nvGrpSpPr>
          <p:cNvPr id="75" name="Google Shape;75;p8"/>
          <p:cNvGrpSpPr/>
          <p:nvPr/>
        </p:nvGrpSpPr>
        <p:grpSpPr>
          <a:xfrm>
            <a:off x="0" y="0"/>
            <a:ext cx="9144679" cy="5143524"/>
            <a:chOff x="-680" y="0"/>
            <a:chExt cx="9144679" cy="5143524"/>
          </a:xfrm>
        </p:grpSpPr>
        <p:grpSp>
          <p:nvGrpSpPr>
            <p:cNvPr id="76" name="Google Shape;76;p8"/>
            <p:cNvGrpSpPr/>
            <p:nvPr/>
          </p:nvGrpSpPr>
          <p:grpSpPr>
            <a:xfrm>
              <a:off x="-680" y="0"/>
              <a:ext cx="9144655" cy="5143500"/>
              <a:chOff x="-680" y="0"/>
              <a:chExt cx="9144655" cy="5143500"/>
            </a:xfrm>
          </p:grpSpPr>
          <p:sp>
            <p:nvSpPr>
              <p:cNvPr id="77" name="Google Shape;77;p8"/>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78" name="Google Shape;78;p8"/>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79" name="Google Shape;79;p8"/>
            <p:cNvGrpSpPr/>
            <p:nvPr/>
          </p:nvGrpSpPr>
          <p:grpSpPr>
            <a:xfrm>
              <a:off x="-1" y="0"/>
              <a:ext cx="9144000" cy="5143524"/>
              <a:chOff x="-1" y="0"/>
              <a:chExt cx="9144000" cy="5143524"/>
            </a:xfrm>
          </p:grpSpPr>
          <p:sp>
            <p:nvSpPr>
              <p:cNvPr id="80" name="Google Shape;80;p8"/>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81" name="Google Shape;81;p8"/>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82" name="Google Shape;82;p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84" name="Google Shape;84;p8"/>
          <p:cNvGrpSpPr/>
          <p:nvPr/>
        </p:nvGrpSpPr>
        <p:grpSpPr>
          <a:xfrm>
            <a:off x="8366505" y="4672658"/>
            <a:ext cx="777602" cy="470705"/>
            <a:chOff x="8366505" y="4672658"/>
            <a:chExt cx="777602" cy="470705"/>
          </a:xfrm>
        </p:grpSpPr>
        <p:grpSp>
          <p:nvGrpSpPr>
            <p:cNvPr id="85" name="Google Shape;85;p8"/>
            <p:cNvGrpSpPr/>
            <p:nvPr/>
          </p:nvGrpSpPr>
          <p:grpSpPr>
            <a:xfrm>
              <a:off x="8366505" y="4672658"/>
              <a:ext cx="468198" cy="165903"/>
              <a:chOff x="8366505" y="4672658"/>
              <a:chExt cx="468198" cy="165903"/>
            </a:xfrm>
          </p:grpSpPr>
          <p:sp>
            <p:nvSpPr>
              <p:cNvPr id="86" name="Google Shape;86;p8"/>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87" name="Google Shape;87;p8"/>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88" name="Google Shape;88;p8"/>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89" name="Google Shape;89;p8"/>
          <p:cNvSpPr txBox="1"/>
          <p:nvPr>
            <p:ph idx="1" type="body"/>
          </p:nvPr>
        </p:nvSpPr>
        <p:spPr>
          <a:xfrm>
            <a:off x="-680" y="0"/>
            <a:ext cx="83208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 (MAIN)">
  <p:cSld name="section A (MAIN)">
    <p:spTree>
      <p:nvGrpSpPr>
        <p:cNvPr id="90" name="Shape 90"/>
        <p:cNvGrpSpPr/>
        <p:nvPr/>
      </p:nvGrpSpPr>
      <p:grpSpPr>
        <a:xfrm>
          <a:off x="0" y="0"/>
          <a:ext cx="0" cy="0"/>
          <a:chOff x="0" y="0"/>
          <a:chExt cx="0" cy="0"/>
        </a:xfrm>
      </p:grpSpPr>
      <p:sp>
        <p:nvSpPr>
          <p:cNvPr id="91" name="Google Shape;91;p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2"/>
                </a:solidFill>
                <a:latin typeface="Helvetica Neue"/>
                <a:ea typeface="Helvetica Neue"/>
                <a:cs typeface="Helvetica Neue"/>
                <a:sym typeface="Helvetica Neue"/>
              </a:defRPr>
            </a:lvl1pPr>
            <a:lvl2pPr indent="0" lvl="1" marL="0" rtl="0" algn="l">
              <a:spcBef>
                <a:spcPts val="0"/>
              </a:spcBef>
              <a:buNone/>
              <a:defRPr b="0" i="0" sz="700">
                <a:solidFill>
                  <a:schemeClr val="dk2"/>
                </a:solidFill>
                <a:latin typeface="Helvetica Neue"/>
                <a:ea typeface="Helvetica Neue"/>
                <a:cs typeface="Helvetica Neue"/>
                <a:sym typeface="Helvetica Neue"/>
              </a:defRPr>
            </a:lvl2pPr>
            <a:lvl3pPr indent="0" lvl="2" marL="0" rtl="0" algn="l">
              <a:spcBef>
                <a:spcPts val="0"/>
              </a:spcBef>
              <a:buNone/>
              <a:defRPr b="0" i="0" sz="700">
                <a:solidFill>
                  <a:schemeClr val="dk2"/>
                </a:solidFill>
                <a:latin typeface="Helvetica Neue"/>
                <a:ea typeface="Helvetica Neue"/>
                <a:cs typeface="Helvetica Neue"/>
                <a:sym typeface="Helvetica Neue"/>
              </a:defRPr>
            </a:lvl3pPr>
            <a:lvl4pPr indent="0" lvl="3" marL="0" rtl="0" algn="l">
              <a:spcBef>
                <a:spcPts val="0"/>
              </a:spcBef>
              <a:buNone/>
              <a:defRPr b="0" i="0" sz="700">
                <a:solidFill>
                  <a:schemeClr val="dk2"/>
                </a:solidFill>
                <a:latin typeface="Helvetica Neue"/>
                <a:ea typeface="Helvetica Neue"/>
                <a:cs typeface="Helvetica Neue"/>
                <a:sym typeface="Helvetica Neue"/>
              </a:defRPr>
            </a:lvl4pPr>
            <a:lvl5pPr indent="0" lvl="4" marL="0" rtl="0" algn="l">
              <a:spcBef>
                <a:spcPts val="0"/>
              </a:spcBef>
              <a:buNone/>
              <a:defRPr b="0" i="0" sz="700">
                <a:solidFill>
                  <a:schemeClr val="dk2"/>
                </a:solidFill>
                <a:latin typeface="Helvetica Neue"/>
                <a:ea typeface="Helvetica Neue"/>
                <a:cs typeface="Helvetica Neue"/>
                <a:sym typeface="Helvetica Neue"/>
              </a:defRPr>
            </a:lvl5pPr>
            <a:lvl6pPr indent="0" lvl="5" marL="0" rtl="0" algn="l">
              <a:spcBef>
                <a:spcPts val="0"/>
              </a:spcBef>
              <a:buNone/>
              <a:defRPr b="0" i="0" sz="700">
                <a:solidFill>
                  <a:schemeClr val="dk2"/>
                </a:solidFill>
                <a:latin typeface="Helvetica Neue"/>
                <a:ea typeface="Helvetica Neue"/>
                <a:cs typeface="Helvetica Neue"/>
                <a:sym typeface="Helvetica Neue"/>
              </a:defRPr>
            </a:lvl6pPr>
            <a:lvl7pPr indent="0" lvl="6" marL="0" rtl="0" algn="l">
              <a:spcBef>
                <a:spcPts val="0"/>
              </a:spcBef>
              <a:buNone/>
              <a:defRPr b="0" i="0" sz="700">
                <a:solidFill>
                  <a:schemeClr val="dk2"/>
                </a:solidFill>
                <a:latin typeface="Helvetica Neue"/>
                <a:ea typeface="Helvetica Neue"/>
                <a:cs typeface="Helvetica Neue"/>
                <a:sym typeface="Helvetica Neue"/>
              </a:defRPr>
            </a:lvl7pPr>
            <a:lvl8pPr indent="0" lvl="7" marL="0" rtl="0" algn="l">
              <a:spcBef>
                <a:spcPts val="0"/>
              </a:spcBef>
              <a:buNone/>
              <a:defRPr b="0" i="0" sz="700">
                <a:solidFill>
                  <a:schemeClr val="dk2"/>
                </a:solidFill>
                <a:latin typeface="Helvetica Neue"/>
                <a:ea typeface="Helvetica Neue"/>
                <a:cs typeface="Helvetica Neue"/>
                <a:sym typeface="Helvetica Neue"/>
              </a:defRPr>
            </a:lvl8pPr>
            <a:lvl9pPr indent="0" lvl="8" marL="0" rtl="0" algn="l">
              <a:spcBef>
                <a:spcPts val="0"/>
              </a:spcBef>
              <a:buNone/>
              <a:defRPr b="0" i="0" sz="700">
                <a:solidFill>
                  <a:schemeClr val="dk2"/>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9"/>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dk2"/>
              </a:buClr>
              <a:buSzPts val="4400"/>
              <a:buNone/>
              <a:defRPr b="0" i="0" sz="4400">
                <a:solidFill>
                  <a:schemeClr val="dk2"/>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COLOR)">
  <p:cSld name="** BODY ** (COLOR)">
    <p:bg>
      <p:bgPr>
        <a:solidFill>
          <a:srgbClr val="FF5C36"/>
        </a:solidFill>
      </p:bgPr>
    </p:bg>
    <p:spTree>
      <p:nvGrpSpPr>
        <p:cNvPr id="94" name="Shape 94"/>
        <p:cNvGrpSpPr/>
        <p:nvPr/>
      </p:nvGrpSpPr>
      <p:grpSpPr>
        <a:xfrm>
          <a:off x="0" y="0"/>
          <a:ext cx="0" cy="0"/>
          <a:chOff x="0" y="0"/>
          <a:chExt cx="0" cy="0"/>
        </a:xfrm>
      </p:grpSpPr>
      <p:grpSp>
        <p:nvGrpSpPr>
          <p:cNvPr id="95" name="Google Shape;95;p10"/>
          <p:cNvGrpSpPr/>
          <p:nvPr/>
        </p:nvGrpSpPr>
        <p:grpSpPr>
          <a:xfrm>
            <a:off x="0" y="0"/>
            <a:ext cx="9144679" cy="5143524"/>
            <a:chOff x="-680" y="0"/>
            <a:chExt cx="9144679" cy="5143524"/>
          </a:xfrm>
        </p:grpSpPr>
        <p:grpSp>
          <p:nvGrpSpPr>
            <p:cNvPr id="96" name="Google Shape;96;p10"/>
            <p:cNvGrpSpPr/>
            <p:nvPr/>
          </p:nvGrpSpPr>
          <p:grpSpPr>
            <a:xfrm>
              <a:off x="-680" y="0"/>
              <a:ext cx="9144655" cy="5143500"/>
              <a:chOff x="-680" y="0"/>
              <a:chExt cx="9144655" cy="5143500"/>
            </a:xfrm>
          </p:grpSpPr>
          <p:sp>
            <p:nvSpPr>
              <p:cNvPr id="97" name="Google Shape;97;p1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98" name="Google Shape;98;p1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99" name="Google Shape;99;p10"/>
            <p:cNvGrpSpPr/>
            <p:nvPr/>
          </p:nvGrpSpPr>
          <p:grpSpPr>
            <a:xfrm>
              <a:off x="-1" y="0"/>
              <a:ext cx="9144000" cy="5143524"/>
              <a:chOff x="-1" y="0"/>
              <a:chExt cx="9144000" cy="5143524"/>
            </a:xfrm>
          </p:grpSpPr>
          <p:sp>
            <p:nvSpPr>
              <p:cNvPr id="100" name="Google Shape;100;p1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01" name="Google Shape;101;p1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02" name="Google Shape;102;p10"/>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0"/>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04" name="Google Shape;104;p10"/>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05" name="Google Shape;105;p1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229600" cy="713100"/>
          </a:xfrm>
          <a:prstGeom prst="rect">
            <a:avLst/>
          </a:prstGeom>
          <a:noFill/>
          <a:ln>
            <a:noFill/>
          </a:ln>
        </p:spPr>
        <p:txBody>
          <a:bodyPr anchorCtr="0" anchor="t" bIns="45675" lIns="365750" spcFirstLastPara="1" rIns="274075" wrap="square" tIns="274300">
            <a:noAutofit/>
          </a:bodyPr>
          <a:lstStyle>
            <a:lvl1pPr lvl="0" marR="0" rtl="0" algn="l">
              <a:lnSpc>
                <a:spcPct val="90000"/>
              </a:lnSpc>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0" y="994172"/>
            <a:ext cx="8229600" cy="3394500"/>
          </a:xfrm>
          <a:prstGeom prst="rect">
            <a:avLst/>
          </a:prstGeom>
          <a:noFill/>
          <a:ln>
            <a:noFill/>
          </a:ln>
        </p:spPr>
        <p:txBody>
          <a:bodyPr anchorCtr="0" anchor="t" bIns="45675" lIns="365750" spcFirstLastPara="1" rIns="365750" wrap="square" tIns="45675">
            <a:noAutofit/>
          </a:bodyPr>
          <a:lstStyle>
            <a:lvl1pPr indent="-228600" lvl="0" marL="4572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1pPr>
            <a:lvl2pPr indent="-330200" lvl="1" marL="914400"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indent="-317500" lvl="2" marL="1371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indent="-228600" lvl="5" marL="2743200"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indent="-228600" lvl="6" marL="3200400"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indent="-228600" lvl="7" marL="3657600"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indent="-228600" lvl="8" marL="4114800"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8" name="Google Shape;8;p1"/>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marR="0" rtl="0" algn="l">
              <a:spcBef>
                <a:spcPts val="0"/>
              </a:spcBef>
              <a:spcAft>
                <a:spcPts val="0"/>
              </a:spcAft>
              <a:buSzPts val="1400"/>
              <a:buNone/>
              <a:defRPr b="0" i="0" sz="700" u="none" cap="none" strike="noStrike">
                <a:solidFill>
                  <a:srgbClr val="C7C7C7"/>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marR="0" rtl="0" algn="l">
              <a:spcBef>
                <a:spcPts val="0"/>
              </a:spcBef>
              <a:spcAft>
                <a:spcPts val="0"/>
              </a:spcAft>
              <a:buSzPts val="1400"/>
              <a:buNone/>
              <a:defRPr b="0" i="0" sz="600" u="none" cap="none" strike="noStrike">
                <a:solidFill>
                  <a:srgbClr val="BFBFB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marR="0" rtl="0" algn="l">
              <a:spcBef>
                <a:spcPts val="0"/>
              </a:spcBef>
              <a:buNone/>
              <a:defRPr b="0" i="0" sz="700" u="none" cap="none" strike="noStrike">
                <a:solidFill>
                  <a:srgbClr val="FFAD1A"/>
                </a:solidFill>
                <a:latin typeface="Helvetica Neue"/>
                <a:ea typeface="Helvetica Neue"/>
                <a:cs typeface="Helvetica Neue"/>
                <a:sym typeface="Helvetica Neue"/>
              </a:defRPr>
            </a:lvl1pPr>
            <a:lvl2pPr indent="0" lvl="1" marL="0" marR="0" rtl="0" algn="l">
              <a:spcBef>
                <a:spcPts val="0"/>
              </a:spcBef>
              <a:buNone/>
              <a:defRPr b="0" i="0" sz="700" u="none" cap="none" strike="noStrike">
                <a:solidFill>
                  <a:srgbClr val="FFAD1A"/>
                </a:solidFill>
                <a:latin typeface="Helvetica Neue"/>
                <a:ea typeface="Helvetica Neue"/>
                <a:cs typeface="Helvetica Neue"/>
                <a:sym typeface="Helvetica Neue"/>
              </a:defRPr>
            </a:lvl2pPr>
            <a:lvl3pPr indent="0" lvl="2" marL="0" marR="0" rtl="0" algn="l">
              <a:spcBef>
                <a:spcPts val="0"/>
              </a:spcBef>
              <a:buNone/>
              <a:defRPr b="0" i="0" sz="700" u="none" cap="none" strike="noStrike">
                <a:solidFill>
                  <a:srgbClr val="FFAD1A"/>
                </a:solidFill>
                <a:latin typeface="Helvetica Neue"/>
                <a:ea typeface="Helvetica Neue"/>
                <a:cs typeface="Helvetica Neue"/>
                <a:sym typeface="Helvetica Neue"/>
              </a:defRPr>
            </a:lvl3pPr>
            <a:lvl4pPr indent="0" lvl="3" marL="0" marR="0" rtl="0" algn="l">
              <a:spcBef>
                <a:spcPts val="0"/>
              </a:spcBef>
              <a:buNone/>
              <a:defRPr b="0" i="0" sz="700" u="none" cap="none" strike="noStrike">
                <a:solidFill>
                  <a:srgbClr val="FFAD1A"/>
                </a:solidFill>
                <a:latin typeface="Helvetica Neue"/>
                <a:ea typeface="Helvetica Neue"/>
                <a:cs typeface="Helvetica Neue"/>
                <a:sym typeface="Helvetica Neue"/>
              </a:defRPr>
            </a:lvl4pPr>
            <a:lvl5pPr indent="0" lvl="4" marL="0" marR="0" rtl="0" algn="l">
              <a:spcBef>
                <a:spcPts val="0"/>
              </a:spcBef>
              <a:buNone/>
              <a:defRPr b="0" i="0" sz="700" u="none" cap="none" strike="noStrike">
                <a:solidFill>
                  <a:srgbClr val="FFAD1A"/>
                </a:solidFill>
                <a:latin typeface="Helvetica Neue"/>
                <a:ea typeface="Helvetica Neue"/>
                <a:cs typeface="Helvetica Neue"/>
                <a:sym typeface="Helvetica Neue"/>
              </a:defRPr>
            </a:lvl5pPr>
            <a:lvl6pPr indent="0" lvl="5" marL="0" marR="0" rtl="0" algn="l">
              <a:spcBef>
                <a:spcPts val="0"/>
              </a:spcBef>
              <a:buNone/>
              <a:defRPr b="0" i="0" sz="700" u="none" cap="none" strike="noStrike">
                <a:solidFill>
                  <a:srgbClr val="FFAD1A"/>
                </a:solidFill>
                <a:latin typeface="Helvetica Neue"/>
                <a:ea typeface="Helvetica Neue"/>
                <a:cs typeface="Helvetica Neue"/>
                <a:sym typeface="Helvetica Neue"/>
              </a:defRPr>
            </a:lvl6pPr>
            <a:lvl7pPr indent="0" lvl="6" marL="0" marR="0" rtl="0" algn="l">
              <a:spcBef>
                <a:spcPts val="0"/>
              </a:spcBef>
              <a:buNone/>
              <a:defRPr b="0" i="0" sz="700" u="none" cap="none" strike="noStrike">
                <a:solidFill>
                  <a:srgbClr val="FFAD1A"/>
                </a:solidFill>
                <a:latin typeface="Helvetica Neue"/>
                <a:ea typeface="Helvetica Neue"/>
                <a:cs typeface="Helvetica Neue"/>
                <a:sym typeface="Helvetica Neue"/>
              </a:defRPr>
            </a:lvl7pPr>
            <a:lvl8pPr indent="0" lvl="7" marL="0" marR="0" rtl="0" algn="l">
              <a:spcBef>
                <a:spcPts val="0"/>
              </a:spcBef>
              <a:buNone/>
              <a:defRPr b="0" i="0" sz="700" u="none" cap="none" strike="noStrike">
                <a:solidFill>
                  <a:srgbClr val="FFAD1A"/>
                </a:solidFill>
                <a:latin typeface="Helvetica Neue"/>
                <a:ea typeface="Helvetica Neue"/>
                <a:cs typeface="Helvetica Neue"/>
                <a:sym typeface="Helvetica Neue"/>
              </a:defRPr>
            </a:lvl8pPr>
            <a:lvl9pPr indent="0" lvl="8" marL="0" marR="0" rtl="0" algn="l">
              <a:spcBef>
                <a:spcPts val="0"/>
              </a:spcBef>
              <a:buNone/>
              <a:defRPr b="0" i="0" sz="700" u="none" cap="none" strike="noStrike">
                <a:solidFill>
                  <a:srgbClr val="FFAD1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slow" p14:dur="12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ctrTitle"/>
          </p:nvPr>
        </p:nvSpPr>
        <p:spPr>
          <a:xfrm>
            <a:off x="0" y="1458775"/>
            <a:ext cx="5633100" cy="1666500"/>
          </a:xfrm>
          <a:prstGeom prst="rect">
            <a:avLst/>
          </a:prstGeom>
          <a:noFill/>
          <a:ln>
            <a:noFill/>
          </a:ln>
        </p:spPr>
        <p:txBody>
          <a:bodyPr anchorCtr="0" anchor="ctr" bIns="0" lIns="456800" spcFirstLastPara="1" rIns="182700" wrap="square" tIns="0">
            <a:noAutofit/>
          </a:bodyPr>
          <a:lstStyle/>
          <a:p>
            <a:pPr indent="0" lvl="0" marL="0" rtl="0" algn="ctr">
              <a:lnSpc>
                <a:spcPct val="90000"/>
              </a:lnSpc>
              <a:spcBef>
                <a:spcPts val="0"/>
              </a:spcBef>
              <a:spcAft>
                <a:spcPts val="0"/>
              </a:spcAft>
              <a:buClr>
                <a:schemeClr val="dk1"/>
              </a:buClr>
              <a:buSzPts val="6000"/>
              <a:buFont typeface="Helvetica Neue"/>
              <a:buNone/>
            </a:pPr>
            <a:r>
              <a:rPr b="1" lang="en-US" sz="2500"/>
              <a:t>Technical Account Management </a:t>
            </a:r>
            <a:br>
              <a:rPr b="1" lang="en-US" sz="2500"/>
            </a:br>
            <a:r>
              <a:rPr b="1" lang="en-US" sz="2500"/>
              <a:t>Customer Success Plan (CSP) </a:t>
            </a:r>
            <a:endParaRPr b="1" sz="2500"/>
          </a:p>
        </p:txBody>
      </p:sp>
      <p:sp>
        <p:nvSpPr>
          <p:cNvPr id="270" name="Google Shape;270;p29"/>
          <p:cNvSpPr txBox="1"/>
          <p:nvPr>
            <p:ph idx="1" type="subTitle"/>
          </p:nvPr>
        </p:nvSpPr>
        <p:spPr>
          <a:xfrm>
            <a:off x="0" y="2744325"/>
            <a:ext cx="5633100" cy="600000"/>
          </a:xfrm>
          <a:prstGeom prst="rect">
            <a:avLst/>
          </a:prstGeom>
          <a:noFill/>
          <a:ln>
            <a:noFill/>
          </a:ln>
        </p:spPr>
        <p:txBody>
          <a:bodyPr anchorCtr="0" anchor="t" bIns="182875" lIns="456800" spcFirstLastPara="1" rIns="182700" wrap="square" tIns="137025">
            <a:noAutofit/>
          </a:bodyPr>
          <a:lstStyle/>
          <a:p>
            <a:pPr indent="0" lvl="0" marL="0" rtl="0" algn="ctr">
              <a:lnSpc>
                <a:spcPct val="100000"/>
              </a:lnSpc>
              <a:spcBef>
                <a:spcPts val="0"/>
              </a:spcBef>
              <a:spcAft>
                <a:spcPts val="0"/>
              </a:spcAft>
              <a:buClr>
                <a:srgbClr val="FFAD1A"/>
              </a:buClr>
              <a:buSzPts val="1800"/>
              <a:buNone/>
            </a:pPr>
            <a:r>
              <a:rPr b="1" lang="en-US"/>
              <a:t>The Home Depot</a:t>
            </a:r>
            <a:br>
              <a:rPr b="1" lang="en-US"/>
            </a:br>
            <a:endParaRPr b="1" sz="1300"/>
          </a:p>
        </p:txBody>
      </p:sp>
      <p:grpSp>
        <p:nvGrpSpPr>
          <p:cNvPr id="271" name="Google Shape;271;p29"/>
          <p:cNvGrpSpPr/>
          <p:nvPr/>
        </p:nvGrpSpPr>
        <p:grpSpPr>
          <a:xfrm>
            <a:off x="5318567" y="-1"/>
            <a:ext cx="3825432" cy="5100576"/>
            <a:chOff x="5318567" y="-1"/>
            <a:chExt cx="3825432" cy="5100576"/>
          </a:xfrm>
        </p:grpSpPr>
        <p:pic>
          <p:nvPicPr>
            <p:cNvPr id="272" name="Google Shape;272;p29"/>
            <p:cNvPicPr preferRelativeResize="0"/>
            <p:nvPr/>
          </p:nvPicPr>
          <p:blipFill rotWithShape="1">
            <a:blip r:embed="rId3">
              <a:alphaModFix/>
            </a:blip>
            <a:srcRect b="0" l="0" r="0" t="0"/>
            <a:stretch/>
          </p:blipFill>
          <p:spPr>
            <a:xfrm>
              <a:off x="5318567" y="-1"/>
              <a:ext cx="3825432" cy="5100576"/>
            </a:xfrm>
            <a:prstGeom prst="rect">
              <a:avLst/>
            </a:prstGeom>
            <a:noFill/>
            <a:ln>
              <a:noFill/>
            </a:ln>
          </p:spPr>
        </p:pic>
        <p:pic>
          <p:nvPicPr>
            <p:cNvPr id="273" name="Google Shape;273;p29"/>
            <p:cNvPicPr preferRelativeResize="0"/>
            <p:nvPr/>
          </p:nvPicPr>
          <p:blipFill rotWithShape="1">
            <a:blip r:embed="rId4">
              <a:alphaModFix/>
            </a:blip>
            <a:srcRect b="0" l="0" r="0" t="0"/>
            <a:stretch/>
          </p:blipFill>
          <p:spPr>
            <a:xfrm>
              <a:off x="6655121" y="1339046"/>
              <a:ext cx="1152325" cy="1152325"/>
            </a:xfrm>
            <a:prstGeom prst="rect">
              <a:avLst/>
            </a:prstGeom>
            <a:noFill/>
            <a:ln>
              <a:noFill/>
            </a:ln>
          </p:spPr>
        </p:pic>
      </p:grpSp>
      <p:sp>
        <p:nvSpPr>
          <p:cNvPr id="274" name="Google Shape;274;p29"/>
          <p:cNvSpPr txBox="1"/>
          <p:nvPr/>
        </p:nvSpPr>
        <p:spPr>
          <a:xfrm>
            <a:off x="-4763" y="4743633"/>
            <a:ext cx="6714000" cy="399900"/>
          </a:xfrm>
          <a:prstGeom prst="rect">
            <a:avLst/>
          </a:prstGeom>
          <a:noFill/>
          <a:ln>
            <a:noFill/>
          </a:ln>
        </p:spPr>
        <p:txBody>
          <a:bodyPr anchorCtr="0" anchor="b" bIns="274300" lIns="457200" spcFirstLastPara="1" rIns="91425" wrap="square" tIns="91350">
            <a:noAutofit/>
          </a:bodyPr>
          <a:lstStyle/>
          <a:p>
            <a:pPr indent="0" lvl="0" marL="0" rtl="0" algn="l">
              <a:spcBef>
                <a:spcPts val="0"/>
              </a:spcBef>
              <a:spcAft>
                <a:spcPts val="0"/>
              </a:spcAft>
              <a:buNone/>
            </a:pPr>
            <a:r>
              <a:rPr lang="en-US" sz="800">
                <a:solidFill>
                  <a:srgbClr val="FF5C36"/>
                </a:solidFill>
                <a:latin typeface="Helvetica Neue"/>
                <a:ea typeface="Helvetica Neue"/>
                <a:cs typeface="Helvetica Neue"/>
                <a:sym typeface="Helvetica Neue"/>
              </a:rPr>
              <a:t>CONFIDENTIAL —INTERNAL USE ONLY</a:t>
            </a:r>
            <a:endParaRPr sz="800">
              <a:solidFill>
                <a:srgbClr val="FF5C36"/>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6" name="Shape 396"/>
        <p:cNvGrpSpPr/>
        <p:nvPr/>
      </p:nvGrpSpPr>
      <p:grpSpPr>
        <a:xfrm>
          <a:off x="0" y="0"/>
          <a:ext cx="0" cy="0"/>
          <a:chOff x="0" y="0"/>
          <a:chExt cx="0" cy="0"/>
        </a:xfrm>
      </p:grpSpPr>
      <p:sp>
        <p:nvSpPr>
          <p:cNvPr id="397" name="Google Shape;397;p38"/>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Risks &amp; Impact Analysis</a:t>
            </a:r>
            <a:endParaRPr b="1">
              <a:solidFill>
                <a:srgbClr val="FFC000"/>
              </a:solidFill>
            </a:endParaRPr>
          </a:p>
        </p:txBody>
      </p:sp>
      <p:sp>
        <p:nvSpPr>
          <p:cNvPr id="398" name="Google Shape;398;p3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99" name="Google Shape;399;p3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400" name="Google Shape;400;p38"/>
          <p:cNvGraphicFramePr/>
          <p:nvPr/>
        </p:nvGraphicFramePr>
        <p:xfrm>
          <a:off x="210207" y="1044246"/>
          <a:ext cx="3000000" cy="3000000"/>
        </p:xfrm>
        <a:graphic>
          <a:graphicData uri="http://schemas.openxmlformats.org/drawingml/2006/table">
            <a:tbl>
              <a:tblPr bandRow="1" firstRow="1">
                <a:noFill/>
                <a:tableStyleId>{D31ACF91-DD9B-4260-B6CF-BCC8D6A9C577}</a:tableStyleId>
              </a:tblPr>
              <a:tblGrid>
                <a:gridCol w="2416975"/>
                <a:gridCol w="2229250"/>
                <a:gridCol w="2049200"/>
                <a:gridCol w="204920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Description</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Impact</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Mitigation</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Dependencies</a:t>
                      </a:r>
                      <a:endParaRPr b="1" sz="1100" u="none" cap="none" strike="noStrike"/>
                    </a:p>
                  </a:txBody>
                  <a:tcPr marT="45725" marB="45725" marR="91450" marL="91450" anchor="ctr">
                    <a:solidFill>
                      <a:srgbClr val="FFC000"/>
                    </a:solidFill>
                  </a:tcPr>
                </a:tc>
              </a:tr>
              <a:tr h="424225">
                <a:tc>
                  <a:txBody>
                    <a:bodyPr/>
                    <a:lstStyle/>
                    <a:p>
                      <a:pPr indent="0" lvl="0" marL="0" marR="0" rtl="0" algn="l">
                        <a:lnSpc>
                          <a:spcPct val="100000"/>
                        </a:lnSpc>
                        <a:spcBef>
                          <a:spcPts val="0"/>
                        </a:spcBef>
                        <a:spcAft>
                          <a:spcPts val="0"/>
                        </a:spcAft>
                        <a:buClr>
                          <a:srgbClr val="000000"/>
                        </a:buClr>
                        <a:buSzPts val="1200"/>
                        <a:buFont typeface="Arial"/>
                        <a:buNone/>
                      </a:pPr>
                      <a:r>
                        <a:rPr lang="en-US" sz="1100"/>
                        <a:t>Patrick moving on within THD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a:t>
                      </a:r>
                      <a:r>
                        <a:rPr lang="en-US" sz="1100"/>
                        <a:t>Losing” </a:t>
                      </a:r>
                      <a:r>
                        <a:rPr lang="en-US" sz="1100"/>
                        <a:t>Puppet knowledge</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Transfer knowledge/Ramp up new Puppet stakeholders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04" name="Shape 404"/>
        <p:cNvGrpSpPr/>
        <p:nvPr/>
      </p:nvGrpSpPr>
      <p:grpSpPr>
        <a:xfrm>
          <a:off x="0" y="0"/>
          <a:ext cx="0" cy="0"/>
          <a:chOff x="0" y="0"/>
          <a:chExt cx="0" cy="0"/>
        </a:xfrm>
      </p:grpSpPr>
      <p:graphicFrame>
        <p:nvGraphicFramePr>
          <p:cNvPr id="405" name="Google Shape;405;p39"/>
          <p:cNvGraphicFramePr/>
          <p:nvPr/>
        </p:nvGraphicFramePr>
        <p:xfrm>
          <a:off x="220897" y="1044245"/>
          <a:ext cx="3000000" cy="3000000"/>
        </p:xfrm>
        <a:graphic>
          <a:graphicData uri="http://schemas.openxmlformats.org/drawingml/2006/table">
            <a:tbl>
              <a:tblPr bandRow="1" firstRow="1">
                <a:noFill/>
                <a:tableStyleId>{D31ACF91-DD9B-4260-B6CF-BCC8D6A9C577}</a:tableStyleId>
              </a:tblPr>
              <a:tblGrid>
                <a:gridCol w="3153400"/>
                <a:gridCol w="2908500"/>
                <a:gridCol w="2639675"/>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Month 1</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2</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3</a:t>
                      </a:r>
                      <a:endParaRPr b="1" sz="1100" u="none" cap="none" strike="noStrike"/>
                    </a:p>
                  </a:txBody>
                  <a:tcPr marT="45725" marB="45725" marR="91450" marL="91450" anchor="ctr">
                    <a:solidFill>
                      <a:srgbClr val="FFC000"/>
                    </a:solidFill>
                  </a:tcPr>
                </a:tc>
              </a:tr>
              <a:tr h="1702850">
                <a:tc>
                  <a:txBody>
                    <a:bodyPr/>
                    <a:lstStyle/>
                    <a:p>
                      <a:pPr indent="-285750" lvl="0" marL="285750" marR="0" rtl="0" algn="l">
                        <a:lnSpc>
                          <a:spcPct val="100000"/>
                        </a:lnSpc>
                        <a:spcBef>
                          <a:spcPts val="0"/>
                        </a:spcBef>
                        <a:spcAft>
                          <a:spcPts val="0"/>
                        </a:spcAft>
                        <a:buSzPts val="1200"/>
                        <a:buChar char="•"/>
                      </a:pPr>
                      <a:r>
                        <a:rPr lang="en-US" sz="1200"/>
                        <a:t>PS Engagement #1: PE 2019.2 Performance Tuning </a:t>
                      </a:r>
                      <a:endParaRPr sz="1200"/>
                    </a:p>
                    <a:p>
                      <a:pPr indent="-285750" lvl="0" marL="285750" marR="0" rtl="0" algn="l">
                        <a:lnSpc>
                          <a:spcPct val="100000"/>
                        </a:lnSpc>
                        <a:spcBef>
                          <a:spcPts val="0"/>
                        </a:spcBef>
                        <a:spcAft>
                          <a:spcPts val="0"/>
                        </a:spcAft>
                        <a:buSzPts val="1200"/>
                        <a:buChar char="•"/>
                      </a:pPr>
                      <a:r>
                        <a:rPr lang="en-US" sz="1200">
                          <a:solidFill>
                            <a:schemeClr val="dk1"/>
                          </a:solidFill>
                        </a:rPr>
                        <a:t>Scoping Remainder of PS Engagement</a:t>
                      </a:r>
                      <a:endParaRPr sz="1200">
                        <a:solidFill>
                          <a:schemeClr val="dk1"/>
                        </a:solidFill>
                      </a:endParaRPr>
                    </a:p>
                    <a:p>
                      <a:pPr indent="-304800" lvl="1" marL="914400" rtl="0" algn="l">
                        <a:spcBef>
                          <a:spcPts val="0"/>
                        </a:spcBef>
                        <a:spcAft>
                          <a:spcPts val="0"/>
                        </a:spcAft>
                        <a:buSzPts val="1200"/>
                        <a:buChar char="○"/>
                      </a:pPr>
                      <a:r>
                        <a:rPr lang="en-US" sz="1200">
                          <a:solidFill>
                            <a:schemeClr val="dk1"/>
                          </a:solidFill>
                        </a:rPr>
                        <a:t>SOW Scoping</a:t>
                      </a:r>
                      <a:endParaRPr sz="1200">
                        <a:solidFill>
                          <a:schemeClr val="dk1"/>
                        </a:solidFill>
                      </a:endParaRPr>
                    </a:p>
                    <a:p>
                      <a:pPr indent="-304800" lvl="1" marL="914400" rtl="0" algn="l">
                        <a:spcBef>
                          <a:spcPts val="0"/>
                        </a:spcBef>
                        <a:spcAft>
                          <a:spcPts val="0"/>
                        </a:spcAft>
                        <a:buSzPts val="1200"/>
                        <a:buChar char="○"/>
                      </a:pPr>
                      <a:r>
                        <a:rPr lang="en-US" sz="1200">
                          <a:solidFill>
                            <a:schemeClr val="dk1"/>
                          </a:solidFill>
                        </a:rPr>
                        <a:t>Scheduling</a:t>
                      </a:r>
                      <a:r>
                        <a:rPr lang="en-US" sz="1200"/>
                        <a:t> </a:t>
                      </a:r>
                      <a:endParaRPr sz="1200"/>
                    </a:p>
                    <a:p>
                      <a:pPr indent="-285750" lvl="0" marL="285750" marR="0" rtl="0" algn="l">
                        <a:lnSpc>
                          <a:spcPct val="100000"/>
                        </a:lnSpc>
                        <a:spcBef>
                          <a:spcPts val="0"/>
                        </a:spcBef>
                        <a:spcAft>
                          <a:spcPts val="0"/>
                        </a:spcAft>
                        <a:buSzPts val="1200"/>
                        <a:buChar char="•"/>
                      </a:pPr>
                      <a:r>
                        <a:rPr lang="en-US" sz="1200">
                          <a:solidFill>
                            <a:schemeClr val="dk1"/>
                          </a:solidFill>
                        </a:rPr>
                        <a:t>Touch base on progress of CSP</a:t>
                      </a:r>
                      <a:endParaRPr sz="1200"/>
                    </a:p>
                    <a:p>
                      <a:pPr indent="0" lvl="0" marL="457200" marR="0" rtl="0" algn="l">
                        <a:lnSpc>
                          <a:spcPct val="100000"/>
                        </a:lnSpc>
                        <a:spcBef>
                          <a:spcPts val="0"/>
                        </a:spcBef>
                        <a:spcAft>
                          <a:spcPts val="0"/>
                        </a:spcAft>
                        <a:buNone/>
                      </a:pPr>
                      <a:r>
                        <a:t/>
                      </a:r>
                      <a:endParaRPr sz="1200">
                        <a:solidFill>
                          <a:schemeClr val="dk1"/>
                        </a:solidFill>
                      </a:endParaRPr>
                    </a:p>
                    <a:p>
                      <a:pPr indent="0" lvl="0" marL="914400" rtl="0" algn="l">
                        <a:spcBef>
                          <a:spcPts val="0"/>
                        </a:spcBef>
                        <a:spcAft>
                          <a:spcPts val="0"/>
                        </a:spcAft>
                        <a:buNone/>
                      </a:pPr>
                      <a:r>
                        <a:t/>
                      </a:r>
                      <a:endParaRPr sz="1200">
                        <a:solidFill>
                          <a:schemeClr val="dk1"/>
                        </a:solidFill>
                      </a:endParaRPr>
                    </a:p>
                  </a:txBody>
                  <a:tcPr marT="45725" marB="45725" marR="91450" marL="91450"/>
                </a:tc>
                <a:tc>
                  <a:txBody>
                    <a:bodyPr/>
                    <a:lstStyle/>
                    <a:p>
                      <a:pPr indent="-304800" lvl="0" marL="457200" rtl="0" algn="l">
                        <a:spcBef>
                          <a:spcPts val="0"/>
                        </a:spcBef>
                        <a:spcAft>
                          <a:spcPts val="0"/>
                        </a:spcAft>
                        <a:buSzPts val="1200"/>
                        <a:buChar char="•"/>
                      </a:pPr>
                      <a:r>
                        <a:rPr lang="en-US" sz="1200"/>
                        <a:t>PS Engagement #2</a:t>
                      </a:r>
                      <a:endParaRPr sz="1200"/>
                    </a:p>
                    <a:p>
                      <a:pPr indent="-304800" lvl="0" marL="457200" rtl="0" algn="l">
                        <a:spcBef>
                          <a:spcPts val="0"/>
                        </a:spcBef>
                        <a:spcAft>
                          <a:spcPts val="0"/>
                        </a:spcAft>
                        <a:buSzPts val="1200"/>
                        <a:buChar char="•"/>
                      </a:pPr>
                      <a:r>
                        <a:rPr lang="en-US" sz="1200"/>
                        <a:t>PE Roadmaps</a:t>
                      </a:r>
                      <a:endParaRPr sz="1200"/>
                    </a:p>
                    <a:p>
                      <a:pPr indent="-304800" lvl="0" marL="457200" rtl="0" algn="l">
                        <a:spcBef>
                          <a:spcPts val="0"/>
                        </a:spcBef>
                        <a:spcAft>
                          <a:spcPts val="0"/>
                        </a:spcAft>
                        <a:buSzPts val="1200"/>
                        <a:buChar char="•"/>
                      </a:pPr>
                      <a:r>
                        <a:rPr lang="en-US" sz="1200"/>
                        <a:t>Touch base on progress of CSP</a:t>
                      </a:r>
                      <a:endParaRPr sz="1200"/>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200"/>
                        <a:buChar char="•"/>
                      </a:pPr>
                      <a:r>
                        <a:rPr lang="en-US" sz="1200"/>
                        <a:t>PS Engagement #?</a:t>
                      </a:r>
                      <a:endParaRPr sz="1200"/>
                    </a:p>
                    <a:p>
                      <a:pPr indent="-285750" lvl="0" marL="285750" marR="0" rtl="0" algn="l">
                        <a:lnSpc>
                          <a:spcPct val="100000"/>
                        </a:lnSpc>
                        <a:spcBef>
                          <a:spcPts val="0"/>
                        </a:spcBef>
                        <a:spcAft>
                          <a:spcPts val="0"/>
                        </a:spcAft>
                        <a:buSzPts val="1200"/>
                        <a:buChar char="•"/>
                      </a:pPr>
                      <a:r>
                        <a:rPr lang="en-US" sz="1200"/>
                        <a:t>Touch base on progress of CSP</a:t>
                      </a:r>
                      <a:endParaRPr sz="1200"/>
                    </a:p>
                  </a:txBody>
                  <a:tcPr marT="45725" marB="45725" marR="91450" marL="91450"/>
                </a:tc>
              </a:tr>
            </a:tbl>
          </a:graphicData>
        </a:graphic>
      </p:graphicFrame>
      <p:sp>
        <p:nvSpPr>
          <p:cNvPr id="406" name="Google Shape;406;p39"/>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Quarterly Plan</a:t>
            </a:r>
            <a:endParaRPr b="1">
              <a:solidFill>
                <a:srgbClr val="FFC000"/>
              </a:solidFill>
            </a:endParaRPr>
          </a:p>
        </p:txBody>
      </p:sp>
      <p:sp>
        <p:nvSpPr>
          <p:cNvPr id="407" name="Google Shape;407;p3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08" name="Google Shape;408;p3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12" name="Shape 412"/>
        <p:cNvGrpSpPr/>
        <p:nvPr/>
      </p:nvGrpSpPr>
      <p:grpSpPr>
        <a:xfrm>
          <a:off x="0" y="0"/>
          <a:ext cx="0" cy="0"/>
          <a:chOff x="0" y="0"/>
          <a:chExt cx="0" cy="0"/>
        </a:xfrm>
      </p:grpSpPr>
      <p:sp>
        <p:nvSpPr>
          <p:cNvPr id="413" name="Google Shape;413;p40"/>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Puppet Values Delivered</a:t>
            </a:r>
            <a:endParaRPr b="1">
              <a:solidFill>
                <a:srgbClr val="FFC000"/>
              </a:solidFill>
            </a:endParaRPr>
          </a:p>
        </p:txBody>
      </p:sp>
      <p:sp>
        <p:nvSpPr>
          <p:cNvPr id="414" name="Google Shape;414;p40"/>
          <p:cNvSpPr txBox="1"/>
          <p:nvPr>
            <p:ph idx="4294967295" type="body"/>
          </p:nvPr>
        </p:nvSpPr>
        <p:spPr>
          <a:xfrm>
            <a:off x="412007" y="651210"/>
            <a:ext cx="7985760" cy="4050892"/>
          </a:xfrm>
          <a:prstGeom prst="rect">
            <a:avLst/>
          </a:prstGeom>
          <a:noFill/>
          <a:ln>
            <a:noFill/>
          </a:ln>
        </p:spPr>
        <p:txBody>
          <a:bodyPr anchorCtr="0" anchor="ctr" bIns="457200" lIns="91425" spcFirstLastPara="1" rIns="91425" wrap="square" tIns="182875">
            <a:noAutofit/>
          </a:bodyPr>
          <a:lstStyle/>
          <a:p>
            <a:pPr indent="-330200" lvl="0" marL="457200" rtl="0" algn="l">
              <a:lnSpc>
                <a:spcPct val="100000"/>
              </a:lnSpc>
              <a:spcBef>
                <a:spcPts val="0"/>
              </a:spcBef>
              <a:spcAft>
                <a:spcPts val="0"/>
              </a:spcAft>
              <a:buSzPts val="1600"/>
              <a:buChar char="●"/>
            </a:pPr>
            <a:r>
              <a:rPr lang="en-US"/>
              <a:t>Reid provided in-depth SA advising to review and recommend PE 2019.2 XL architecture</a:t>
            </a:r>
            <a:endParaRPr/>
          </a:p>
          <a:p>
            <a:pPr indent="0" lvl="0" marL="457200" rtl="0" algn="l">
              <a:lnSpc>
                <a:spcPct val="100000"/>
              </a:lnSpc>
              <a:spcBef>
                <a:spcPts val="0"/>
              </a:spcBef>
              <a:spcAft>
                <a:spcPts val="0"/>
              </a:spcAft>
              <a:buNone/>
            </a:pPr>
            <a:r>
              <a:t/>
            </a:r>
            <a:endParaRPr/>
          </a:p>
          <a:p>
            <a:pPr indent="-330200" lvl="0" marL="457200" rtl="0" algn="l">
              <a:spcBef>
                <a:spcPts val="0"/>
              </a:spcBef>
              <a:spcAft>
                <a:spcPts val="0"/>
              </a:spcAft>
              <a:buSzPts val="1600"/>
              <a:buChar char="●"/>
            </a:pPr>
            <a:r>
              <a:rPr lang="en-US"/>
              <a:t>Onsite </a:t>
            </a:r>
            <a:r>
              <a:rPr lang="en-US"/>
              <a:t>Product Roadmaps/Strategic Planning</a:t>
            </a:r>
            <a:endParaRPr/>
          </a:p>
          <a:p>
            <a:pPr indent="0" lvl="0" marL="457200" rtl="0" algn="l">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US"/>
              <a:t>Engage product and engineering</a:t>
            </a:r>
            <a:endParaRPr/>
          </a:p>
          <a:p>
            <a:pPr indent="0" lvl="0" marL="9144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highlight>
                <a:srgbClr val="FFFF00"/>
              </a:highlight>
            </a:endParaRPr>
          </a:p>
          <a:p>
            <a:pPr indent="0" lvl="0" marL="457200" rtl="0" algn="l">
              <a:lnSpc>
                <a:spcPct val="100000"/>
              </a:lnSpc>
              <a:spcBef>
                <a:spcPts val="0"/>
              </a:spcBef>
              <a:spcAft>
                <a:spcPts val="0"/>
              </a:spcAft>
              <a:buNone/>
            </a:pPr>
            <a:r>
              <a:t/>
            </a:r>
            <a:endParaRPr b="1">
              <a:solidFill>
                <a:schemeClr val="dk1"/>
              </a:solidFill>
            </a:endParaRPr>
          </a:p>
        </p:txBody>
      </p:sp>
      <p:sp>
        <p:nvSpPr>
          <p:cNvPr id="415" name="Google Shape;415;p4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16" name="Google Shape;416;p4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20" name="Shape 420"/>
        <p:cNvGrpSpPr/>
        <p:nvPr/>
      </p:nvGrpSpPr>
      <p:grpSpPr>
        <a:xfrm>
          <a:off x="0" y="0"/>
          <a:ext cx="0" cy="0"/>
          <a:chOff x="0" y="0"/>
          <a:chExt cx="0" cy="0"/>
        </a:xfrm>
      </p:grpSpPr>
      <p:sp>
        <p:nvSpPr>
          <p:cNvPr id="421" name="Google Shape;421;p41"/>
          <p:cNvSpPr txBox="1"/>
          <p:nvPr>
            <p:ph idx="12" type="sldNum"/>
          </p:nvPr>
        </p:nvSpPr>
        <p:spPr>
          <a:xfrm>
            <a:off x="0" y="4743633"/>
            <a:ext cx="638100" cy="39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sz="700">
                <a:solidFill>
                  <a:srgbClr val="FFAD1A"/>
                </a:solidFill>
                <a:latin typeface="Helvetica Neue"/>
                <a:ea typeface="Helvetica Neue"/>
                <a:cs typeface="Helvetica Neue"/>
                <a:sym typeface="Helvetica Neue"/>
              </a:rPr>
              <a:t>‹#›</a:t>
            </a:fld>
            <a:endParaRPr sz="700">
              <a:solidFill>
                <a:srgbClr val="FFAD1A"/>
              </a:solidFill>
              <a:latin typeface="Helvetica Neue"/>
              <a:ea typeface="Helvetica Neue"/>
              <a:cs typeface="Helvetica Neue"/>
              <a:sym typeface="Helvetica Neue"/>
            </a:endParaRPr>
          </a:p>
        </p:txBody>
      </p:sp>
      <p:graphicFrame>
        <p:nvGraphicFramePr>
          <p:cNvPr id="422" name="Google Shape;422;p41"/>
          <p:cNvGraphicFramePr/>
          <p:nvPr/>
        </p:nvGraphicFramePr>
        <p:xfrm>
          <a:off x="294289" y="1044245"/>
          <a:ext cx="3000000" cy="3000000"/>
        </p:xfrm>
        <a:graphic>
          <a:graphicData uri="http://schemas.openxmlformats.org/drawingml/2006/table">
            <a:tbl>
              <a:tblPr bandRow="1" firstRow="1">
                <a:noFill/>
                <a:tableStyleId>{D31ACF91-DD9B-4260-B6CF-BCC8D6A9C577}</a:tableStyleId>
              </a:tblPr>
              <a:tblGrid>
                <a:gridCol w="3008725"/>
                <a:gridCol w="2775075"/>
                <a:gridCol w="2550900"/>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Account Team</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Professional Services</a:t>
                      </a:r>
                      <a:endParaRPr b="1" sz="1100" u="none" cap="none" strike="noStrike"/>
                    </a:p>
                  </a:txBody>
                  <a:tcPr marT="45725" marB="45725" marR="91450" marL="91450" anchor="ctr">
                    <a:solidFill>
                      <a:srgbClr val="FFC000"/>
                    </a:solidFill>
                  </a:tcPr>
                </a:tc>
              </a:tr>
              <a:tr h="1702850">
                <a:tc>
                  <a:txBody>
                    <a:bodyPr/>
                    <a:lstStyle/>
                    <a:p>
                      <a:pPr indent="-171450" lvl="0" marL="171450" marR="0" rtl="0" algn="l">
                        <a:lnSpc>
                          <a:spcPct val="100000"/>
                        </a:lnSpc>
                        <a:spcBef>
                          <a:spcPts val="0"/>
                        </a:spcBef>
                        <a:spcAft>
                          <a:spcPts val="0"/>
                        </a:spcAft>
                        <a:buSzPts val="1200"/>
                        <a:buChar char="•"/>
                      </a:pPr>
                      <a:r>
                        <a:rPr lang="en-US" sz="1200">
                          <a:solidFill>
                            <a:schemeClr val="dk1"/>
                          </a:solidFill>
                        </a:rPr>
                        <a:t>Mike Hale, Manager</a:t>
                      </a:r>
                      <a:endParaRPr sz="1200">
                        <a:solidFill>
                          <a:schemeClr val="dk1"/>
                        </a:solidFill>
                      </a:endParaRPr>
                    </a:p>
                    <a:p>
                      <a:pPr indent="-171450" lvl="0" marL="171450" marR="0" rtl="0" algn="l">
                        <a:lnSpc>
                          <a:spcPct val="100000"/>
                        </a:lnSpc>
                        <a:spcBef>
                          <a:spcPts val="0"/>
                        </a:spcBef>
                        <a:spcAft>
                          <a:spcPts val="0"/>
                        </a:spcAft>
                        <a:buSzPts val="1200"/>
                        <a:buChar char="•"/>
                      </a:pPr>
                      <a:r>
                        <a:rPr lang="en-US" sz="1200">
                          <a:solidFill>
                            <a:schemeClr val="dk1"/>
                          </a:solidFill>
                        </a:rPr>
                        <a:t>J</a:t>
                      </a:r>
                      <a:r>
                        <a:rPr lang="en-US" sz="1200">
                          <a:solidFill>
                            <a:schemeClr val="dk1"/>
                          </a:solidFill>
                        </a:rPr>
                        <a:t>ohn Thebault,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Andrew Beasley,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Ravi Saridey, Operations Support</a:t>
                      </a:r>
                      <a:endParaRPr sz="1200">
                        <a:solidFill>
                          <a:schemeClr val="dk1"/>
                        </a:solidFill>
                      </a:endParaRPr>
                    </a:p>
                    <a:p>
                      <a:pPr indent="0" lvl="0" marL="45720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a:txBody>
                  <a:tcPr marT="45725" marB="45725" marR="91450" marL="91450"/>
                </a:tc>
                <a:tc>
                  <a:txBody>
                    <a:bodyPr/>
                    <a:lstStyle/>
                    <a:p>
                      <a:pPr indent="-285750" lvl="0" marL="285750" marR="0" rtl="0" algn="l">
                        <a:lnSpc>
                          <a:spcPct val="100000"/>
                        </a:lnSpc>
                        <a:spcBef>
                          <a:spcPts val="0"/>
                        </a:spcBef>
                        <a:spcAft>
                          <a:spcPts val="0"/>
                        </a:spcAft>
                        <a:buSzPts val="1200"/>
                        <a:buChar char="•"/>
                      </a:pPr>
                      <a:r>
                        <a:rPr lang="en-US" sz="1200"/>
                        <a:t>Randy Greenburg, Strategic Account Executive</a:t>
                      </a:r>
                      <a:endParaRPr sz="1200"/>
                    </a:p>
                    <a:p>
                      <a:pPr indent="-285750" lvl="0" marL="285750" marR="0" rtl="0" algn="l">
                        <a:lnSpc>
                          <a:spcPct val="100000"/>
                        </a:lnSpc>
                        <a:spcBef>
                          <a:spcPts val="0"/>
                        </a:spcBef>
                        <a:spcAft>
                          <a:spcPts val="0"/>
                        </a:spcAft>
                        <a:buSzPts val="1200"/>
                        <a:buChar char="•"/>
                      </a:pPr>
                      <a:r>
                        <a:rPr lang="en-US" sz="1200"/>
                        <a:t>Nelson Gomez, Sales Engineer (SE)</a:t>
                      </a:r>
                      <a:endParaRPr sz="1200"/>
                    </a:p>
                    <a:p>
                      <a:pPr indent="-285750" lvl="0" marL="285750" marR="0" rtl="0" algn="l">
                        <a:lnSpc>
                          <a:spcPct val="100000"/>
                        </a:lnSpc>
                        <a:spcBef>
                          <a:spcPts val="0"/>
                        </a:spcBef>
                        <a:spcAft>
                          <a:spcPts val="0"/>
                        </a:spcAft>
                        <a:buSzPts val="1200"/>
                        <a:buChar char="•"/>
                      </a:pPr>
                      <a:r>
                        <a:rPr lang="en-US" sz="1200">
                          <a:solidFill>
                            <a:schemeClr val="dk1"/>
                          </a:solidFill>
                        </a:rPr>
                        <a:t>Kim Oehmichen, Technical Account Manager (TAM)</a:t>
                      </a:r>
                      <a:endParaRPr sz="1200">
                        <a:solidFill>
                          <a:schemeClr val="dk1"/>
                        </a:solidFill>
                      </a:endParaRPr>
                    </a:p>
                    <a:p>
                      <a:pPr indent="-285750" lvl="0" marL="285750" marR="0" rtl="0" algn="l">
                        <a:lnSpc>
                          <a:spcPct val="100000"/>
                        </a:lnSpc>
                        <a:spcBef>
                          <a:spcPts val="0"/>
                        </a:spcBef>
                        <a:spcAft>
                          <a:spcPts val="0"/>
                        </a:spcAft>
                        <a:buSzPts val="1200"/>
                        <a:buChar char="•"/>
                      </a:pPr>
                      <a:r>
                        <a:t/>
                      </a:r>
                      <a:endParaRPr sz="1200"/>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200"/>
                        <a:buFont typeface="Arial"/>
                        <a:buChar char="•"/>
                      </a:pPr>
                      <a:r>
                        <a:rPr lang="en-US" sz="1200"/>
                        <a:t>Tom Linkin, SA</a:t>
                      </a:r>
                      <a:endParaRPr sz="1200"/>
                    </a:p>
                  </a:txBody>
                  <a:tcPr marT="45725" marB="45725" marR="91450" marL="91450"/>
                </a:tc>
              </a:tr>
            </a:tbl>
          </a:graphicData>
        </a:graphic>
      </p:graphicFrame>
      <p:sp>
        <p:nvSpPr>
          <p:cNvPr id="423" name="Google Shape;423;p41"/>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Engagement Team</a:t>
            </a:r>
            <a:endParaRPr b="1">
              <a:solidFill>
                <a:srgbClr val="FFC000"/>
              </a:solidFill>
            </a:endParaRPr>
          </a:p>
        </p:txBody>
      </p:sp>
      <p:sp>
        <p:nvSpPr>
          <p:cNvPr id="424" name="Google Shape;424;p41"/>
          <p:cNvSpPr txBox="1"/>
          <p:nvPr>
            <p:ph idx="11" type="ftr"/>
          </p:nvPr>
        </p:nvSpPr>
        <p:spPr>
          <a:xfrm>
            <a:off x="637954" y="4743633"/>
            <a:ext cx="6691500" cy="39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TAM Customer Success Plan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28" name="Shape 428"/>
        <p:cNvGrpSpPr/>
        <p:nvPr/>
      </p:nvGrpSpPr>
      <p:grpSpPr>
        <a:xfrm>
          <a:off x="0" y="0"/>
          <a:ext cx="0" cy="0"/>
          <a:chOff x="0" y="0"/>
          <a:chExt cx="0" cy="0"/>
        </a:xfrm>
      </p:grpSpPr>
      <p:sp>
        <p:nvSpPr>
          <p:cNvPr id="429" name="Google Shape;429;p42"/>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Communications Plan</a:t>
            </a:r>
            <a:endParaRPr b="1">
              <a:solidFill>
                <a:srgbClr val="FFC000"/>
              </a:solidFill>
            </a:endParaRPr>
          </a:p>
        </p:txBody>
      </p:sp>
      <p:sp>
        <p:nvSpPr>
          <p:cNvPr id="430" name="Google Shape;430;p42"/>
          <p:cNvSpPr txBox="1"/>
          <p:nvPr>
            <p:ph idx="4294967295" type="body"/>
          </p:nvPr>
        </p:nvSpPr>
        <p:spPr>
          <a:xfrm>
            <a:off x="1158250" y="661725"/>
            <a:ext cx="7985700" cy="2637600"/>
          </a:xfrm>
          <a:prstGeom prst="rect">
            <a:avLst/>
          </a:prstGeom>
          <a:noFill/>
          <a:ln>
            <a:noFill/>
          </a:ln>
        </p:spPr>
        <p:txBody>
          <a:bodyPr anchorCtr="0" anchor="ctr" bIns="457200" lIns="91425" spcFirstLastPara="1" rIns="91425" wrap="square" tIns="182875">
            <a:noAutofit/>
          </a:bodyPr>
          <a:lstStyle/>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Monthly</a:t>
            </a:r>
            <a:r>
              <a:rPr lang="en-US">
                <a:solidFill>
                  <a:srgbClr val="000000"/>
                </a:solidFill>
              </a:rPr>
              <a:t> Meetings</a:t>
            </a:r>
            <a:endParaRPr>
              <a:solidFill>
                <a:srgbClr val="000000"/>
              </a:solidFill>
            </a:endParaRPr>
          </a:p>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Stakeholder Reviews</a:t>
            </a:r>
            <a:endParaRPr>
              <a:solidFill>
                <a:srgbClr val="000000"/>
              </a:solidFill>
            </a:endParaRPr>
          </a:p>
          <a:p>
            <a:pPr indent="0" lvl="0" marL="182880" rtl="0" algn="l">
              <a:lnSpc>
                <a:spcPct val="100000"/>
              </a:lnSpc>
              <a:spcBef>
                <a:spcPts val="1800"/>
              </a:spcBef>
              <a:spcAft>
                <a:spcPts val="0"/>
              </a:spcAft>
              <a:buNone/>
            </a:pPr>
            <a:r>
              <a:t/>
            </a:r>
            <a:endParaRPr>
              <a:solidFill>
                <a:srgbClr val="000000"/>
              </a:solidFill>
            </a:endParaRPr>
          </a:p>
        </p:txBody>
      </p:sp>
      <p:sp>
        <p:nvSpPr>
          <p:cNvPr id="431" name="Google Shape;431;p4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32" name="Google Shape;432;p4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7" name="Shape 437"/>
        <p:cNvGrpSpPr/>
        <p:nvPr/>
      </p:nvGrpSpPr>
      <p:grpSpPr>
        <a:xfrm>
          <a:off x="0" y="0"/>
          <a:ext cx="0" cy="0"/>
          <a:chOff x="0" y="0"/>
          <a:chExt cx="0" cy="0"/>
        </a:xfrm>
      </p:grpSpPr>
      <p:sp>
        <p:nvSpPr>
          <p:cNvPr id="438" name="Google Shape;438;p4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39" name="Google Shape;439;p4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40" name="Google Shape;440;p43"/>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spcBef>
                <a:spcPts val="0"/>
              </a:spcBef>
              <a:spcAft>
                <a:spcPts val="0"/>
              </a:spcAft>
              <a:buClr>
                <a:srgbClr val="FFAD1A"/>
              </a:buClr>
              <a:buSzPts val="2400"/>
              <a:buFont typeface="Arial"/>
              <a:buNone/>
            </a:pPr>
            <a:r>
              <a:rPr lang="en-US" sz="2400">
                <a:solidFill>
                  <a:srgbClr val="FFAD1A"/>
                </a:solidFill>
                <a:latin typeface="Arial"/>
                <a:ea typeface="Arial"/>
                <a:cs typeface="Arial"/>
                <a:sym typeface="Arial"/>
              </a:rPr>
              <a:t>Completed Business Outcomes</a:t>
            </a:r>
            <a:endParaRPr sz="2400">
              <a:solidFill>
                <a:srgbClr val="FFAD1A"/>
              </a:solidFill>
              <a:latin typeface="Arial"/>
              <a:ea typeface="Arial"/>
              <a:cs typeface="Arial"/>
              <a:sym typeface="Arial"/>
            </a:endParaRPr>
          </a:p>
          <a:p>
            <a:pPr indent="0" lvl="0" marL="0" rtl="0" algn="ctr">
              <a:lnSpc>
                <a:spcPct val="90000"/>
              </a:lnSpc>
              <a:spcBef>
                <a:spcPts val="0"/>
              </a:spcBef>
              <a:spcAft>
                <a:spcPts val="0"/>
              </a:spcAft>
              <a:buClr>
                <a:srgbClr val="FFAD1A"/>
              </a:buClr>
              <a:buSzPts val="2400"/>
              <a:buFont typeface="Arial"/>
              <a:buNone/>
            </a:pPr>
            <a:r>
              <a:t/>
            </a:r>
            <a:endParaRPr>
              <a:solidFill>
                <a:srgbClr val="FFC000"/>
              </a:solidFill>
            </a:endParaRPr>
          </a:p>
        </p:txBody>
      </p:sp>
      <p:grpSp>
        <p:nvGrpSpPr>
          <p:cNvPr id="441" name="Google Shape;441;p43"/>
          <p:cNvGrpSpPr/>
          <p:nvPr/>
        </p:nvGrpSpPr>
        <p:grpSpPr>
          <a:xfrm>
            <a:off x="484803" y="778540"/>
            <a:ext cx="8174352" cy="3817332"/>
            <a:chOff x="502303" y="449945"/>
            <a:chExt cx="8174352" cy="3055332"/>
          </a:xfrm>
        </p:grpSpPr>
        <p:sp>
          <p:nvSpPr>
            <p:cNvPr id="442" name="Google Shape;442;p43"/>
            <p:cNvSpPr txBox="1"/>
            <p:nvPr/>
          </p:nvSpPr>
          <p:spPr>
            <a:xfrm>
              <a:off x="513155" y="2814677"/>
              <a:ext cx="1788600" cy="690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endParaRPr b="1" i="0" sz="1000" u="none" cap="none" strike="noStrike"/>
            </a:p>
          </p:txBody>
        </p:sp>
        <p:sp>
          <p:nvSpPr>
            <p:cNvPr id="443" name="Google Shape;443;p43"/>
            <p:cNvSpPr txBox="1"/>
            <p:nvPr/>
          </p:nvSpPr>
          <p:spPr>
            <a:xfrm>
              <a:off x="502303" y="1157612"/>
              <a:ext cx="1799400" cy="6873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endParaRPr b="1" i="0" sz="1000" u="none" cap="none" strike="noStrike"/>
            </a:p>
          </p:txBody>
        </p:sp>
        <p:sp>
          <p:nvSpPr>
            <p:cNvPr id="444" name="Google Shape;444;p43"/>
            <p:cNvSpPr txBox="1"/>
            <p:nvPr/>
          </p:nvSpPr>
          <p:spPr>
            <a:xfrm>
              <a:off x="502303" y="1964750"/>
              <a:ext cx="1799400" cy="7524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lang="en-US" sz="1200">
                  <a:solidFill>
                    <a:schemeClr val="dk1"/>
                  </a:solidFill>
                  <a:latin typeface="Open Sans"/>
                  <a:ea typeface="Open Sans"/>
                  <a:cs typeface="Open Sans"/>
                  <a:sym typeface="Open Sans"/>
                </a:rPr>
                <a:t>&lt; Add </a:t>
              </a:r>
              <a:r>
                <a:rPr b="1" lang="en-US" sz="1200">
                  <a:solidFill>
                    <a:schemeClr val="dk1"/>
                  </a:solidFill>
                  <a:latin typeface="Open Sans"/>
                  <a:ea typeface="Open Sans"/>
                  <a:cs typeface="Open Sans"/>
                  <a:sym typeface="Open Sans"/>
                </a:rPr>
                <a:t>Completed</a:t>
              </a:r>
              <a:r>
                <a:rPr lang="en-US" sz="1200">
                  <a:solidFill>
                    <a:schemeClr val="dk1"/>
                  </a:solidFill>
                  <a:latin typeface="Open Sans"/>
                  <a:ea typeface="Open Sans"/>
                  <a:cs typeface="Open Sans"/>
                  <a:sym typeface="Open Sans"/>
                </a:rPr>
                <a:t> </a:t>
              </a:r>
              <a:r>
                <a:rPr i="1" lang="en-US" sz="1200">
                  <a:solidFill>
                    <a:schemeClr val="dk1"/>
                  </a:solidFill>
                  <a:latin typeface="Open Sans"/>
                  <a:ea typeface="Open Sans"/>
                  <a:cs typeface="Open Sans"/>
                  <a:sym typeface="Open Sans"/>
                </a:rPr>
                <a:t>Desired Business Outcomes </a:t>
              </a:r>
              <a:r>
                <a:rPr lang="en-US" sz="1200">
                  <a:solidFill>
                    <a:schemeClr val="dk1"/>
                  </a:solidFill>
                  <a:latin typeface="Open Sans"/>
                  <a:ea typeface="Open Sans"/>
                  <a:cs typeface="Open Sans"/>
                  <a:sym typeface="Open Sans"/>
                </a:rPr>
                <a:t>here &gt; </a:t>
              </a:r>
              <a:r>
                <a:rPr b="0" i="0" lang="en-US" sz="1200" u="none" cap="none" strike="noStrike">
                  <a:solidFill>
                    <a:schemeClr val="dk1"/>
                  </a:solidFill>
                  <a:latin typeface="Open Sans"/>
                  <a:ea typeface="Open Sans"/>
                  <a:cs typeface="Open Sans"/>
                  <a:sym typeface="Open Sans"/>
                </a:rPr>
                <a:t>  </a:t>
              </a:r>
              <a:endParaRPr/>
            </a:p>
          </p:txBody>
        </p:sp>
        <p:sp>
          <p:nvSpPr>
            <p:cNvPr id="445" name="Google Shape;445;p43"/>
            <p:cNvSpPr txBox="1"/>
            <p:nvPr/>
          </p:nvSpPr>
          <p:spPr>
            <a:xfrm>
              <a:off x="513156" y="451945"/>
              <a:ext cx="1788600" cy="6300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lang="en-US" sz="1300">
                  <a:solidFill>
                    <a:schemeClr val="dk1"/>
                  </a:solidFill>
                  <a:latin typeface="Open Sans"/>
                  <a:ea typeface="Open Sans"/>
                  <a:cs typeface="Open Sans"/>
                  <a:sym typeface="Open Sans"/>
                </a:rPr>
                <a:t>Completed</a:t>
              </a:r>
              <a:r>
                <a:rPr b="1" i="0" lang="en-US" sz="1300" u="none" cap="none" strike="noStrike">
                  <a:solidFill>
                    <a:schemeClr val="dk1"/>
                  </a:solidFill>
                  <a:latin typeface="Open Sans"/>
                  <a:ea typeface="Open Sans"/>
                  <a:cs typeface="Open Sans"/>
                  <a:sym typeface="Open Sans"/>
                </a:rPr>
                <a:t> Business Outcomes</a:t>
              </a:r>
              <a:endParaRPr b="1" i="0" sz="1300" u="none" cap="none" strike="noStrike">
                <a:solidFill>
                  <a:schemeClr val="dk1"/>
                </a:solidFill>
                <a:latin typeface="Open Sans"/>
                <a:ea typeface="Open Sans"/>
                <a:cs typeface="Open Sans"/>
                <a:sym typeface="Open Sans"/>
              </a:endParaRPr>
            </a:p>
          </p:txBody>
        </p:sp>
        <p:grpSp>
          <p:nvGrpSpPr>
            <p:cNvPr id="446" name="Google Shape;446;p43"/>
            <p:cNvGrpSpPr/>
            <p:nvPr/>
          </p:nvGrpSpPr>
          <p:grpSpPr>
            <a:xfrm>
              <a:off x="2296151" y="449945"/>
              <a:ext cx="3190200" cy="3055268"/>
              <a:chOff x="2296151" y="449945"/>
              <a:chExt cx="3190200" cy="3055268"/>
            </a:xfrm>
          </p:grpSpPr>
          <p:sp>
            <p:nvSpPr>
              <p:cNvPr id="447" name="Google Shape;447;p43"/>
              <p:cNvSpPr txBox="1"/>
              <p:nvPr/>
            </p:nvSpPr>
            <p:spPr>
              <a:xfrm>
                <a:off x="2676551" y="1157612"/>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448" name="Google Shape;448;p43"/>
              <p:cNvCxnSpPr/>
              <p:nvPr/>
            </p:nvCxnSpPr>
            <p:spPr>
              <a:xfrm flipH="1" rot="10800000">
                <a:off x="2317115" y="1501400"/>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449" name="Google Shape;449;p43"/>
              <p:cNvCxnSpPr>
                <a:endCxn id="450" idx="1"/>
              </p:cNvCxnSpPr>
              <p:nvPr/>
            </p:nvCxnSpPr>
            <p:spPr>
              <a:xfrm>
                <a:off x="2296151" y="2345983"/>
                <a:ext cx="380400" cy="4200"/>
              </a:xfrm>
              <a:prstGeom prst="straightConnector1">
                <a:avLst/>
              </a:prstGeom>
              <a:noFill/>
              <a:ln cap="flat" cmpd="sng" w="9525">
                <a:solidFill>
                  <a:srgbClr val="FFC000"/>
                </a:solidFill>
                <a:prstDash val="solid"/>
                <a:round/>
                <a:headEnd len="sm" w="sm" type="none"/>
                <a:tailEnd len="lg" w="lg" type="triangle"/>
              </a:ln>
            </p:spPr>
          </p:cxnSp>
          <p:sp>
            <p:nvSpPr>
              <p:cNvPr id="451" name="Google Shape;451;p43"/>
              <p:cNvSpPr txBox="1"/>
              <p:nvPr/>
            </p:nvSpPr>
            <p:spPr>
              <a:xfrm>
                <a:off x="2665414" y="449945"/>
                <a:ext cx="2820900" cy="6228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Goals</a:t>
                </a:r>
                <a:endParaRPr b="1" i="0" sz="1500" u="none" cap="none" strike="noStrike">
                  <a:solidFill>
                    <a:schemeClr val="dk1"/>
                  </a:solidFill>
                  <a:latin typeface="Open Sans"/>
                  <a:ea typeface="Open Sans"/>
                  <a:cs typeface="Open Sans"/>
                  <a:sym typeface="Open Sans"/>
                </a:endParaRPr>
              </a:p>
            </p:txBody>
          </p:sp>
          <p:cxnSp>
            <p:nvCxnSpPr>
              <p:cNvPr id="452" name="Google Shape;452;p43"/>
              <p:cNvCxnSpPr/>
              <p:nvPr/>
            </p:nvCxnSpPr>
            <p:spPr>
              <a:xfrm flipH="1" rot="10800000">
                <a:off x="2317119" y="3129037"/>
                <a:ext cx="348300" cy="900"/>
              </a:xfrm>
              <a:prstGeom prst="straightConnector1">
                <a:avLst/>
              </a:prstGeom>
              <a:noFill/>
              <a:ln cap="flat" cmpd="sng" w="9525">
                <a:solidFill>
                  <a:srgbClr val="FFC000"/>
                </a:solidFill>
                <a:prstDash val="solid"/>
                <a:round/>
                <a:headEnd len="sm" w="sm" type="none"/>
                <a:tailEnd len="lg" w="lg" type="triangle"/>
              </a:ln>
            </p:spPr>
          </p:cxnSp>
          <p:sp>
            <p:nvSpPr>
              <p:cNvPr id="450" name="Google Shape;450;p43"/>
              <p:cNvSpPr txBox="1"/>
              <p:nvPr/>
            </p:nvSpPr>
            <p:spPr>
              <a:xfrm>
                <a:off x="2676551" y="200653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t/>
                </a:r>
                <a:endParaRPr sz="1000">
                  <a:solidFill>
                    <a:schemeClr val="dk1"/>
                  </a:solidFill>
                </a:endParaRPr>
              </a:p>
            </p:txBody>
          </p:sp>
          <p:sp>
            <p:nvSpPr>
              <p:cNvPr id="453" name="Google Shape;453;p43"/>
              <p:cNvSpPr txBox="1"/>
              <p:nvPr/>
            </p:nvSpPr>
            <p:spPr>
              <a:xfrm>
                <a:off x="2676551" y="281791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rtl="0" algn="l">
                  <a:lnSpc>
                    <a:spcPct val="115000"/>
                  </a:lnSpc>
                  <a:spcBef>
                    <a:spcPts val="0"/>
                  </a:spcBef>
                  <a:spcAft>
                    <a:spcPts val="0"/>
                  </a:spcAft>
                  <a:buClr>
                    <a:schemeClr val="dk1"/>
                  </a:buClr>
                  <a:buSzPts val="1000"/>
                  <a:buChar char="•"/>
                </a:pPr>
                <a:r>
                  <a:t/>
                </a:r>
                <a:endParaRPr i="0" sz="1000" u="none" cap="none" strike="noStrike">
                  <a:solidFill>
                    <a:schemeClr val="dk1"/>
                  </a:solidFill>
                </a:endParaRPr>
              </a:p>
            </p:txBody>
          </p:sp>
        </p:grpSp>
        <p:grpSp>
          <p:nvGrpSpPr>
            <p:cNvPr id="454" name="Google Shape;454;p43"/>
            <p:cNvGrpSpPr/>
            <p:nvPr/>
          </p:nvGrpSpPr>
          <p:grpSpPr>
            <a:xfrm>
              <a:off x="5486399" y="449945"/>
              <a:ext cx="3190256" cy="3055268"/>
              <a:chOff x="2296095" y="449945"/>
              <a:chExt cx="3190256" cy="3055268"/>
            </a:xfrm>
          </p:grpSpPr>
          <p:sp>
            <p:nvSpPr>
              <p:cNvPr id="455" name="Google Shape;455;p43"/>
              <p:cNvSpPr txBox="1"/>
              <p:nvPr/>
            </p:nvSpPr>
            <p:spPr>
              <a:xfrm>
                <a:off x="2676551" y="1157612"/>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456" name="Google Shape;456;p43"/>
              <p:cNvCxnSpPr/>
              <p:nvPr/>
            </p:nvCxnSpPr>
            <p:spPr>
              <a:xfrm flipH="1" rot="10800000">
                <a:off x="2317115" y="1501400"/>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457" name="Google Shape;457;p43"/>
              <p:cNvCxnSpPr/>
              <p:nvPr/>
            </p:nvCxnSpPr>
            <p:spPr>
              <a:xfrm>
                <a:off x="2296095" y="2346050"/>
                <a:ext cx="369300" cy="8400"/>
              </a:xfrm>
              <a:prstGeom prst="straightConnector1">
                <a:avLst/>
              </a:prstGeom>
              <a:noFill/>
              <a:ln cap="flat" cmpd="sng" w="9525">
                <a:solidFill>
                  <a:srgbClr val="FFC000"/>
                </a:solidFill>
                <a:prstDash val="solid"/>
                <a:round/>
                <a:headEnd len="sm" w="sm" type="none"/>
                <a:tailEnd len="lg" w="lg" type="triangle"/>
              </a:ln>
            </p:spPr>
          </p:cxnSp>
          <p:sp>
            <p:nvSpPr>
              <p:cNvPr id="458" name="Google Shape;458;p43"/>
              <p:cNvSpPr txBox="1"/>
              <p:nvPr/>
            </p:nvSpPr>
            <p:spPr>
              <a:xfrm>
                <a:off x="2665414" y="449945"/>
                <a:ext cx="2820900" cy="6228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Success Metrics</a:t>
                </a:r>
                <a:endParaRPr b="1" i="0" sz="1300" u="none" cap="none" strike="noStrike">
                  <a:solidFill>
                    <a:schemeClr val="dk1"/>
                  </a:solidFill>
                  <a:latin typeface="Open Sans"/>
                  <a:ea typeface="Open Sans"/>
                  <a:cs typeface="Open Sans"/>
                  <a:sym typeface="Open Sans"/>
                </a:endParaRPr>
              </a:p>
            </p:txBody>
          </p:sp>
          <p:cxnSp>
            <p:nvCxnSpPr>
              <p:cNvPr id="459" name="Google Shape;459;p43"/>
              <p:cNvCxnSpPr/>
              <p:nvPr/>
            </p:nvCxnSpPr>
            <p:spPr>
              <a:xfrm flipH="1" rot="10800000">
                <a:off x="2317119" y="3129037"/>
                <a:ext cx="348300" cy="900"/>
              </a:xfrm>
              <a:prstGeom prst="straightConnector1">
                <a:avLst/>
              </a:prstGeom>
              <a:noFill/>
              <a:ln cap="flat" cmpd="sng" w="9525">
                <a:solidFill>
                  <a:srgbClr val="FFC000"/>
                </a:solidFill>
                <a:prstDash val="solid"/>
                <a:round/>
                <a:headEnd len="sm" w="sm" type="none"/>
                <a:tailEnd len="lg" w="lg" type="triangle"/>
              </a:ln>
            </p:spPr>
          </p:cxnSp>
          <p:sp>
            <p:nvSpPr>
              <p:cNvPr id="460" name="Google Shape;460;p43"/>
              <p:cNvSpPr txBox="1"/>
              <p:nvPr/>
            </p:nvSpPr>
            <p:spPr>
              <a:xfrm>
                <a:off x="2676551" y="200653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77800" lvl="0" marL="171450" rtl="0" algn="l">
                  <a:lnSpc>
                    <a:spcPct val="115000"/>
                  </a:lnSpc>
                  <a:spcBef>
                    <a:spcPts val="0"/>
                  </a:spcBef>
                  <a:spcAft>
                    <a:spcPts val="0"/>
                  </a:spcAft>
                  <a:buClr>
                    <a:schemeClr val="dk1"/>
                  </a:buClr>
                  <a:buSzPts val="1000"/>
                  <a:buChar char="•"/>
                </a:pPr>
                <a:r>
                  <a:t/>
                </a:r>
                <a:endParaRPr sz="1000">
                  <a:solidFill>
                    <a:schemeClr val="dk1"/>
                  </a:solidFill>
                </a:endParaRPr>
              </a:p>
            </p:txBody>
          </p:sp>
          <p:sp>
            <p:nvSpPr>
              <p:cNvPr id="461" name="Google Shape;461;p43"/>
              <p:cNvSpPr txBox="1"/>
              <p:nvPr/>
            </p:nvSpPr>
            <p:spPr>
              <a:xfrm>
                <a:off x="2676551" y="2817913"/>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rtl="0" algn="l">
                  <a:lnSpc>
                    <a:spcPct val="115000"/>
                  </a:lnSpc>
                  <a:spcBef>
                    <a:spcPts val="0"/>
                  </a:spcBef>
                  <a:spcAft>
                    <a:spcPts val="0"/>
                  </a:spcAft>
                  <a:buClr>
                    <a:schemeClr val="dk1"/>
                  </a:buClr>
                  <a:buSzPts val="1000"/>
                  <a:buChar char="•"/>
                </a:pPr>
                <a:r>
                  <a:t/>
                </a:r>
                <a:endParaRPr i="0" sz="1000" u="none" cap="none" strike="noStrike">
                  <a:solidFill>
                    <a:schemeClr val="dk1"/>
                  </a:solidFil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p>
            <a:pPr indent="0" lvl="0" marL="0" rtl="0" algn="l">
              <a:lnSpc>
                <a:spcPct val="90000"/>
              </a:lnSpc>
              <a:spcBef>
                <a:spcPts val="0"/>
              </a:spcBef>
              <a:spcAft>
                <a:spcPts val="0"/>
              </a:spcAft>
              <a:buClr>
                <a:schemeClr val="dk1"/>
              </a:buClr>
              <a:buSzPts val="6600"/>
              <a:buFont typeface="Helvetica Neue Light"/>
              <a:buNone/>
            </a:pPr>
            <a:r>
              <a:rPr lang="en-US" sz="6600"/>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8" name="Shape 278"/>
        <p:cNvGrpSpPr/>
        <p:nvPr/>
      </p:nvGrpSpPr>
      <p:grpSpPr>
        <a:xfrm>
          <a:off x="0" y="0"/>
          <a:ext cx="0" cy="0"/>
          <a:chOff x="0" y="0"/>
          <a:chExt cx="0" cy="0"/>
        </a:xfrm>
      </p:grpSpPr>
      <p:sp>
        <p:nvSpPr>
          <p:cNvPr id="279" name="Google Shape;279;p3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80" name="Google Shape;280;p30"/>
          <p:cNvSpPr txBox="1"/>
          <p:nvPr>
            <p:ph type="title"/>
          </p:nvPr>
        </p:nvSpPr>
        <p:spPr>
          <a:xfrm>
            <a:off x="404625" y="0"/>
            <a:ext cx="6116700" cy="661800"/>
          </a:xfrm>
          <a:prstGeom prst="rect">
            <a:avLst/>
          </a:prstGeom>
          <a:noFill/>
          <a:ln>
            <a:noFill/>
          </a:ln>
        </p:spPr>
        <p:txBody>
          <a:bodyPr anchorCtr="0" anchor="t" bIns="0" lIns="548625" spcFirstLastPara="1" rIns="548625" wrap="square" tIns="320025">
            <a:noAutofit/>
          </a:bodyPr>
          <a:lstStyle/>
          <a:p>
            <a:pPr indent="0" lvl="0" marL="0" marR="0" rtl="0" algn="ctr">
              <a:lnSpc>
                <a:spcPct val="90000"/>
              </a:lnSpc>
              <a:spcBef>
                <a:spcPts val="0"/>
              </a:spcBef>
              <a:spcAft>
                <a:spcPts val="0"/>
              </a:spcAft>
              <a:buClr>
                <a:srgbClr val="FFAD1A"/>
              </a:buClr>
              <a:buSzPts val="2400"/>
              <a:buFont typeface="Arial"/>
              <a:buNone/>
            </a:pPr>
            <a:r>
              <a:rPr b="1" lang="en-US" sz="2400">
                <a:solidFill>
                  <a:schemeClr val="dk2"/>
                </a:solidFill>
                <a:latin typeface="Arial"/>
                <a:ea typeface="Arial"/>
                <a:cs typeface="Arial"/>
                <a:sym typeface="Arial"/>
              </a:rPr>
              <a:t>Customer Success Plan (CSP)</a:t>
            </a:r>
            <a:endParaRPr b="1" i="0" sz="2400" u="none" cap="none" strike="noStrike">
              <a:solidFill>
                <a:schemeClr val="dk2"/>
              </a:solidFill>
              <a:latin typeface="Arial"/>
              <a:ea typeface="Arial"/>
              <a:cs typeface="Arial"/>
              <a:sym typeface="Arial"/>
            </a:endParaRPr>
          </a:p>
        </p:txBody>
      </p:sp>
      <p:pic>
        <p:nvPicPr>
          <p:cNvPr id="281" name="Google Shape;281;p30"/>
          <p:cNvPicPr preferRelativeResize="0"/>
          <p:nvPr/>
        </p:nvPicPr>
        <p:blipFill rotWithShape="1">
          <a:blip r:embed="rId3">
            <a:alphaModFix/>
          </a:blip>
          <a:srcRect b="0" l="0" r="0" t="0"/>
          <a:stretch/>
        </p:blipFill>
        <p:spPr>
          <a:xfrm>
            <a:off x="5319019" y="678366"/>
            <a:ext cx="3786750" cy="3786750"/>
          </a:xfrm>
          <a:prstGeom prst="rect">
            <a:avLst/>
          </a:prstGeom>
          <a:noFill/>
          <a:ln>
            <a:noFill/>
          </a:ln>
        </p:spPr>
      </p:pic>
      <p:sp>
        <p:nvSpPr>
          <p:cNvPr id="282" name="Google Shape;282;p30"/>
          <p:cNvSpPr txBox="1"/>
          <p:nvPr>
            <p:ph idx="2" type="body"/>
          </p:nvPr>
        </p:nvSpPr>
        <p:spPr>
          <a:xfrm>
            <a:off x="903825" y="591915"/>
            <a:ext cx="5118300" cy="4081800"/>
          </a:xfrm>
          <a:prstGeom prst="rect">
            <a:avLst/>
          </a:prstGeom>
          <a:solidFill>
            <a:srgbClr val="FFFFFF"/>
          </a:solidFill>
          <a:ln>
            <a:noFill/>
          </a:ln>
        </p:spPr>
        <p:txBody>
          <a:bodyPr anchorCtr="0" anchor="t" bIns="182875" lIns="274300" spcFirstLastPara="1" rIns="640075" wrap="square" tIns="274300">
            <a:noAutofit/>
          </a:bodyPr>
          <a:lstStyle/>
          <a:p>
            <a:pPr indent="-317500" lvl="0" marL="457200" marR="0" rtl="0" algn="l">
              <a:lnSpc>
                <a:spcPct val="110000"/>
              </a:lnSpc>
              <a:spcBef>
                <a:spcPts val="600"/>
              </a:spcBef>
              <a:spcAft>
                <a:spcPts val="0"/>
              </a:spcAft>
              <a:buSzPts val="1400"/>
              <a:buChar char="●"/>
            </a:pPr>
            <a:r>
              <a:rPr lang="en-US" sz="1400">
                <a:latin typeface="Arial"/>
                <a:ea typeface="Arial"/>
                <a:cs typeface="Arial"/>
                <a:sym typeface="Arial"/>
              </a:rPr>
              <a:t>Collaborative effort between The Home Depot and Puppet to map out a long term view of a success strategy</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Prioritized list of business outcomes, goals, and success metrics over the duration of our TAM engagement</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Our commitment to provide strategic value to realize the full potential of Puppet in your organization</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Font typeface="Arial"/>
              <a:buChar char="●"/>
            </a:pPr>
            <a:r>
              <a:rPr lang="en-US" sz="1400">
                <a:latin typeface="Arial"/>
                <a:ea typeface="Arial"/>
                <a:cs typeface="Arial"/>
                <a:sym typeface="Arial"/>
              </a:rPr>
              <a:t>Hold each other accountable to ensure that we meet your desired business outcomes so that you get the most out of your investment and maximize your ROI</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p3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289" name="Google Shape;289;p3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90" name="Google Shape;290;p31"/>
          <p:cNvSpPr txBox="1"/>
          <p:nvPr>
            <p:ph idx="1" type="body"/>
          </p:nvPr>
        </p:nvSpPr>
        <p:spPr>
          <a:xfrm>
            <a:off x="158875" y="983188"/>
            <a:ext cx="8984100" cy="4030200"/>
          </a:xfrm>
          <a:prstGeom prst="rect">
            <a:avLst/>
          </a:prstGeom>
          <a:noFill/>
          <a:ln>
            <a:noFill/>
          </a:ln>
        </p:spPr>
        <p:txBody>
          <a:bodyPr anchorCtr="0" anchor="ctr" bIns="457200" lIns="731500" spcFirstLastPara="1" rIns="182875" wrap="square" tIns="274300">
            <a:noAutofit/>
          </a:bodyPr>
          <a:lstStyle/>
          <a:p>
            <a:pPr indent="0" lvl="0" marL="0" rtl="0" algn="l">
              <a:lnSpc>
                <a:spcPct val="100000"/>
              </a:lnSpc>
              <a:spcBef>
                <a:spcPts val="0"/>
              </a:spcBef>
              <a:spcAft>
                <a:spcPts val="0"/>
              </a:spcAft>
              <a:buNone/>
            </a:pPr>
            <a:r>
              <a:t/>
            </a:r>
            <a:endParaRPr i="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a:t>
            </a:r>
            <a:r>
              <a:rPr i="1" lang="en-US" sz="1600">
                <a:solidFill>
                  <a:srgbClr val="000000"/>
                </a:solidFill>
                <a:latin typeface="Arial"/>
                <a:ea typeface="Arial"/>
                <a:cs typeface="Arial"/>
                <a:sym typeface="Arial"/>
              </a:rPr>
              <a:t>Complete PE Migration from PE 2017.3 to PE 2019.2</a:t>
            </a:r>
            <a:endParaRPr i="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 </a:t>
            </a:r>
            <a:r>
              <a:rPr b="1" lang="en-US" sz="1600">
                <a:solidFill>
                  <a:srgbClr val="000000"/>
                </a:solidFill>
                <a:latin typeface="Arial"/>
                <a:ea typeface="Arial"/>
                <a:cs typeface="Arial"/>
                <a:sym typeface="Arial"/>
              </a:rPr>
              <a:t>Fine-tune Performance of New PE 2019.2 Production</a:t>
            </a:r>
            <a:r>
              <a:rPr b="1" lang="en-US" sz="1600">
                <a:solidFill>
                  <a:srgbClr val="000000"/>
                </a:solidFill>
                <a:latin typeface="Arial"/>
                <a:ea typeface="Arial"/>
                <a:cs typeface="Arial"/>
                <a:sym typeface="Arial"/>
              </a:rPr>
              <a:t>-HA Environment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Unable to Use Code Manager ‘as is’ </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 Increase Orchestrator Job capacity above current 250 </a:t>
            </a:r>
            <a:r>
              <a:rPr b="1" i="1" lang="en-US" sz="1600">
                <a:solidFill>
                  <a:srgbClr val="000000"/>
                </a:solidFill>
                <a:latin typeface="Arial"/>
                <a:ea typeface="Arial"/>
                <a:cs typeface="Arial"/>
                <a:sym typeface="Arial"/>
              </a:rPr>
              <a:t>Task Concurrency</a:t>
            </a:r>
            <a:r>
              <a:rPr b="1" lang="en-US" sz="1600">
                <a:solidFill>
                  <a:srgbClr val="000000"/>
                </a:solidFill>
                <a:latin typeface="Arial"/>
                <a:ea typeface="Arial"/>
                <a:cs typeface="Arial"/>
                <a:sym typeface="Arial"/>
              </a:rPr>
              <a:t> Limit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a:t>
            </a:r>
            <a:r>
              <a:rPr b="1" lang="en-US" sz="1600">
                <a:solidFill>
                  <a:srgbClr val="000000"/>
                </a:solidFill>
                <a:highlight>
                  <a:srgbClr val="00FF00"/>
                </a:highlight>
                <a:latin typeface="Arial"/>
                <a:ea typeface="Arial"/>
                <a:cs typeface="Arial"/>
                <a:sym typeface="Arial"/>
              </a:rPr>
              <a:t>Cloud Native Focus: </a:t>
            </a:r>
            <a:r>
              <a:rPr b="1" lang="en-US" sz="1600">
                <a:solidFill>
                  <a:srgbClr val="000000"/>
                </a:solidFill>
                <a:highlight>
                  <a:srgbClr val="00FF00"/>
                </a:highlight>
                <a:latin typeface="Arial"/>
                <a:ea typeface="Arial"/>
                <a:cs typeface="Arial"/>
                <a:sym typeface="Arial"/>
              </a:rPr>
              <a:t>PE in Containerized Environment</a:t>
            </a:r>
            <a:endParaRPr sz="1600">
              <a:solidFill>
                <a:srgbClr val="000000"/>
              </a:solidFill>
              <a:highlight>
                <a:srgbClr val="00FF00"/>
              </a:highlight>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Provide </a:t>
            </a:r>
            <a:r>
              <a:rPr lang="en-US" sz="1600">
                <a:solidFill>
                  <a:srgbClr val="000000"/>
                </a:solidFill>
                <a:latin typeface="Arial"/>
                <a:ea typeface="Arial"/>
                <a:cs typeface="Arial"/>
                <a:sym typeface="Arial"/>
              </a:rPr>
              <a:t>True HA (active/active) Solution</a:t>
            </a:r>
            <a:r>
              <a:rPr lang="en-US" sz="1600">
                <a:solidFill>
                  <a:srgbClr val="000000"/>
                </a:solidFill>
                <a:latin typeface="Arial"/>
                <a:ea typeface="Arial"/>
                <a:cs typeface="Arial"/>
                <a:sym typeface="Arial"/>
              </a:rPr>
              <a:t> with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Patching in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Training Offerings Beyond Practitioner Level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Litmus (when it meets their needs)</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a:t>
            </a:r>
            <a:r>
              <a:rPr lang="en-US" sz="1600">
                <a:solidFill>
                  <a:srgbClr val="000000"/>
                </a:solidFill>
                <a:latin typeface="Arial"/>
                <a:ea typeface="Arial"/>
                <a:cs typeface="Arial"/>
                <a:sym typeface="Arial"/>
              </a:rPr>
              <a:t>Relay</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Puppet Bolt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CD4PE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lang="en-US" sz="1600">
                <a:solidFill>
                  <a:srgbClr val="000000"/>
                </a:solidFill>
                <a:latin typeface="Arial"/>
                <a:ea typeface="Arial"/>
                <a:cs typeface="Arial"/>
                <a:sym typeface="Arial"/>
              </a:rPr>
              <a:t> Convert Windows DSC Scripts to Puppet (?)</a:t>
            </a:r>
            <a:endParaRPr sz="1600">
              <a:solidFill>
                <a:srgbClr val="000000"/>
              </a:solidFill>
              <a:latin typeface="Arial"/>
              <a:ea typeface="Arial"/>
              <a:cs typeface="Arial"/>
              <a:sym typeface="Arial"/>
            </a:endParaRPr>
          </a:p>
          <a:p>
            <a:pPr indent="0" lvl="1" marL="0" rtl="0" algn="l">
              <a:lnSpc>
                <a:spcPct val="100000"/>
              </a:lnSpc>
              <a:spcBef>
                <a:spcPts val="1200"/>
              </a:spcBef>
              <a:spcAft>
                <a:spcPts val="0"/>
              </a:spcAft>
              <a:buClr>
                <a:schemeClr val="dk1"/>
              </a:buClr>
              <a:buSzPts val="1600"/>
              <a:buNone/>
            </a:pPr>
            <a:r>
              <a:t/>
            </a:r>
            <a:endParaRPr sz="2800"/>
          </a:p>
        </p:txBody>
      </p:sp>
      <p:sp>
        <p:nvSpPr>
          <p:cNvPr id="291" name="Google Shape;291;p31"/>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lang="en-US">
                <a:solidFill>
                  <a:schemeClr val="dk2"/>
                </a:solidFill>
              </a:rPr>
              <a:t>Customer</a:t>
            </a:r>
            <a:r>
              <a:rPr lang="en-US">
                <a:solidFill>
                  <a:schemeClr val="dk2"/>
                </a:solidFill>
              </a:rPr>
              <a:t> Strategic Objectives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6" name="Shape 296"/>
        <p:cNvGrpSpPr/>
        <p:nvPr/>
      </p:nvGrpSpPr>
      <p:grpSpPr>
        <a:xfrm>
          <a:off x="0" y="0"/>
          <a:ext cx="0" cy="0"/>
          <a:chOff x="0" y="0"/>
          <a:chExt cx="0" cy="0"/>
        </a:xfrm>
      </p:grpSpPr>
      <p:sp>
        <p:nvSpPr>
          <p:cNvPr id="297" name="Google Shape;297;p3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298" name="Google Shape;298;p3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299" name="Google Shape;299;p32"/>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spcBef>
                <a:spcPts val="0"/>
              </a:spcBef>
              <a:spcAft>
                <a:spcPts val="0"/>
              </a:spcAft>
              <a:buClr>
                <a:srgbClr val="FFAD1A"/>
              </a:buClr>
              <a:buSzPts val="2400"/>
              <a:buFont typeface="Arial"/>
              <a:buNone/>
            </a:pPr>
            <a:r>
              <a:rPr lang="en-US" sz="2400">
                <a:solidFill>
                  <a:srgbClr val="FFAD1A"/>
                </a:solidFill>
                <a:latin typeface="Arial"/>
                <a:ea typeface="Arial"/>
                <a:cs typeface="Arial"/>
                <a:sym typeface="Arial"/>
              </a:rPr>
              <a:t>Customer Success Alignment</a:t>
            </a:r>
            <a:endParaRPr sz="2400">
              <a:solidFill>
                <a:srgbClr val="FFAD1A"/>
              </a:solidFill>
              <a:latin typeface="Arial"/>
              <a:ea typeface="Arial"/>
              <a:cs typeface="Arial"/>
              <a:sym typeface="Arial"/>
            </a:endParaRPr>
          </a:p>
          <a:p>
            <a:pPr indent="0" lvl="0" marL="0" rtl="0" algn="ctr">
              <a:lnSpc>
                <a:spcPct val="90000"/>
              </a:lnSpc>
              <a:spcBef>
                <a:spcPts val="0"/>
              </a:spcBef>
              <a:spcAft>
                <a:spcPts val="0"/>
              </a:spcAft>
              <a:buClr>
                <a:srgbClr val="FFAD1A"/>
              </a:buClr>
              <a:buSzPts val="2400"/>
              <a:buFont typeface="Arial"/>
              <a:buNone/>
            </a:pPr>
            <a:r>
              <a:t/>
            </a:r>
            <a:endParaRPr>
              <a:solidFill>
                <a:srgbClr val="FFC000"/>
              </a:solidFill>
            </a:endParaRPr>
          </a:p>
        </p:txBody>
      </p:sp>
      <p:grpSp>
        <p:nvGrpSpPr>
          <p:cNvPr id="300" name="Google Shape;300;p32"/>
          <p:cNvGrpSpPr/>
          <p:nvPr/>
        </p:nvGrpSpPr>
        <p:grpSpPr>
          <a:xfrm>
            <a:off x="484800" y="778547"/>
            <a:ext cx="8174351" cy="3222371"/>
            <a:chOff x="502300" y="449951"/>
            <a:chExt cx="8174351" cy="2579135"/>
          </a:xfrm>
        </p:grpSpPr>
        <p:sp>
          <p:nvSpPr>
            <p:cNvPr id="301" name="Google Shape;301;p32"/>
            <p:cNvSpPr txBox="1"/>
            <p:nvPr/>
          </p:nvSpPr>
          <p:spPr>
            <a:xfrm>
              <a:off x="513150" y="2433885"/>
              <a:ext cx="17886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Increase Orchestrator Job capacity above current 250 </a:t>
              </a:r>
              <a:r>
                <a:rPr b="1" i="1" lang="en-US" sz="1000"/>
                <a:t>Task Concurrency </a:t>
              </a:r>
              <a:r>
                <a:rPr b="1" lang="en-US" sz="1000"/>
                <a:t>Limit</a:t>
              </a:r>
              <a:endParaRPr b="1" sz="1000" u="none" cap="none" strike="noStrike"/>
            </a:p>
          </p:txBody>
        </p:sp>
        <p:sp>
          <p:nvSpPr>
            <p:cNvPr id="302" name="Google Shape;302;p32"/>
            <p:cNvSpPr txBox="1"/>
            <p:nvPr/>
          </p:nvSpPr>
          <p:spPr>
            <a:xfrm>
              <a:off x="502300" y="930023"/>
              <a:ext cx="17994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50"/>
                <a:buFont typeface="Arial"/>
                <a:buNone/>
              </a:pPr>
              <a:r>
                <a:rPr b="1" lang="en-US" sz="1000"/>
                <a:t>Fine-tune Performance of new Production-HA environment</a:t>
              </a:r>
              <a:endParaRPr b="1" i="0" sz="1000" u="none" cap="none" strike="noStrike"/>
            </a:p>
          </p:txBody>
        </p:sp>
        <p:sp>
          <p:nvSpPr>
            <p:cNvPr id="303" name="Google Shape;303;p32"/>
            <p:cNvSpPr txBox="1"/>
            <p:nvPr/>
          </p:nvSpPr>
          <p:spPr>
            <a:xfrm>
              <a:off x="502300" y="1596881"/>
              <a:ext cx="1799400" cy="7599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b="1" lang="en-US" sz="1000">
                  <a:solidFill>
                    <a:schemeClr val="dk1"/>
                  </a:solidFill>
                </a:rPr>
                <a:t>Use Code Manager in PE 2019.2 (replacing r10k) to deploy 2,500+ modules</a:t>
              </a:r>
              <a:r>
                <a:rPr lang="en-US" sz="1200">
                  <a:solidFill>
                    <a:schemeClr val="dk1"/>
                  </a:solidFill>
                  <a:latin typeface="Open Sans"/>
                  <a:ea typeface="Open Sans"/>
                  <a:cs typeface="Open Sans"/>
                  <a:sym typeface="Open Sans"/>
                </a:rPr>
                <a:t>  </a:t>
              </a:r>
              <a:endParaRPr/>
            </a:p>
          </p:txBody>
        </p:sp>
        <p:sp>
          <p:nvSpPr>
            <p:cNvPr id="304" name="Google Shape;304;p32"/>
            <p:cNvSpPr txBox="1"/>
            <p:nvPr/>
          </p:nvSpPr>
          <p:spPr>
            <a:xfrm>
              <a:off x="513150" y="451333"/>
              <a:ext cx="1788600" cy="4353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Desired Business Outcomes</a:t>
              </a:r>
              <a:endParaRPr b="1" i="0" sz="1300" u="none" cap="none" strike="noStrike">
                <a:solidFill>
                  <a:schemeClr val="dk1"/>
                </a:solidFill>
                <a:latin typeface="Open Sans"/>
                <a:ea typeface="Open Sans"/>
                <a:cs typeface="Open Sans"/>
                <a:sym typeface="Open Sans"/>
              </a:endParaRPr>
            </a:p>
          </p:txBody>
        </p:sp>
        <p:grpSp>
          <p:nvGrpSpPr>
            <p:cNvPr id="305" name="Google Shape;305;p32"/>
            <p:cNvGrpSpPr/>
            <p:nvPr/>
          </p:nvGrpSpPr>
          <p:grpSpPr>
            <a:xfrm>
              <a:off x="2296150" y="449951"/>
              <a:ext cx="3190200" cy="2578942"/>
              <a:chOff x="2296150" y="449951"/>
              <a:chExt cx="3190200" cy="2578942"/>
            </a:xfrm>
          </p:grpSpPr>
          <p:sp>
            <p:nvSpPr>
              <p:cNvPr id="306" name="Google Shape;306;p32"/>
              <p:cNvSpPr txBox="1"/>
              <p:nvPr/>
            </p:nvSpPr>
            <p:spPr>
              <a:xfrm>
                <a:off x="2676547"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Ensure new ecosystem containing both Stores and Data Centers will handle increased nodes and future scaling</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07" name="Google Shape;307;p32"/>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08" name="Google Shape;308;p32"/>
              <p:cNvCxnSpPr>
                <a:endCxn id="309" idx="1"/>
              </p:cNvCxnSpPr>
              <p:nvPr/>
            </p:nvCxnSpPr>
            <p:spPr>
              <a:xfrm>
                <a:off x="2296150" y="1969132"/>
                <a:ext cx="380400" cy="4500"/>
              </a:xfrm>
              <a:prstGeom prst="straightConnector1">
                <a:avLst/>
              </a:prstGeom>
              <a:noFill/>
              <a:ln cap="flat" cmpd="sng" w="9525">
                <a:solidFill>
                  <a:srgbClr val="FFC000"/>
                </a:solidFill>
                <a:prstDash val="solid"/>
                <a:round/>
                <a:headEnd len="sm" w="sm" type="none"/>
                <a:tailEnd len="lg" w="lg" type="triangle"/>
              </a:ln>
            </p:spPr>
          </p:cxnSp>
          <p:sp>
            <p:nvSpPr>
              <p:cNvPr id="310" name="Google Shape;310;p32"/>
              <p:cNvSpPr txBox="1"/>
              <p:nvPr/>
            </p:nvSpPr>
            <p:spPr>
              <a:xfrm>
                <a:off x="2665411"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Goals</a:t>
                </a:r>
                <a:endParaRPr b="1" i="0" sz="1500" u="none" cap="none" strike="noStrike">
                  <a:solidFill>
                    <a:schemeClr val="dk1"/>
                  </a:solidFill>
                  <a:latin typeface="Open Sans"/>
                  <a:ea typeface="Open Sans"/>
                  <a:cs typeface="Open Sans"/>
                  <a:sym typeface="Open Sans"/>
                </a:endParaRPr>
              </a:p>
            </p:txBody>
          </p:sp>
          <p:cxnSp>
            <p:nvCxnSpPr>
              <p:cNvPr id="311" name="Google Shape;311;p32"/>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09" name="Google Shape;309;p32"/>
              <p:cNvSpPr txBox="1"/>
              <p:nvPr/>
            </p:nvSpPr>
            <p:spPr>
              <a:xfrm>
                <a:off x="2676550" y="1593682"/>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a solution that allows executing required number of modules using Code Manager within acceptable time frame (r10k completes in ~30 seconds)</a:t>
                </a:r>
                <a:endParaRPr sz="1000">
                  <a:solidFill>
                    <a:schemeClr val="dk1"/>
                  </a:solidFill>
                </a:endParaRPr>
              </a:p>
            </p:txBody>
          </p:sp>
          <p:sp>
            <p:nvSpPr>
              <p:cNvPr id="312" name="Google Shape;312;p32"/>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I</a:t>
                </a:r>
                <a:r>
                  <a:rPr lang="en-US" sz="1000"/>
                  <a:t>ncrease Task Concurrency by finding higher limit that reliably completes required number of queued  jobs</a:t>
                </a:r>
                <a:endParaRPr i="0" sz="1000" u="none" cap="none" strike="noStrike">
                  <a:solidFill>
                    <a:schemeClr val="dk1"/>
                  </a:solidFill>
                </a:endParaRPr>
              </a:p>
            </p:txBody>
          </p:sp>
        </p:grpSp>
        <p:grpSp>
          <p:nvGrpSpPr>
            <p:cNvPr id="313" name="Google Shape;313;p32"/>
            <p:cNvGrpSpPr/>
            <p:nvPr/>
          </p:nvGrpSpPr>
          <p:grpSpPr>
            <a:xfrm>
              <a:off x="5486395" y="449951"/>
              <a:ext cx="3190256" cy="2578942"/>
              <a:chOff x="2296091" y="449951"/>
              <a:chExt cx="3190256" cy="2578942"/>
            </a:xfrm>
          </p:grpSpPr>
          <p:sp>
            <p:nvSpPr>
              <p:cNvPr id="314" name="Google Shape;314;p32"/>
              <p:cNvSpPr txBox="1"/>
              <p:nvPr/>
            </p:nvSpPr>
            <p:spPr>
              <a:xfrm>
                <a:off x="2676546"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Review infrastructure and gather baseline of current performance metrics</a:t>
                </a:r>
                <a:endParaRPr sz="1000">
                  <a:solidFill>
                    <a:schemeClr val="dk1"/>
                  </a:solidFill>
                </a:endParaRPr>
              </a:p>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recommendations and potential next steps for Production-HA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15" name="Google Shape;315;p32"/>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16" name="Google Shape;316;p32"/>
              <p:cNvCxnSpPr/>
              <p:nvPr/>
            </p:nvCxnSpPr>
            <p:spPr>
              <a:xfrm>
                <a:off x="2296091" y="1968995"/>
                <a:ext cx="369300" cy="9300"/>
              </a:xfrm>
              <a:prstGeom prst="straightConnector1">
                <a:avLst/>
              </a:prstGeom>
              <a:noFill/>
              <a:ln cap="flat" cmpd="sng" w="9525">
                <a:solidFill>
                  <a:srgbClr val="FFC000"/>
                </a:solidFill>
                <a:prstDash val="solid"/>
                <a:round/>
                <a:headEnd len="sm" w="sm" type="none"/>
                <a:tailEnd len="lg" w="lg" type="triangle"/>
              </a:ln>
            </p:spPr>
          </p:cxnSp>
          <p:sp>
            <p:nvSpPr>
              <p:cNvPr id="317" name="Google Shape;317;p32"/>
              <p:cNvSpPr txBox="1"/>
              <p:nvPr/>
            </p:nvSpPr>
            <p:spPr>
              <a:xfrm>
                <a:off x="2665417"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Success Metrics</a:t>
                </a:r>
                <a:endParaRPr b="1" i="0" sz="1500" u="none" cap="none" strike="noStrike">
                  <a:solidFill>
                    <a:schemeClr val="dk1"/>
                  </a:solidFill>
                  <a:latin typeface="Open Sans"/>
                  <a:ea typeface="Open Sans"/>
                  <a:cs typeface="Open Sans"/>
                  <a:sym typeface="Open Sans"/>
                </a:endParaRPr>
              </a:p>
            </p:txBody>
          </p:sp>
          <p:cxnSp>
            <p:nvCxnSpPr>
              <p:cNvPr id="318" name="Google Shape;318;p32"/>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19" name="Google Shape;319;p32"/>
              <p:cNvSpPr txBox="1"/>
              <p:nvPr/>
            </p:nvSpPr>
            <p:spPr>
              <a:xfrm>
                <a:off x="2676547" y="1593686"/>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74625" lvl="0" marL="171450" rtl="0" algn="l">
                  <a:lnSpc>
                    <a:spcPct val="115000"/>
                  </a:lnSpc>
                  <a:spcBef>
                    <a:spcPts val="0"/>
                  </a:spcBef>
                  <a:spcAft>
                    <a:spcPts val="0"/>
                  </a:spcAft>
                  <a:buClr>
                    <a:schemeClr val="dk1"/>
                  </a:buClr>
                  <a:buSzPts val="950"/>
                  <a:buChar char="•"/>
                </a:pPr>
                <a:r>
                  <a:rPr lang="en-US" sz="950">
                    <a:solidFill>
                      <a:schemeClr val="dk1"/>
                    </a:solidFill>
                  </a:rPr>
                  <a:t>Establish baseline how long it takes to execute/deploy x modules using r10k and Code Manager</a:t>
                </a:r>
                <a:endParaRPr sz="950">
                  <a:solidFill>
                    <a:schemeClr val="dk1"/>
                  </a:solidFill>
                </a:endParaRPr>
              </a:p>
              <a:p>
                <a:pPr indent="-174625" lvl="0" marL="171450" rtl="0" algn="l">
                  <a:lnSpc>
                    <a:spcPct val="115000"/>
                  </a:lnSpc>
                  <a:spcBef>
                    <a:spcPts val="0"/>
                  </a:spcBef>
                  <a:spcAft>
                    <a:spcPts val="0"/>
                  </a:spcAft>
                  <a:buClr>
                    <a:schemeClr val="dk1"/>
                  </a:buClr>
                  <a:buSzPts val="950"/>
                  <a:buChar char="•"/>
                </a:pPr>
                <a:r>
                  <a:rPr lang="en-US" sz="950">
                    <a:solidFill>
                      <a:schemeClr val="dk1"/>
                    </a:solidFill>
                  </a:rPr>
                  <a:t>Improve Code Manager to execute required number of modules in &lt; y minute</a:t>
                </a:r>
                <a:r>
                  <a:rPr lang="en-US" sz="950">
                    <a:solidFill>
                      <a:schemeClr val="dk1"/>
                    </a:solidFill>
                  </a:rPr>
                  <a:t>(</a:t>
                </a:r>
                <a:r>
                  <a:rPr lang="en-US" sz="950">
                    <a:solidFill>
                      <a:schemeClr val="dk1"/>
                    </a:solidFill>
                  </a:rPr>
                  <a:t>s</a:t>
                </a:r>
                <a:r>
                  <a:rPr lang="en-US" sz="950">
                    <a:solidFill>
                      <a:schemeClr val="dk1"/>
                    </a:solidFill>
                  </a:rPr>
                  <a:t>)</a:t>
                </a:r>
                <a:endParaRPr sz="950">
                  <a:solidFill>
                    <a:schemeClr val="dk1"/>
                  </a:solidFill>
                </a:endParaRPr>
              </a:p>
            </p:txBody>
          </p:sp>
          <p:sp>
            <p:nvSpPr>
              <p:cNvPr id="320" name="Google Shape;320;p32"/>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1925" lvl="0" marL="171450" marR="0" rtl="0" algn="l">
                  <a:lnSpc>
                    <a:spcPct val="115000"/>
                  </a:lnSpc>
                  <a:spcBef>
                    <a:spcPts val="0"/>
                  </a:spcBef>
                  <a:spcAft>
                    <a:spcPts val="0"/>
                  </a:spcAft>
                  <a:buClr>
                    <a:schemeClr val="dk1"/>
                  </a:buClr>
                  <a:buSzPts val="950"/>
                  <a:buChar char="•"/>
                </a:pPr>
                <a:r>
                  <a:rPr lang="en-US" sz="950"/>
                  <a:t>Establish baseline </a:t>
                </a:r>
                <a:endParaRPr sz="950"/>
              </a:p>
              <a:p>
                <a:pPr indent="-161925" lvl="0" marL="171450" marR="0" rtl="0" algn="l">
                  <a:lnSpc>
                    <a:spcPct val="115000"/>
                  </a:lnSpc>
                  <a:spcBef>
                    <a:spcPts val="0"/>
                  </a:spcBef>
                  <a:spcAft>
                    <a:spcPts val="0"/>
                  </a:spcAft>
                  <a:buSzPts val="950"/>
                  <a:buChar char="•"/>
                </a:pPr>
                <a:r>
                  <a:rPr lang="en-US" sz="950"/>
                  <a:t>Successfully process &gt; 250 queued Orchestrator jobs (exact number to be determined with product/engineering teams)</a:t>
                </a:r>
                <a:endParaRPr sz="95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grpSp>
        <p:nvGrpSpPr>
          <p:cNvPr id="321" name="Google Shape;321;p32"/>
          <p:cNvGrpSpPr/>
          <p:nvPr/>
        </p:nvGrpSpPr>
        <p:grpSpPr>
          <a:xfrm>
            <a:off x="488216" y="4060166"/>
            <a:ext cx="8163500" cy="826855"/>
            <a:chOff x="513155" y="2587083"/>
            <a:chExt cx="8163500" cy="690600"/>
          </a:xfrm>
        </p:grpSpPr>
        <p:sp>
          <p:nvSpPr>
            <p:cNvPr id="322" name="Google Shape;322;p32"/>
            <p:cNvSpPr txBox="1"/>
            <p:nvPr/>
          </p:nvSpPr>
          <p:spPr>
            <a:xfrm>
              <a:off x="513155" y="2587083"/>
              <a:ext cx="1788600" cy="690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Cloud Native Focus:</a:t>
              </a:r>
              <a:br>
                <a:rPr b="1" lang="en-US" sz="1000"/>
              </a:br>
              <a:r>
                <a:rPr b="1" lang="en-US" sz="1000"/>
                <a:t>PE Containerization</a:t>
              </a:r>
              <a:endParaRPr b="1" i="0" sz="1000" u="none" cap="none" strike="noStrike"/>
            </a:p>
          </p:txBody>
        </p:sp>
        <p:grpSp>
          <p:nvGrpSpPr>
            <p:cNvPr id="323" name="Google Shape;323;p32"/>
            <p:cNvGrpSpPr/>
            <p:nvPr/>
          </p:nvGrpSpPr>
          <p:grpSpPr>
            <a:xfrm>
              <a:off x="2317119" y="2590319"/>
              <a:ext cx="3169232" cy="687300"/>
              <a:chOff x="2317119" y="2590319"/>
              <a:chExt cx="3169232" cy="687300"/>
            </a:xfrm>
          </p:grpSpPr>
          <p:cxnSp>
            <p:nvCxnSpPr>
              <p:cNvPr id="324" name="Google Shape;324;p32"/>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25" name="Google Shape;325;p32"/>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Quickly spin up/tear down fully functioning PE master </a:t>
                </a:r>
                <a:endParaRPr sz="1000"/>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nvGrpSpPr>
            <p:cNvPr id="326" name="Google Shape;326;p32"/>
            <p:cNvGrpSpPr/>
            <p:nvPr/>
          </p:nvGrpSpPr>
          <p:grpSpPr>
            <a:xfrm>
              <a:off x="5507423" y="2590319"/>
              <a:ext cx="3169232" cy="687300"/>
              <a:chOff x="2317119" y="2590319"/>
              <a:chExt cx="3169232" cy="687300"/>
            </a:xfrm>
          </p:grpSpPr>
          <p:cxnSp>
            <p:nvCxnSpPr>
              <p:cNvPr id="327" name="Google Shape;327;p32"/>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28" name="Google Shape;328;p32"/>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t>Availability 24/7/365 (“active/active HA")</a:t>
                </a:r>
                <a:endParaRPr sz="1000"/>
              </a:p>
              <a:p>
                <a:pPr indent="-165100" lvl="0" marL="171450" marR="0" rtl="0" algn="l">
                  <a:lnSpc>
                    <a:spcPct val="115000"/>
                  </a:lnSpc>
                  <a:spcBef>
                    <a:spcPts val="0"/>
                  </a:spcBef>
                  <a:spcAft>
                    <a:spcPts val="0"/>
                  </a:spcAft>
                  <a:buSzPts val="1000"/>
                  <a:buChar char="•"/>
                </a:pPr>
                <a:r>
                  <a:rPr lang="en-US" sz="1000"/>
                  <a:t>Auto ramp up Compilers, PuppetDB, etc.</a:t>
                </a:r>
                <a:endParaRPr sz="1000"/>
              </a:p>
              <a:p>
                <a:pPr indent="-165100" lvl="0" marL="171450" marR="0" rtl="0" algn="l">
                  <a:lnSpc>
                    <a:spcPct val="115000"/>
                  </a:lnSpc>
                  <a:spcBef>
                    <a:spcPts val="0"/>
                  </a:spcBef>
                  <a:spcAft>
                    <a:spcPts val="0"/>
                  </a:spcAft>
                  <a:buSzPts val="1000"/>
                  <a:buChar char="•"/>
                </a:pPr>
                <a:r>
                  <a:rPr lang="en-US" sz="1000"/>
                  <a:t>Reduce PE upgrade pains</a:t>
                </a:r>
                <a:endParaRPr sz="1000"/>
              </a:p>
              <a:p>
                <a:pPr indent="-165100" lvl="0" marL="171450" marR="0" rtl="0" algn="l">
                  <a:lnSpc>
                    <a:spcPct val="115000"/>
                  </a:lnSpc>
                  <a:spcBef>
                    <a:spcPts val="0"/>
                  </a:spcBef>
                  <a:spcAft>
                    <a:spcPts val="0"/>
                  </a:spcAft>
                  <a:buSzPts val="1000"/>
                  <a:buChar char="•"/>
                </a:pPr>
                <a:r>
                  <a:rPr lang="en-US" sz="1000"/>
                  <a:t>Easily stand up test environments</a:t>
                </a:r>
                <a:endParaRPr sz="100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2" name="Shape 332"/>
        <p:cNvGrpSpPr/>
        <p:nvPr/>
      </p:nvGrpSpPr>
      <p:grpSpPr>
        <a:xfrm>
          <a:off x="0" y="0"/>
          <a:ext cx="0" cy="0"/>
          <a:chOff x="0" y="0"/>
          <a:chExt cx="0" cy="0"/>
        </a:xfrm>
      </p:grpSpPr>
      <p:sp>
        <p:nvSpPr>
          <p:cNvPr id="333" name="Google Shape;333;p33"/>
          <p:cNvSpPr txBox="1"/>
          <p:nvPr>
            <p:ph idx="4294967295" type="ctrTitle"/>
          </p:nvPr>
        </p:nvSpPr>
        <p:spPr>
          <a:xfrm>
            <a:off x="170325" y="0"/>
            <a:ext cx="89736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#1: </a:t>
            </a:r>
            <a:br>
              <a:rPr lang="en-US" sz="2100">
                <a:solidFill>
                  <a:srgbClr val="FFAD1A"/>
                </a:solidFill>
                <a:latin typeface="Arial"/>
                <a:ea typeface="Arial"/>
                <a:cs typeface="Arial"/>
                <a:sym typeface="Arial"/>
              </a:rPr>
            </a:br>
            <a:r>
              <a:rPr lang="en-US" sz="2100">
                <a:solidFill>
                  <a:srgbClr val="FFAD1A"/>
                </a:solidFill>
                <a:latin typeface="Arial"/>
                <a:ea typeface="Arial"/>
                <a:cs typeface="Arial"/>
                <a:sym typeface="Arial"/>
              </a:rPr>
              <a:t>Fine-tune Performance of New PE 2019.2 Production-HA Environment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34" name="Google Shape;334;p33"/>
          <p:cNvGraphicFramePr/>
          <p:nvPr/>
        </p:nvGraphicFramePr>
        <p:xfrm>
          <a:off x="170326" y="1065267"/>
          <a:ext cx="3000000" cy="3000000"/>
        </p:xfrm>
        <a:graphic>
          <a:graphicData uri="http://schemas.openxmlformats.org/drawingml/2006/table">
            <a:tbl>
              <a:tblPr bandRow="1" firstRow="1">
                <a:noFill/>
                <a:tableStyleId>{D31ACF91-DD9B-4260-B6CF-BCC8D6A9C577}</a:tableStyleId>
              </a:tblPr>
              <a:tblGrid>
                <a:gridCol w="1640600"/>
                <a:gridCol w="1576175"/>
                <a:gridCol w="1554300"/>
                <a:gridCol w="1683325"/>
                <a:gridCol w="1259975"/>
                <a:gridCol w="1053150"/>
              </a:tblGrid>
              <a:tr h="4035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 </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1837325">
                <a:tc>
                  <a:txBody>
                    <a:bodyPr/>
                    <a:lstStyle/>
                    <a:p>
                      <a:pPr indent="0" lvl="0" marL="0" rtl="0" algn="l">
                        <a:lnSpc>
                          <a:spcPct val="115000"/>
                        </a:lnSpc>
                        <a:spcBef>
                          <a:spcPts val="0"/>
                        </a:spcBef>
                        <a:spcAft>
                          <a:spcPts val="0"/>
                        </a:spcAft>
                        <a:buNone/>
                      </a:pPr>
                      <a:r>
                        <a:rPr lang="en-US" sz="1100"/>
                        <a:t>Ensure new ecosystem containing both Stores and Data Centers will handle increased nodes and future scaling</a:t>
                      </a:r>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PE 2017.3 had Stores and Data Centers in separate ecosystems. As of today, THD upgraded their NP-HA to PE 2019.2 and need to ensure Production-HA ecosystem will be able to handle the increased demand.</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infrastructure and gather baseline of current performance metrics</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Provide recommendations and potential next steps for  Production-HA </a:t>
                      </a:r>
                      <a:endParaRPr sz="1100">
                        <a:solidFill>
                          <a:schemeClr val="dk1"/>
                        </a:solidFill>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PS Engagement: PE 2019.2 Performance Tuning (Q3)</a:t>
                      </a:r>
                      <a:endParaRPr sz="1100"/>
                    </a:p>
                    <a:p>
                      <a:pPr indent="-127000" lvl="1" marL="342900" rtl="0" algn="l">
                        <a:lnSpc>
                          <a:spcPct val="115000"/>
                        </a:lnSpc>
                        <a:spcBef>
                          <a:spcPts val="0"/>
                        </a:spcBef>
                        <a:spcAft>
                          <a:spcPts val="0"/>
                        </a:spcAft>
                        <a:buClr>
                          <a:schemeClr val="dk1"/>
                        </a:buClr>
                        <a:buSzPts val="1100"/>
                        <a:buChar char="○"/>
                      </a:pPr>
                      <a:r>
                        <a:rPr lang="en-US" sz="1100"/>
                        <a:t>SOW signed by Puppet and THD</a:t>
                      </a:r>
                      <a:endParaRPr sz="1100"/>
                    </a:p>
                    <a:p>
                      <a:pPr indent="-127000" lvl="1" marL="342900" rtl="0" algn="l">
                        <a:lnSpc>
                          <a:spcPct val="115000"/>
                        </a:lnSpc>
                        <a:spcBef>
                          <a:spcPts val="0"/>
                        </a:spcBef>
                        <a:spcAft>
                          <a:spcPts val="0"/>
                        </a:spcAft>
                        <a:buClr>
                          <a:schemeClr val="dk1"/>
                        </a:buClr>
                        <a:buSzPts val="1100"/>
                        <a:buChar char="○"/>
                      </a:pPr>
                      <a:r>
                        <a:rPr lang="en-US" sz="1100"/>
                        <a:t>Schedule remote PS Engagement</a:t>
                      </a:r>
                      <a:endParaRPr sz="1100"/>
                    </a:p>
                    <a:p>
                      <a:pPr indent="-127000" lvl="1" marL="342900" rtl="0" algn="l">
                        <a:lnSpc>
                          <a:spcPct val="115000"/>
                        </a:lnSpc>
                        <a:spcBef>
                          <a:spcPts val="0"/>
                        </a:spcBef>
                        <a:spcAft>
                          <a:spcPts val="0"/>
                        </a:spcAft>
                        <a:buClr>
                          <a:schemeClr val="dk1"/>
                        </a:buClr>
                        <a:buSzPts val="1100"/>
                        <a:buChar char="○"/>
                      </a:pPr>
                      <a:r>
                        <a:rPr lang="en-US" sz="1100"/>
                        <a:t>Deliver PS Engagement (Q3)</a:t>
                      </a:r>
                      <a:endParaRPr sz="11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Kim Oehmichen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Tom Linkin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Nelson Gomez</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John Thebault</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en-US" sz="1100"/>
                        <a:t>&lt;Y/N when goal is met&gt;</a:t>
                      </a:r>
                      <a:endParaRPr i="1" sz="1100"/>
                    </a:p>
                    <a:p>
                      <a:pPr indent="0" lvl="0" marL="0" marR="0" rtl="0" algn="l">
                        <a:lnSpc>
                          <a:spcPct val="100000"/>
                        </a:lnSpc>
                        <a:spcBef>
                          <a:spcPts val="0"/>
                        </a:spcBef>
                        <a:spcAft>
                          <a:spcPts val="0"/>
                        </a:spcAft>
                        <a:buClr>
                          <a:srgbClr val="000000"/>
                        </a:buClr>
                        <a:buSzPts val="1400"/>
                        <a:buFont typeface="Arial"/>
                        <a:buNone/>
                      </a:pPr>
                      <a:r>
                        <a:t/>
                      </a:r>
                      <a:endParaRPr i="1" sz="1100"/>
                    </a:p>
                    <a:p>
                      <a:pPr indent="0" lvl="0" marL="0" marR="0" rtl="0" algn="l">
                        <a:lnSpc>
                          <a:spcPct val="100000"/>
                        </a:lnSpc>
                        <a:spcBef>
                          <a:spcPts val="0"/>
                        </a:spcBef>
                        <a:spcAft>
                          <a:spcPts val="0"/>
                        </a:spcAft>
                        <a:buClr>
                          <a:srgbClr val="000000"/>
                        </a:buClr>
                        <a:buSzPts val="1400"/>
                        <a:buFont typeface="Arial"/>
                        <a:buNone/>
                      </a:pPr>
                      <a:r>
                        <a:rPr i="1" lang="en-US" sz="1100"/>
                        <a:t>Document progress</a:t>
                      </a:r>
                      <a:endParaRPr i="1" sz="1100"/>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txBody>
                  <a:tcPr marT="45725" marB="45725" marR="91450" marL="91450"/>
                </a:tc>
              </a:tr>
            </a:tbl>
          </a:graphicData>
        </a:graphic>
      </p:graphicFrame>
      <p:sp>
        <p:nvSpPr>
          <p:cNvPr id="335" name="Google Shape;335;p3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36" name="Google Shape;336;p3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0" name="Shape 340"/>
        <p:cNvGrpSpPr/>
        <p:nvPr/>
      </p:nvGrpSpPr>
      <p:grpSpPr>
        <a:xfrm>
          <a:off x="0" y="0"/>
          <a:ext cx="0" cy="0"/>
          <a:chOff x="0" y="0"/>
          <a:chExt cx="0" cy="0"/>
        </a:xfrm>
      </p:grpSpPr>
      <p:sp>
        <p:nvSpPr>
          <p:cNvPr id="341" name="Google Shape;341;p34"/>
          <p:cNvSpPr txBox="1"/>
          <p:nvPr>
            <p:ph idx="4294967295" type="ctrTitle"/>
          </p:nvPr>
        </p:nvSpPr>
        <p:spPr>
          <a:xfrm>
            <a:off x="188250" y="0"/>
            <a:ext cx="89559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#2: Use Code Manager in PE 2019.2 (replacing r10k) to deploy 2,500+ Modules</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42" name="Google Shape;342;p3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43" name="Google Shape;343;p3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44" name="Google Shape;344;p34"/>
          <p:cNvGraphicFramePr/>
          <p:nvPr/>
        </p:nvGraphicFramePr>
        <p:xfrm>
          <a:off x="188251" y="1065267"/>
          <a:ext cx="3000000" cy="3000000"/>
        </p:xfrm>
        <a:graphic>
          <a:graphicData uri="http://schemas.openxmlformats.org/drawingml/2006/table">
            <a:tbl>
              <a:tblPr bandRow="1" firstRow="1">
                <a:noFill/>
                <a:tableStyleId>{D31ACF91-DD9B-4260-B6CF-BCC8D6A9C577}</a:tableStyleId>
              </a:tblPr>
              <a:tblGrid>
                <a:gridCol w="1685425"/>
                <a:gridCol w="1419975"/>
                <a:gridCol w="1698025"/>
                <a:gridCol w="1496150"/>
                <a:gridCol w="1417675"/>
                <a:gridCol w="104132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chemeClr val="dk1"/>
                          </a:solidFill>
                        </a:rPr>
                        <a:t>Provide a solution that allows executing required number of modules using Code Manager within acceptable time frame (r10k completes in ~30 seconds)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txBody>
                  <a:tcPr marT="45725" marB="45725" marR="91450" marL="91450"/>
                </a:tc>
                <a:tc>
                  <a:txBody>
                    <a:bodyPr/>
                    <a:lstStyle/>
                    <a:p>
                      <a:pPr indent="0" lvl="0" marL="0" rtl="0" algn="l">
                        <a:lnSpc>
                          <a:spcPct val="115000"/>
                        </a:lnSpc>
                        <a:spcBef>
                          <a:spcPts val="0"/>
                        </a:spcBef>
                        <a:spcAft>
                          <a:spcPts val="0"/>
                        </a:spcAft>
                        <a:buNone/>
                      </a:pPr>
                      <a:r>
                        <a:rPr lang="en-US" sz="1100"/>
                        <a:t>Unable to use Code Manager as it exceeds 10-15 minutes to complete same number using r10k in ~30 seconds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Establish baseline how long it takes to execute/deploy x modules using r10k and Code Manager</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Improve Code Manager performance to execute required number of modules in &lt; y minute(s)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58750" lvl="0" marL="171450" rtl="0" algn="l">
                        <a:lnSpc>
                          <a:spcPct val="115000"/>
                        </a:lnSpc>
                        <a:spcBef>
                          <a:spcPts val="0"/>
                        </a:spcBef>
                        <a:spcAft>
                          <a:spcPts val="0"/>
                        </a:spcAft>
                        <a:buClr>
                          <a:schemeClr val="dk1"/>
                        </a:buClr>
                        <a:buSzPts val="900"/>
                        <a:buChar char="•"/>
                      </a:pPr>
                      <a:r>
                        <a:rPr lang="en-US" sz="1100">
                          <a:solidFill>
                            <a:schemeClr val="dk1"/>
                          </a:solidFill>
                        </a:rPr>
                        <a:t>Engage product and engineering teams &amp; utilize Charlie Sharpsteen</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Monitor metrics to see how system reacts to increased </a:t>
                      </a:r>
                      <a:r>
                        <a:rPr i="1" lang="en-US" sz="1100">
                          <a:solidFill>
                            <a:schemeClr val="dk1"/>
                          </a:solidFill>
                        </a:rPr>
                        <a:t>task-concurrency</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status at agreed cadence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t>Kim Oehmichen</a:t>
                      </a:r>
                      <a:endParaRPr sz="1000"/>
                    </a:p>
                    <a:p>
                      <a:pPr indent="-165100" lvl="0" marL="171450" rtl="0" algn="l">
                        <a:lnSpc>
                          <a:spcPct val="115000"/>
                        </a:lnSpc>
                        <a:spcBef>
                          <a:spcPts val="0"/>
                        </a:spcBef>
                        <a:spcAft>
                          <a:spcPts val="0"/>
                        </a:spcAft>
                        <a:buClr>
                          <a:schemeClr val="dk1"/>
                        </a:buClr>
                        <a:buSzPts val="1000"/>
                        <a:buChar char="•"/>
                      </a:pPr>
                      <a:r>
                        <a:rPr lang="en-US" sz="1000"/>
                        <a:t>Product/Engineering teams</a:t>
                      </a:r>
                      <a:endParaRPr sz="1000"/>
                    </a:p>
                    <a:p>
                      <a:pPr indent="-165100" lvl="0" marL="171450" rtl="0" algn="l">
                        <a:lnSpc>
                          <a:spcPct val="115000"/>
                        </a:lnSpc>
                        <a:spcBef>
                          <a:spcPts val="0"/>
                        </a:spcBef>
                        <a:spcAft>
                          <a:spcPts val="0"/>
                        </a:spcAft>
                        <a:buClr>
                          <a:schemeClr val="dk1"/>
                        </a:buClr>
                        <a:buSzPts val="1000"/>
                        <a:buChar char="•"/>
                      </a:pPr>
                      <a:r>
                        <a:rPr lang="en-US" sz="1000"/>
                        <a:t>John Thebault</a:t>
                      </a:r>
                      <a:endParaRPr sz="10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48" name="Shape 348"/>
        <p:cNvGrpSpPr/>
        <p:nvPr/>
      </p:nvGrpSpPr>
      <p:grpSpPr>
        <a:xfrm>
          <a:off x="0" y="0"/>
          <a:ext cx="0" cy="0"/>
          <a:chOff x="0" y="0"/>
          <a:chExt cx="0" cy="0"/>
        </a:xfrm>
      </p:grpSpPr>
      <p:sp>
        <p:nvSpPr>
          <p:cNvPr id="349" name="Google Shape;349;p35"/>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#3: Increase Orchestrator Job capacity above current 250 Task Concurrency Limit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50" name="Google Shape;350;p35"/>
          <p:cNvGraphicFramePr/>
          <p:nvPr/>
        </p:nvGraphicFramePr>
        <p:xfrm>
          <a:off x="197576" y="1065267"/>
          <a:ext cx="3000000" cy="3000000"/>
        </p:xfrm>
        <a:graphic>
          <a:graphicData uri="http://schemas.openxmlformats.org/drawingml/2006/table">
            <a:tbl>
              <a:tblPr bandRow="1" firstRow="1">
                <a:noFill/>
                <a:tableStyleId>{D31ACF91-DD9B-4260-B6CF-BCC8D6A9C577}</a:tableStyleId>
              </a:tblPr>
              <a:tblGrid>
                <a:gridCol w="1648625"/>
                <a:gridCol w="1520550"/>
                <a:gridCol w="1491800"/>
                <a:gridCol w="1425925"/>
                <a:gridCol w="1529400"/>
                <a:gridCol w="114387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a:t>
                      </a:r>
                      <a:r>
                        <a:rPr b="1" lang="en-US" sz="1100"/>
                        <a:t>Milestones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Increase Task Concurrency by finding higher limit that reliably completes required number of queued  jobs</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Running Jobs at current limit of 250 is not viable to manage their 2,500+ modules in production</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Establish baseline </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Successfully process &gt; 250 queued Orchestrator jobs (exact number to be determined with product/engineering teams)</a:t>
                      </a:r>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Work with Product and Engineering teams  </a:t>
                      </a:r>
                      <a:endParaRPr sz="1100" u="none" cap="none" strike="noStrike">
                        <a:solidFill>
                          <a:srgbClr val="0000FF"/>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solidFill>
                            <a:schemeClr val="dk1"/>
                          </a:solidFill>
                        </a:rPr>
                        <a:t>Kim Oehmichen</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Product/Engineering teams</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John Thebault</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45725" marB="45725" marR="91450" marL="91450"/>
                </a:tc>
              </a:tr>
            </a:tbl>
          </a:graphicData>
        </a:graphic>
      </p:graphicFrame>
      <p:sp>
        <p:nvSpPr>
          <p:cNvPr id="351" name="Google Shape;351;p3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52" name="Google Shape;352;p3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56" name="Shape 356"/>
        <p:cNvGrpSpPr/>
        <p:nvPr/>
      </p:nvGrpSpPr>
      <p:grpSpPr>
        <a:xfrm>
          <a:off x="0" y="0"/>
          <a:ext cx="0" cy="0"/>
          <a:chOff x="0" y="0"/>
          <a:chExt cx="0" cy="0"/>
        </a:xfrm>
      </p:grpSpPr>
      <p:sp>
        <p:nvSpPr>
          <p:cNvPr id="357" name="Google Shape;357;p36"/>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#4: Cloud Native Focus - PE Containerization</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58" name="Google Shape;358;p3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graphicFrame>
        <p:nvGraphicFramePr>
          <p:cNvPr id="359" name="Google Shape;359;p36"/>
          <p:cNvGraphicFramePr/>
          <p:nvPr/>
        </p:nvGraphicFramePr>
        <p:xfrm>
          <a:off x="197576" y="1065267"/>
          <a:ext cx="3000000" cy="3000000"/>
        </p:xfrm>
        <a:graphic>
          <a:graphicData uri="http://schemas.openxmlformats.org/drawingml/2006/table">
            <a:tbl>
              <a:tblPr bandRow="1" firstRow="1">
                <a:noFill/>
                <a:tableStyleId>{D31ACF91-DD9B-4260-B6CF-BCC8D6A9C577}</a:tableStyleId>
              </a:tblPr>
              <a:tblGrid>
                <a:gridCol w="1648625"/>
                <a:gridCol w="1520550"/>
                <a:gridCol w="1491800"/>
                <a:gridCol w="1303700"/>
                <a:gridCol w="1397750"/>
                <a:gridCol w="139775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a:t>
                      </a:r>
                      <a:r>
                        <a:rPr b="1" lang="en-US" sz="1100"/>
                        <a:t>Milestones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Quickly spin up/tear down fully functioning PE master</a:t>
                      </a:r>
                      <a:endParaRPr sz="1100">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Not offered by Puppet at this time, but is highly desired by THD (see success metrics)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Availability 24/7/365 (“active/active HA")</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Auto ramp up Compilers, PuppetDB, etc.</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Reduce PE upgrade pains</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Easily stand up test environments</a:t>
                      </a:r>
                      <a:endParaRPr sz="1100"/>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Puppet R&amp;D working on this</a:t>
                      </a:r>
                      <a:endParaRPr sz="1100" u="none" cap="none" strike="noStrike">
                        <a:solidFill>
                          <a:srgbClr val="0000FF"/>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Puppet R&amp;D</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45725" marB="45725" marR="91450" marL="91450"/>
                </a:tc>
              </a:tr>
            </a:tbl>
          </a:graphicData>
        </a:graphic>
      </p:graphicFrame>
      <p:sp>
        <p:nvSpPr>
          <p:cNvPr id="360" name="Google Shape;360;p3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64" name="Shape 364"/>
        <p:cNvGrpSpPr/>
        <p:nvPr/>
      </p:nvGrpSpPr>
      <p:grpSpPr>
        <a:xfrm>
          <a:off x="0" y="0"/>
          <a:ext cx="0" cy="0"/>
          <a:chOff x="0" y="0"/>
          <a:chExt cx="0" cy="0"/>
        </a:xfrm>
      </p:grpSpPr>
      <p:sp>
        <p:nvSpPr>
          <p:cNvPr id="365" name="Google Shape;365;p37"/>
          <p:cNvSpPr/>
          <p:nvPr/>
        </p:nvSpPr>
        <p:spPr>
          <a:xfrm>
            <a:off x="1054225"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February</a:t>
            </a:r>
            <a:endParaRPr/>
          </a:p>
        </p:txBody>
      </p:sp>
      <p:sp>
        <p:nvSpPr>
          <p:cNvPr id="366" name="Google Shape;366;p37"/>
          <p:cNvSpPr/>
          <p:nvPr/>
        </p:nvSpPr>
        <p:spPr>
          <a:xfrm>
            <a:off x="1687480"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March</a:t>
            </a:r>
            <a:endParaRPr/>
          </a:p>
        </p:txBody>
      </p:sp>
      <p:sp>
        <p:nvSpPr>
          <p:cNvPr id="367" name="Google Shape;367;p37"/>
          <p:cNvSpPr/>
          <p:nvPr/>
        </p:nvSpPr>
        <p:spPr>
          <a:xfrm>
            <a:off x="2231824" y="872425"/>
            <a:ext cx="682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April</a:t>
            </a:r>
            <a:endParaRPr/>
          </a:p>
        </p:txBody>
      </p:sp>
      <p:sp>
        <p:nvSpPr>
          <p:cNvPr id="368" name="Google Shape;368;p37"/>
          <p:cNvSpPr/>
          <p:nvPr/>
        </p:nvSpPr>
        <p:spPr>
          <a:xfrm>
            <a:off x="2939449" y="87107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May</a:t>
            </a:r>
            <a:endParaRPr/>
          </a:p>
        </p:txBody>
      </p:sp>
      <p:sp>
        <p:nvSpPr>
          <p:cNvPr id="369" name="Google Shape;369;p37"/>
          <p:cNvSpPr/>
          <p:nvPr/>
        </p:nvSpPr>
        <p:spPr>
          <a:xfrm>
            <a:off x="3576324"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June</a:t>
            </a:r>
            <a:endParaRPr/>
          </a:p>
        </p:txBody>
      </p:sp>
      <p:sp>
        <p:nvSpPr>
          <p:cNvPr id="370" name="Google Shape;370;p37"/>
          <p:cNvSpPr/>
          <p:nvPr/>
        </p:nvSpPr>
        <p:spPr>
          <a:xfrm>
            <a:off x="4119727" y="872425"/>
            <a:ext cx="6381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July</a:t>
            </a:r>
            <a:endParaRPr/>
          </a:p>
        </p:txBody>
      </p:sp>
      <p:sp>
        <p:nvSpPr>
          <p:cNvPr id="371" name="Google Shape;371;p37"/>
          <p:cNvSpPr/>
          <p:nvPr/>
        </p:nvSpPr>
        <p:spPr>
          <a:xfrm>
            <a:off x="5429891" y="87242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dk1"/>
              </a:buClr>
              <a:buSzPts val="250"/>
              <a:buFont typeface="Arial"/>
              <a:buNone/>
            </a:pPr>
            <a:r>
              <a:rPr b="1" lang="en-US" sz="1000">
                <a:solidFill>
                  <a:schemeClr val="dk1"/>
                </a:solidFill>
              </a:rPr>
              <a:t>September</a:t>
            </a:r>
            <a:endParaRPr/>
          </a:p>
        </p:txBody>
      </p:sp>
      <p:sp>
        <p:nvSpPr>
          <p:cNvPr id="372" name="Google Shape;372;p37"/>
          <p:cNvSpPr txBox="1"/>
          <p:nvPr/>
        </p:nvSpPr>
        <p:spPr>
          <a:xfrm>
            <a:off x="6025373" y="2768000"/>
            <a:ext cx="1137299"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3" name="Google Shape;373;p37"/>
          <p:cNvSpPr txBox="1"/>
          <p:nvPr/>
        </p:nvSpPr>
        <p:spPr>
          <a:xfrm>
            <a:off x="3969150" y="3009750"/>
            <a:ext cx="900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D4D4D"/>
              </a:buClr>
              <a:buSzPts val="1000"/>
              <a:buFont typeface="Calibri"/>
              <a:buNone/>
            </a:pPr>
            <a:r>
              <a:t/>
            </a:r>
            <a:endParaRPr b="1" i="0" sz="1000" u="none" cap="none" strike="noStrike">
              <a:solidFill>
                <a:srgbClr val="4D4D4D"/>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highlight>
                <a:srgbClr val="FFFFFF"/>
              </a:highlight>
              <a:latin typeface="Calibri"/>
              <a:ea typeface="Calibri"/>
              <a:cs typeface="Calibri"/>
              <a:sym typeface="Calibri"/>
            </a:endParaRPr>
          </a:p>
        </p:txBody>
      </p:sp>
      <p:sp>
        <p:nvSpPr>
          <p:cNvPr id="374" name="Google Shape;374;p37"/>
          <p:cNvSpPr txBox="1"/>
          <p:nvPr/>
        </p:nvSpPr>
        <p:spPr>
          <a:xfrm>
            <a:off x="6445696" y="3988255"/>
            <a:ext cx="1269600"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34343"/>
              </a:solidFill>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latin typeface="Calibri"/>
              <a:ea typeface="Calibri"/>
              <a:cs typeface="Calibri"/>
              <a:sym typeface="Calibri"/>
            </a:endParaRPr>
          </a:p>
        </p:txBody>
      </p:sp>
      <p:sp>
        <p:nvSpPr>
          <p:cNvPr id="375" name="Google Shape;375;p37"/>
          <p:cNvSpPr txBox="1"/>
          <p:nvPr/>
        </p:nvSpPr>
        <p:spPr>
          <a:xfrm>
            <a:off x="3656000" y="564500"/>
            <a:ext cx="1200000" cy="1325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6" name="Google Shape;376;p37"/>
          <p:cNvSpPr txBox="1"/>
          <p:nvPr/>
        </p:nvSpPr>
        <p:spPr>
          <a:xfrm>
            <a:off x="183400" y="564500"/>
            <a:ext cx="616500" cy="28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20</a:t>
            </a:r>
            <a:r>
              <a:rPr lang="en-US"/>
              <a:t>20</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250575" y="3628625"/>
            <a:ext cx="8364000" cy="276000"/>
          </a:xfrm>
          <a:prstGeom prst="rightArrow">
            <a:avLst>
              <a:gd fmla="val 100000" name="adj1"/>
              <a:gd fmla="val 24651" name="adj2"/>
            </a:avLst>
          </a:prstGeom>
          <a:solidFill>
            <a:srgbClr val="AF7200"/>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i="0" lang="en-US" sz="1000" u="none" cap="none" strike="noStrike">
                <a:solidFill>
                  <a:srgbClr val="000000"/>
                </a:solidFill>
                <a:latin typeface="Calibri"/>
                <a:ea typeface="Calibri"/>
                <a:cs typeface="Calibri"/>
                <a:sym typeface="Calibri"/>
              </a:rPr>
              <a:t>Technical Account Management) - </a:t>
            </a:r>
            <a:r>
              <a:rPr b="1" lang="en-US" sz="1000">
                <a:latin typeface="Calibri"/>
                <a:ea typeface="Calibri"/>
                <a:cs typeface="Calibri"/>
                <a:sym typeface="Calibri"/>
              </a:rPr>
              <a:t>Kim Oehmichen</a:t>
            </a:r>
            <a:endParaRPr/>
          </a:p>
        </p:txBody>
      </p:sp>
      <p:sp>
        <p:nvSpPr>
          <p:cNvPr id="378" name="Google Shape;378;p37"/>
          <p:cNvSpPr/>
          <p:nvPr/>
        </p:nvSpPr>
        <p:spPr>
          <a:xfrm>
            <a:off x="4227000" y="1503447"/>
            <a:ext cx="1005000" cy="24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a:t>
            </a:r>
            <a:endParaRPr b="1" i="0" sz="1000" u="sng" cap="none" strike="noStrike">
              <a:solidFill>
                <a:srgbClr val="000000"/>
              </a:solidFill>
              <a:latin typeface="Calibri"/>
              <a:ea typeface="Calibri"/>
              <a:cs typeface="Calibri"/>
              <a:sym typeface="Calibri"/>
            </a:endParaRPr>
          </a:p>
        </p:txBody>
      </p:sp>
      <p:sp>
        <p:nvSpPr>
          <p:cNvPr id="379" name="Google Shape;379;p37"/>
          <p:cNvSpPr/>
          <p:nvPr/>
        </p:nvSpPr>
        <p:spPr>
          <a:xfrm>
            <a:off x="5262725" y="1860825"/>
            <a:ext cx="1005000" cy="2451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 </a:t>
            </a:r>
            <a:endParaRPr b="1" i="0" sz="1000" u="none" cap="none" strike="noStrike">
              <a:solidFill>
                <a:srgbClr val="000000"/>
              </a:solidFill>
              <a:latin typeface="Calibri"/>
              <a:ea typeface="Calibri"/>
              <a:cs typeface="Calibri"/>
              <a:sym typeface="Calibri"/>
            </a:endParaRPr>
          </a:p>
        </p:txBody>
      </p:sp>
      <p:sp>
        <p:nvSpPr>
          <p:cNvPr id="380" name="Google Shape;380;p37"/>
          <p:cNvSpPr/>
          <p:nvPr/>
        </p:nvSpPr>
        <p:spPr>
          <a:xfrm>
            <a:off x="250575" y="2512400"/>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Address Orchestrator Job Limitations at 250 </a:t>
            </a:r>
            <a:endParaRPr b="1" i="0" sz="1000" u="none" cap="none" strike="noStrike">
              <a:solidFill>
                <a:srgbClr val="000000"/>
              </a:solidFill>
              <a:latin typeface="Calibri"/>
              <a:ea typeface="Calibri"/>
              <a:cs typeface="Calibri"/>
              <a:sym typeface="Calibri"/>
            </a:endParaRPr>
          </a:p>
        </p:txBody>
      </p:sp>
      <p:sp>
        <p:nvSpPr>
          <p:cNvPr id="381" name="Google Shape;381;p37"/>
          <p:cNvSpPr/>
          <p:nvPr/>
        </p:nvSpPr>
        <p:spPr>
          <a:xfrm>
            <a:off x="250574" y="870600"/>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January</a:t>
            </a:r>
            <a:endParaRPr b="1" i="0" sz="1000" u="none" cap="none" strike="noStrike">
              <a:solidFill>
                <a:srgbClr val="000000"/>
              </a:solidFill>
              <a:latin typeface="Arial"/>
              <a:ea typeface="Arial"/>
              <a:cs typeface="Arial"/>
              <a:sym typeface="Arial"/>
            </a:endParaRPr>
          </a:p>
        </p:txBody>
      </p:sp>
      <p:sp>
        <p:nvSpPr>
          <p:cNvPr id="382" name="Google Shape;382;p37"/>
          <p:cNvSpPr txBox="1"/>
          <p:nvPr>
            <p:ph idx="4294967295" type="ctrTitle"/>
          </p:nvPr>
        </p:nvSpPr>
        <p:spPr>
          <a:xfrm>
            <a:off x="135300" y="150450"/>
            <a:ext cx="9008700" cy="5466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b="1" lang="en-US" sz="2000">
                <a:solidFill>
                  <a:srgbClr val="FFC000"/>
                </a:solidFill>
              </a:rPr>
              <a:t>Engagement Timeline</a:t>
            </a:r>
            <a:endParaRPr b="1" sz="2000">
              <a:solidFill>
                <a:srgbClr val="FFC000"/>
              </a:solidFill>
              <a:latin typeface="Open Sans"/>
              <a:ea typeface="Open Sans"/>
              <a:cs typeface="Open Sans"/>
              <a:sym typeface="Open Sans"/>
            </a:endParaRPr>
          </a:p>
          <a:p>
            <a:pPr indent="0" lvl="0" marL="0" rtl="0" algn="l">
              <a:lnSpc>
                <a:spcPct val="90000"/>
              </a:lnSpc>
              <a:spcBef>
                <a:spcPts val="0"/>
              </a:spcBef>
              <a:spcAft>
                <a:spcPts val="0"/>
              </a:spcAft>
              <a:buClr>
                <a:srgbClr val="FFAD1A"/>
              </a:buClr>
              <a:buSzPts val="2400"/>
              <a:buFont typeface="Arial"/>
              <a:buNone/>
            </a:pPr>
            <a:r>
              <a:t/>
            </a:r>
            <a:endParaRPr b="1"/>
          </a:p>
        </p:txBody>
      </p:sp>
      <p:sp>
        <p:nvSpPr>
          <p:cNvPr id="383" name="Google Shape;383;p37"/>
          <p:cNvSpPr/>
          <p:nvPr/>
        </p:nvSpPr>
        <p:spPr>
          <a:xfrm>
            <a:off x="4782257"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August</a:t>
            </a:r>
            <a:endParaRPr/>
          </a:p>
        </p:txBody>
      </p:sp>
      <p:sp>
        <p:nvSpPr>
          <p:cNvPr id="384" name="Google Shape;384;p37"/>
          <p:cNvSpPr/>
          <p:nvPr/>
        </p:nvSpPr>
        <p:spPr>
          <a:xfrm>
            <a:off x="6250016" y="870725"/>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October</a:t>
            </a:r>
            <a:endParaRPr/>
          </a:p>
        </p:txBody>
      </p:sp>
      <p:sp>
        <p:nvSpPr>
          <p:cNvPr id="385" name="Google Shape;385;p37"/>
          <p:cNvSpPr/>
          <p:nvPr/>
        </p:nvSpPr>
        <p:spPr>
          <a:xfrm>
            <a:off x="7040180" y="87157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November</a:t>
            </a:r>
            <a:endParaRPr b="1" sz="1000"/>
          </a:p>
        </p:txBody>
      </p:sp>
      <p:sp>
        <p:nvSpPr>
          <p:cNvPr id="386" name="Google Shape;386;p37"/>
          <p:cNvSpPr/>
          <p:nvPr/>
        </p:nvSpPr>
        <p:spPr>
          <a:xfrm>
            <a:off x="7873650" y="870600"/>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December</a:t>
            </a:r>
            <a:endParaRPr b="1" sz="1000"/>
          </a:p>
        </p:txBody>
      </p:sp>
      <p:sp>
        <p:nvSpPr>
          <p:cNvPr id="387" name="Google Shape;387;p37"/>
          <p:cNvSpPr/>
          <p:nvPr/>
        </p:nvSpPr>
        <p:spPr>
          <a:xfrm>
            <a:off x="4782250" y="3108753"/>
            <a:ext cx="900900" cy="48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Strategic Planning &amp; PE Roadmap</a:t>
            </a:r>
            <a:endParaRPr b="1" i="0" sz="1000" u="none" cap="none" strike="noStrike">
              <a:solidFill>
                <a:srgbClr val="000000"/>
              </a:solidFill>
              <a:latin typeface="Calibri"/>
              <a:ea typeface="Calibri"/>
              <a:cs typeface="Calibri"/>
              <a:sym typeface="Calibri"/>
            </a:endParaRPr>
          </a:p>
        </p:txBody>
      </p:sp>
      <p:sp>
        <p:nvSpPr>
          <p:cNvPr id="388" name="Google Shape;388;p3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89" name="Google Shape;389;p3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390" name="Google Shape;390;p37"/>
          <p:cNvSpPr/>
          <p:nvPr/>
        </p:nvSpPr>
        <p:spPr>
          <a:xfrm>
            <a:off x="250575" y="1182363"/>
            <a:ext cx="41727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Upgrade from PE 2017.3 to PE 2019.2 (Planning since about Jan 2018)</a:t>
            </a:r>
            <a:endParaRPr b="1" i="0" sz="1000" u="none" cap="none" strike="noStrike">
              <a:solidFill>
                <a:srgbClr val="000000"/>
              </a:solidFill>
              <a:latin typeface="Calibri"/>
              <a:ea typeface="Calibri"/>
              <a:cs typeface="Calibri"/>
              <a:sym typeface="Calibri"/>
            </a:endParaRPr>
          </a:p>
        </p:txBody>
      </p:sp>
      <p:sp>
        <p:nvSpPr>
          <p:cNvPr id="391" name="Google Shape;391;p37"/>
          <p:cNvSpPr/>
          <p:nvPr/>
        </p:nvSpPr>
        <p:spPr>
          <a:xfrm>
            <a:off x="250575" y="2178475"/>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Use Code Manager instead of r10k in PE 2019.2</a:t>
            </a:r>
            <a:endParaRPr b="1" i="0" sz="1000" u="none" cap="none" strike="noStrike">
              <a:solidFill>
                <a:srgbClr val="000000"/>
              </a:solidFill>
              <a:latin typeface="Calibri"/>
              <a:ea typeface="Calibri"/>
              <a:cs typeface="Calibri"/>
              <a:sym typeface="Calibri"/>
            </a:endParaRPr>
          </a:p>
        </p:txBody>
      </p:sp>
      <p:sp>
        <p:nvSpPr>
          <p:cNvPr id="392" name="Google Shape;392;p37"/>
          <p:cNvSpPr/>
          <p:nvPr/>
        </p:nvSpPr>
        <p:spPr>
          <a:xfrm>
            <a:off x="2939450" y="2817200"/>
            <a:ext cx="56751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Cloud Native Focus: PE Containerization - on Roadmap for Puppet, but no GA date as of now.</a:t>
            </a:r>
            <a:endParaRPr b="1" i="0" sz="1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uppet">
  <a:themeElements>
    <a:clrScheme name="Custom 15">
      <a:dk1>
        <a:srgbClr val="222222"/>
      </a:dk1>
      <a:lt1>
        <a:srgbClr val="FFFFFF"/>
      </a:lt1>
      <a:dk2>
        <a:srgbClr val="FFAE1A"/>
      </a:dk2>
      <a:lt2>
        <a:srgbClr val="FED76E"/>
      </a:lt2>
      <a:accent1>
        <a:srgbClr val="3880FF"/>
      </a:accent1>
      <a:accent2>
        <a:srgbClr val="FE5B36"/>
      </a:accent2>
      <a:accent3>
        <a:srgbClr val="00D87B"/>
      </a:accent3>
      <a:accent4>
        <a:srgbClr val="8A446C"/>
      </a:accent4>
      <a:accent5>
        <a:srgbClr val="D7764A"/>
      </a:accent5>
      <a:accent6>
        <a:srgbClr val="58E0B6"/>
      </a:accent6>
      <a:hlink>
        <a:srgbClr val="3880FF"/>
      </a:hlink>
      <a:folHlink>
        <a:srgbClr val="91B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