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</p:embeddedFont>
    <p:embeddedFont>
      <p:font typeface="Poppins Bold Italics" panose="020B0604020202020204" charset="0"/>
      <p:regular r:id="rId19"/>
    </p:embeddedFont>
    <p:embeddedFont>
      <p:font typeface="Poppins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7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95682" y="2842910"/>
            <a:ext cx="10946941" cy="8896877"/>
          </a:xfrm>
          <a:custGeom>
            <a:avLst/>
            <a:gdLst/>
            <a:ahLst/>
            <a:cxnLst/>
            <a:rect l="l" t="t" r="r" b="b"/>
            <a:pathLst>
              <a:path w="10946941" h="8896877">
                <a:moveTo>
                  <a:pt x="0" y="0"/>
                </a:moveTo>
                <a:lnTo>
                  <a:pt x="10946940" y="0"/>
                </a:lnTo>
                <a:lnTo>
                  <a:pt x="10946940" y="8896877"/>
                </a:lnTo>
                <a:lnTo>
                  <a:pt x="0" y="889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43554" y="-1718684"/>
            <a:ext cx="5643741" cy="4114800"/>
          </a:xfrm>
          <a:custGeom>
            <a:avLst/>
            <a:gdLst/>
            <a:ahLst/>
            <a:cxnLst/>
            <a:rect l="l" t="t" r="r" b="b"/>
            <a:pathLst>
              <a:path w="5643741" h="4114800">
                <a:moveTo>
                  <a:pt x="0" y="0"/>
                </a:moveTo>
                <a:lnTo>
                  <a:pt x="5643740" y="0"/>
                </a:lnTo>
                <a:lnTo>
                  <a:pt x="5643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28216" y="1654996"/>
            <a:ext cx="11047999" cy="4719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 spc="-149">
                <a:solidFill>
                  <a:srgbClr val="FFFFFF"/>
                </a:solidFill>
                <a:latin typeface="Poppins Bold Italics"/>
              </a:rPr>
              <a:t>Instagram User Analysis to Drive Engagement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8216" y="6707860"/>
            <a:ext cx="691578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Michael Amadeus Sabbath Weku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98267"/>
            <a:ext cx="9995383" cy="288733"/>
            <a:chOff x="0" y="0"/>
            <a:chExt cx="2632529" cy="7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28060" y="2273272"/>
            <a:ext cx="8073110" cy="3041133"/>
          </a:xfrm>
          <a:custGeom>
            <a:avLst/>
            <a:gdLst/>
            <a:ahLst/>
            <a:cxnLst/>
            <a:rect l="l" t="t" r="r" b="b"/>
            <a:pathLst>
              <a:path w="8073110" h="3041133">
                <a:moveTo>
                  <a:pt x="0" y="0"/>
                </a:moveTo>
                <a:lnTo>
                  <a:pt x="8073110" y="0"/>
                </a:lnTo>
                <a:lnTo>
                  <a:pt x="8073110" y="3041133"/>
                </a:lnTo>
                <a:lnTo>
                  <a:pt x="0" y="3041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7471" y="5606450"/>
            <a:ext cx="5374289" cy="3984029"/>
          </a:xfrm>
          <a:custGeom>
            <a:avLst/>
            <a:gdLst/>
            <a:ahLst/>
            <a:cxnLst/>
            <a:rect l="l" t="t" r="r" b="b"/>
            <a:pathLst>
              <a:path w="5374289" h="3984029">
                <a:moveTo>
                  <a:pt x="0" y="0"/>
                </a:moveTo>
                <a:lnTo>
                  <a:pt x="5374289" y="0"/>
                </a:lnTo>
                <a:lnTo>
                  <a:pt x="5374289" y="3984029"/>
                </a:lnTo>
                <a:lnTo>
                  <a:pt x="0" y="398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370962" y="2643946"/>
            <a:ext cx="6888338" cy="6329824"/>
          </a:xfrm>
          <a:custGeom>
            <a:avLst/>
            <a:gdLst/>
            <a:ahLst/>
            <a:cxnLst/>
            <a:rect l="l" t="t" r="r" b="b"/>
            <a:pathLst>
              <a:path w="6888338" h="6329824">
                <a:moveTo>
                  <a:pt x="0" y="0"/>
                </a:moveTo>
                <a:lnTo>
                  <a:pt x="6888338" y="0"/>
                </a:lnTo>
                <a:lnTo>
                  <a:pt x="6888338" y="6329824"/>
                </a:lnTo>
                <a:lnTo>
                  <a:pt x="0" y="6329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42467" y="184517"/>
            <a:ext cx="14678901" cy="179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5013">
                <a:solidFill>
                  <a:srgbClr val="FFFFFF"/>
                </a:solidFill>
                <a:latin typeface="Poppins Bold"/>
              </a:rPr>
              <a:t>Mencari berapa kali orang-orang membuat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post </a:t>
            </a:r>
            <a:r>
              <a:rPr lang="en-US" sz="5013">
                <a:solidFill>
                  <a:srgbClr val="FFFFFF"/>
                </a:solidFill>
                <a:latin typeface="Poppins Bold"/>
              </a:rPr>
              <a:t>dalam sehari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6352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4727" y="1546360"/>
            <a:ext cx="466811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Kesimpulan</a:t>
            </a:r>
          </a:p>
        </p:txBody>
      </p:sp>
      <p:sp>
        <p:nvSpPr>
          <p:cNvPr id="6" name="Freeform 6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9998267"/>
            <a:ext cx="6212838" cy="288733"/>
            <a:chOff x="0" y="0"/>
            <a:chExt cx="1636303" cy="760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544727" y="2931234"/>
            <a:ext cx="8478773" cy="587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 Bold"/>
              </a:rPr>
              <a:t>User yang paling lama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dalam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menggunakan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akun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adalah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Darby_Herzog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. Akun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tersebut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dibuat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tanggal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6 May 2016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 Bold"/>
              </a:rPr>
              <a:t>Ada 26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user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yang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tidak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aktif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dalam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membuat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post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User 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Eveline95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merupakan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pemenang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kontes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likes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terbanyak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jumlah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53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likes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Hashtag 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yang paling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banyak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digunakan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dari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257 post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adalah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#smile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59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 likes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 Bold"/>
              </a:rPr>
              <a:t>Hari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terbaik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untuk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meluncurkan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Ad Campaign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adalah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di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hari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Minggu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dan Kamis,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karena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di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hari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tersebut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memiliki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user-user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baru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terbanyak</a:t>
            </a:r>
            <a:endParaRPr lang="en-US" sz="2400" dirty="0">
              <a:solidFill>
                <a:srgbClr val="FFFFFF"/>
              </a:solidFill>
              <a:latin typeface="Poppins Bold"/>
            </a:endParaRP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Jumlah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post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yang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dibuat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dalam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sehari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adalah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257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post 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yang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dibuat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oleh 100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user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. Rata-rata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post 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yang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dibuat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adalah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 2.6 </a:t>
            </a:r>
            <a:r>
              <a:rPr lang="en-US" sz="2400" dirty="0">
                <a:solidFill>
                  <a:srgbClr val="FFFFFF"/>
                </a:solidFill>
                <a:latin typeface="Poppins Bold Italics"/>
              </a:rPr>
              <a:t>post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/</a:t>
            </a:r>
            <a:r>
              <a:rPr lang="en-US" sz="2400" dirty="0" err="1">
                <a:solidFill>
                  <a:srgbClr val="FFFFFF"/>
                </a:solidFill>
                <a:latin typeface="Poppins Bold"/>
              </a:rPr>
              <a:t>hari</a:t>
            </a:r>
            <a:endParaRPr lang="en-US" sz="2400" dirty="0">
              <a:solidFill>
                <a:srgbClr val="FFFFFF"/>
              </a:solidFill>
              <a:latin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81917" y="5909633"/>
            <a:ext cx="2030908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2399" spc="230">
                <a:solidFill>
                  <a:srgbClr val="FFFFFF"/>
                </a:solidFill>
                <a:latin typeface="Poppins Bold"/>
              </a:rPr>
              <a:t>Instagram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81917" y="6386225"/>
            <a:ext cx="534110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@michaelukew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81917" y="4464184"/>
            <a:ext cx="5698328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Terima Kasih 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 flipH="1">
            <a:off x="-1811192" y="1427962"/>
            <a:ext cx="9143383" cy="7431077"/>
          </a:xfrm>
          <a:custGeom>
            <a:avLst/>
            <a:gdLst/>
            <a:ahLst/>
            <a:cxnLst/>
            <a:rect l="l" t="t" r="r" b="b"/>
            <a:pathLst>
              <a:path w="9143383" h="7431077">
                <a:moveTo>
                  <a:pt x="9143383" y="0"/>
                </a:moveTo>
                <a:lnTo>
                  <a:pt x="0" y="0"/>
                </a:lnTo>
                <a:lnTo>
                  <a:pt x="0" y="7431076"/>
                </a:lnTo>
                <a:lnTo>
                  <a:pt x="9143383" y="7431076"/>
                </a:lnTo>
                <a:lnTo>
                  <a:pt x="9143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981917" y="9998267"/>
            <a:ext cx="9995383" cy="288733"/>
            <a:chOff x="0" y="0"/>
            <a:chExt cx="2632529" cy="760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6352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4727" y="1546360"/>
            <a:ext cx="466811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 Italics"/>
              </a:rPr>
              <a:t>Background</a:t>
            </a:r>
          </a:p>
        </p:txBody>
      </p:sp>
      <p:sp>
        <p:nvSpPr>
          <p:cNvPr id="6" name="Freeform 6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9998267"/>
            <a:ext cx="6212838" cy="288733"/>
            <a:chOff x="0" y="0"/>
            <a:chExt cx="1636303" cy="760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544727" y="4195907"/>
            <a:ext cx="8478773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Bekerja dengan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product team Instagram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dalam mencari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insight baru</a:t>
            </a:r>
          </a:p>
          <a:p>
            <a:pPr marL="518162" lvl="1" indent="-25908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 Bold Italics"/>
              </a:rPr>
              <a:t>Melakukan User Analysis untuk mencari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bagaimana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users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berinteraksi dan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engage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dengan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Instagram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6352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56629" y="7451280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3" y="0"/>
                </a:lnTo>
                <a:lnTo>
                  <a:pt x="6267753" y="5093974"/>
                </a:lnTo>
                <a:lnTo>
                  <a:pt x="0" y="509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998267"/>
            <a:ext cx="6212838" cy="288733"/>
            <a:chOff x="0" y="0"/>
            <a:chExt cx="1636303" cy="760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544727" y="3712680"/>
            <a:ext cx="2861641" cy="2861641"/>
          </a:xfrm>
          <a:custGeom>
            <a:avLst/>
            <a:gdLst/>
            <a:ahLst/>
            <a:cxnLst/>
            <a:rect l="l" t="t" r="r" b="b"/>
            <a:pathLst>
              <a:path w="2861641" h="2861641">
                <a:moveTo>
                  <a:pt x="0" y="0"/>
                </a:moveTo>
                <a:lnTo>
                  <a:pt x="2861640" y="0"/>
                </a:lnTo>
                <a:lnTo>
                  <a:pt x="2861640" y="2861640"/>
                </a:lnTo>
                <a:lnTo>
                  <a:pt x="0" y="2861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201859" y="3849031"/>
            <a:ext cx="3096469" cy="3096469"/>
          </a:xfrm>
          <a:custGeom>
            <a:avLst/>
            <a:gdLst/>
            <a:ahLst/>
            <a:cxnLst/>
            <a:rect l="l" t="t" r="r" b="b"/>
            <a:pathLst>
              <a:path w="3096469" h="3096469">
                <a:moveTo>
                  <a:pt x="0" y="0"/>
                </a:moveTo>
                <a:lnTo>
                  <a:pt x="3096469" y="0"/>
                </a:lnTo>
                <a:lnTo>
                  <a:pt x="3096469" y="3096469"/>
                </a:lnTo>
                <a:lnTo>
                  <a:pt x="0" y="3096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240993" y="2451235"/>
            <a:ext cx="5215825" cy="5215825"/>
          </a:xfrm>
          <a:custGeom>
            <a:avLst/>
            <a:gdLst/>
            <a:ahLst/>
            <a:cxnLst/>
            <a:rect l="l" t="t" r="r" b="b"/>
            <a:pathLst>
              <a:path w="5215825" h="5215825">
                <a:moveTo>
                  <a:pt x="0" y="0"/>
                </a:moveTo>
                <a:lnTo>
                  <a:pt x="5215825" y="0"/>
                </a:lnTo>
                <a:lnTo>
                  <a:pt x="5215825" y="5215825"/>
                </a:lnTo>
                <a:lnTo>
                  <a:pt x="0" y="5215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783319" y="5026087"/>
            <a:ext cx="1677787" cy="507531"/>
          </a:xfrm>
          <a:custGeom>
            <a:avLst/>
            <a:gdLst/>
            <a:ahLst/>
            <a:cxnLst/>
            <a:rect l="l" t="t" r="r" b="b"/>
            <a:pathLst>
              <a:path w="1677787" h="507531">
                <a:moveTo>
                  <a:pt x="0" y="0"/>
                </a:moveTo>
                <a:lnTo>
                  <a:pt x="1677788" y="0"/>
                </a:lnTo>
                <a:lnTo>
                  <a:pt x="1677788" y="507531"/>
                </a:lnTo>
                <a:lnTo>
                  <a:pt x="0" y="5075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44727" y="1546360"/>
            <a:ext cx="466811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 Italics"/>
              </a:rPr>
              <a:t>Tools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37432" y="7026466"/>
            <a:ext cx="2676230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 Italics"/>
              </a:rPr>
              <a:t>Dataset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diambil dari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Kaggle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dalam bentuk .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csv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47031" y="7026466"/>
            <a:ext cx="267623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Diproses dengan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MySQL Workbench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714276" y="7026466"/>
            <a:ext cx="2676230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Visualisasi dengan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Tableau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98328" y="5143500"/>
            <a:ext cx="1677787" cy="507531"/>
          </a:xfrm>
          <a:custGeom>
            <a:avLst/>
            <a:gdLst/>
            <a:ahLst/>
            <a:cxnLst/>
            <a:rect l="l" t="t" r="r" b="b"/>
            <a:pathLst>
              <a:path w="1677787" h="507531">
                <a:moveTo>
                  <a:pt x="0" y="0"/>
                </a:moveTo>
                <a:lnTo>
                  <a:pt x="1677788" y="0"/>
                </a:lnTo>
                <a:lnTo>
                  <a:pt x="1677788" y="507531"/>
                </a:lnTo>
                <a:lnTo>
                  <a:pt x="0" y="5075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30532" y="720445"/>
            <a:ext cx="4626936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1C42"/>
                </a:solidFill>
                <a:latin typeface="Poppins Bold Italics"/>
              </a:rPr>
              <a:t>Objectives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213572"/>
            <a:ext cx="6121614" cy="3680486"/>
            <a:chOff x="0" y="0"/>
            <a:chExt cx="1451049" cy="8724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1049" cy="872411"/>
            </a:xfrm>
            <a:custGeom>
              <a:avLst/>
              <a:gdLst/>
              <a:ahLst/>
              <a:cxnLst/>
              <a:rect l="l" t="t" r="r" b="b"/>
              <a:pathLst>
                <a:path w="1451049" h="872411">
                  <a:moveTo>
                    <a:pt x="0" y="0"/>
                  </a:moveTo>
                  <a:lnTo>
                    <a:pt x="1451049" y="0"/>
                  </a:lnTo>
                  <a:lnTo>
                    <a:pt x="1451049" y="872411"/>
                  </a:lnTo>
                  <a:lnTo>
                    <a:pt x="0" y="872411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51049" cy="910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123589" y="2213572"/>
            <a:ext cx="6044772" cy="3680486"/>
            <a:chOff x="0" y="0"/>
            <a:chExt cx="1432835" cy="8724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835" cy="872411"/>
            </a:xfrm>
            <a:custGeom>
              <a:avLst/>
              <a:gdLst/>
              <a:ahLst/>
              <a:cxnLst/>
              <a:rect l="l" t="t" r="r" b="b"/>
              <a:pathLst>
                <a:path w="1432835" h="872411">
                  <a:moveTo>
                    <a:pt x="0" y="0"/>
                  </a:moveTo>
                  <a:lnTo>
                    <a:pt x="1432835" y="0"/>
                  </a:lnTo>
                  <a:lnTo>
                    <a:pt x="1432835" y="872411"/>
                  </a:lnTo>
                  <a:lnTo>
                    <a:pt x="0" y="872411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32835" cy="910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68361" y="2213572"/>
            <a:ext cx="6121614" cy="3680486"/>
            <a:chOff x="0" y="0"/>
            <a:chExt cx="1451049" cy="8724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51049" cy="872411"/>
            </a:xfrm>
            <a:custGeom>
              <a:avLst/>
              <a:gdLst/>
              <a:ahLst/>
              <a:cxnLst/>
              <a:rect l="l" t="t" r="r" b="b"/>
              <a:pathLst>
                <a:path w="1451049" h="872411">
                  <a:moveTo>
                    <a:pt x="0" y="0"/>
                  </a:moveTo>
                  <a:lnTo>
                    <a:pt x="1451049" y="0"/>
                  </a:lnTo>
                  <a:lnTo>
                    <a:pt x="1451049" y="872411"/>
                  </a:lnTo>
                  <a:lnTo>
                    <a:pt x="0" y="872411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51049" cy="910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21496" y="2478354"/>
            <a:ext cx="3509493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Memberi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reward 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kepada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user yang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 paling lama dalam menggunakan Instagram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1496" y="4622386"/>
            <a:ext cx="3678622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Mencari 5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user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yang paling lama menggunakan Instagram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0" y="5859754"/>
            <a:ext cx="6121614" cy="3680486"/>
            <a:chOff x="0" y="0"/>
            <a:chExt cx="1451049" cy="8724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1049" cy="872411"/>
            </a:xfrm>
            <a:custGeom>
              <a:avLst/>
              <a:gdLst/>
              <a:ahLst/>
              <a:cxnLst/>
              <a:rect l="l" t="t" r="r" b="b"/>
              <a:pathLst>
                <a:path w="1451049" h="872411">
                  <a:moveTo>
                    <a:pt x="0" y="0"/>
                  </a:moveTo>
                  <a:lnTo>
                    <a:pt x="1451049" y="0"/>
                  </a:lnTo>
                  <a:lnTo>
                    <a:pt x="1451049" y="872411"/>
                  </a:lnTo>
                  <a:lnTo>
                    <a:pt x="0" y="872411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51049" cy="910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123589" y="5859754"/>
            <a:ext cx="6044772" cy="3680486"/>
            <a:chOff x="0" y="0"/>
            <a:chExt cx="1432835" cy="87241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32835" cy="872411"/>
            </a:xfrm>
            <a:custGeom>
              <a:avLst/>
              <a:gdLst/>
              <a:ahLst/>
              <a:cxnLst/>
              <a:rect l="l" t="t" r="r" b="b"/>
              <a:pathLst>
                <a:path w="1432835" h="872411">
                  <a:moveTo>
                    <a:pt x="0" y="0"/>
                  </a:moveTo>
                  <a:lnTo>
                    <a:pt x="1432835" y="0"/>
                  </a:lnTo>
                  <a:lnTo>
                    <a:pt x="1432835" y="872411"/>
                  </a:lnTo>
                  <a:lnTo>
                    <a:pt x="0" y="872411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32835" cy="910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0" y="5894057"/>
            <a:ext cx="18289975" cy="0"/>
          </a:xfrm>
          <a:prstGeom prst="line">
            <a:avLst/>
          </a:prstGeom>
          <a:ln w="3810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7200402" y="2670516"/>
            <a:ext cx="3509493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Mencari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inactive user</a:t>
            </a:r>
            <a:r>
              <a:rPr lang="en-US" sz="2400">
                <a:solidFill>
                  <a:srgbClr val="FFFFFF"/>
                </a:solidFill>
                <a:latin typeface="Poppins Bold"/>
              </a:rPr>
              <a:t> untuk memulai membuat sebuah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post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00402" y="4366247"/>
            <a:ext cx="3678622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Dicari untuk mengirimkan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email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promosi agar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user 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memulai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posting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di akun mereka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593546" y="3107004"/>
            <a:ext cx="3509493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Membuat sebuah kontes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593546" y="3944206"/>
            <a:ext cx="3678622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Untuk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user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yang memiliki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likes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paling banyak akan memenangkan sebuah kontes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63778" y="6648667"/>
            <a:ext cx="3509493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Riset mendalam tentang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hashtag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63778" y="7614272"/>
            <a:ext cx="3678622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Mencari 5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hashtag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yang paling banyak men-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engage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user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387368" y="6402679"/>
            <a:ext cx="3509493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Mencari hari tebaik dalam meluncurkan </a:t>
            </a:r>
            <a:r>
              <a:rPr lang="en-US" sz="2400">
                <a:solidFill>
                  <a:srgbClr val="FFFFFF"/>
                </a:solidFill>
                <a:latin typeface="Poppins Bold Italics"/>
              </a:rPr>
              <a:t>Ad Campaign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387368" y="7650224"/>
            <a:ext cx="3678622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Mencari hari terbaik untuk memulai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posting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iklan dengan mencari jumlah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registered user 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pada hari tertentu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2166386" y="5895706"/>
            <a:ext cx="6121614" cy="3644533"/>
            <a:chOff x="0" y="0"/>
            <a:chExt cx="1451049" cy="86388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451049" cy="863889"/>
            </a:xfrm>
            <a:custGeom>
              <a:avLst/>
              <a:gdLst/>
              <a:ahLst/>
              <a:cxnLst/>
              <a:rect l="l" t="t" r="r" b="b"/>
              <a:pathLst>
                <a:path w="1451049" h="863889">
                  <a:moveTo>
                    <a:pt x="0" y="0"/>
                  </a:moveTo>
                  <a:lnTo>
                    <a:pt x="1451049" y="0"/>
                  </a:lnTo>
                  <a:lnTo>
                    <a:pt x="1451049" y="863889"/>
                  </a:lnTo>
                  <a:lnTo>
                    <a:pt x="0" y="863889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451049" cy="901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435186" y="6229567"/>
            <a:ext cx="3509493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Bold"/>
              </a:rPr>
              <a:t>Mencari berapa kali orang-orang membuat post dalam sehari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424417" y="7930502"/>
            <a:ext cx="3678622" cy="108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Mencari juga berapa total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post</a:t>
            </a:r>
            <a:r>
              <a:rPr lang="en-US" sz="1800">
                <a:solidFill>
                  <a:srgbClr val="D9D9D9"/>
                </a:solidFill>
                <a:latin typeface="Poppins"/>
              </a:rPr>
              <a:t> dalam Instagram dan total jumlah </a:t>
            </a:r>
            <a:r>
              <a:rPr lang="en-US" sz="1800">
                <a:solidFill>
                  <a:srgbClr val="D9D9D9"/>
                </a:solidFill>
                <a:latin typeface="Poppins Italics"/>
              </a:rPr>
              <a:t>user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998267"/>
            <a:ext cx="9995383" cy="288733"/>
            <a:chOff x="0" y="0"/>
            <a:chExt cx="2632529" cy="7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42467" y="184517"/>
            <a:ext cx="14678901" cy="179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5013">
                <a:solidFill>
                  <a:srgbClr val="FFFFFF"/>
                </a:solidFill>
                <a:latin typeface="Poppins Bold"/>
              </a:rPr>
              <a:t>Memberi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reward </a:t>
            </a:r>
            <a:r>
              <a:rPr lang="en-US" sz="5013">
                <a:solidFill>
                  <a:srgbClr val="FFFFFF"/>
                </a:solidFill>
                <a:latin typeface="Poppins Bold"/>
              </a:rPr>
              <a:t>kepada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user yang</a:t>
            </a:r>
            <a:r>
              <a:rPr lang="en-US" sz="5013">
                <a:solidFill>
                  <a:srgbClr val="FFFFFF"/>
                </a:solidFill>
                <a:latin typeface="Poppins Bold"/>
              </a:rPr>
              <a:t> paling lama dalam menggunakan Instagram</a:t>
            </a:r>
          </a:p>
        </p:txBody>
      </p:sp>
      <p:sp>
        <p:nvSpPr>
          <p:cNvPr id="6" name="Freeform 6"/>
          <p:cNvSpPr/>
          <p:nvPr/>
        </p:nvSpPr>
        <p:spPr>
          <a:xfrm>
            <a:off x="3200688" y="5462778"/>
            <a:ext cx="10941004" cy="4105079"/>
          </a:xfrm>
          <a:custGeom>
            <a:avLst/>
            <a:gdLst/>
            <a:ahLst/>
            <a:cxnLst/>
            <a:rect l="l" t="t" r="r" b="b"/>
            <a:pathLst>
              <a:path w="10941004" h="4105079">
                <a:moveTo>
                  <a:pt x="0" y="0"/>
                </a:moveTo>
                <a:lnTo>
                  <a:pt x="10941003" y="0"/>
                </a:lnTo>
                <a:lnTo>
                  <a:pt x="10941003" y="4105078"/>
                </a:lnTo>
                <a:lnTo>
                  <a:pt x="0" y="4105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00688" y="2411637"/>
            <a:ext cx="10941004" cy="2979288"/>
          </a:xfrm>
          <a:custGeom>
            <a:avLst/>
            <a:gdLst/>
            <a:ahLst/>
            <a:cxnLst/>
            <a:rect l="l" t="t" r="r" b="b"/>
            <a:pathLst>
              <a:path w="10941004" h="2979288">
                <a:moveTo>
                  <a:pt x="0" y="0"/>
                </a:moveTo>
                <a:lnTo>
                  <a:pt x="10941003" y="0"/>
                </a:lnTo>
                <a:lnTo>
                  <a:pt x="10941003" y="2979288"/>
                </a:lnTo>
                <a:lnTo>
                  <a:pt x="0" y="297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998267"/>
            <a:ext cx="9995383" cy="288733"/>
            <a:chOff x="0" y="0"/>
            <a:chExt cx="2632529" cy="7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843375" y="2073511"/>
            <a:ext cx="8601249" cy="2597163"/>
          </a:xfrm>
          <a:custGeom>
            <a:avLst/>
            <a:gdLst/>
            <a:ahLst/>
            <a:cxnLst/>
            <a:rect l="l" t="t" r="r" b="b"/>
            <a:pathLst>
              <a:path w="8601249" h="2597163">
                <a:moveTo>
                  <a:pt x="0" y="0"/>
                </a:moveTo>
                <a:lnTo>
                  <a:pt x="8601250" y="0"/>
                </a:lnTo>
                <a:lnTo>
                  <a:pt x="8601250" y="2597162"/>
                </a:lnTo>
                <a:lnTo>
                  <a:pt x="0" y="2597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42467" y="184517"/>
            <a:ext cx="14678901" cy="179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5013">
                <a:solidFill>
                  <a:srgbClr val="FFFFFF"/>
                </a:solidFill>
                <a:latin typeface="Poppins Bold"/>
              </a:rPr>
              <a:t>Mencari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inactive user</a:t>
            </a:r>
            <a:r>
              <a:rPr lang="en-US" sz="5013">
                <a:solidFill>
                  <a:srgbClr val="FFFFFF"/>
                </a:solidFill>
                <a:latin typeface="Poppins Bold"/>
              </a:rPr>
              <a:t> untuk memulai membuat sebuah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post</a:t>
            </a:r>
          </a:p>
        </p:txBody>
      </p:sp>
      <p:sp>
        <p:nvSpPr>
          <p:cNvPr id="7" name="Freeform 7"/>
          <p:cNvSpPr/>
          <p:nvPr/>
        </p:nvSpPr>
        <p:spPr>
          <a:xfrm>
            <a:off x="4843375" y="4850368"/>
            <a:ext cx="8601249" cy="4968205"/>
          </a:xfrm>
          <a:custGeom>
            <a:avLst/>
            <a:gdLst/>
            <a:ahLst/>
            <a:cxnLst/>
            <a:rect l="l" t="t" r="r" b="b"/>
            <a:pathLst>
              <a:path w="8601249" h="4968205">
                <a:moveTo>
                  <a:pt x="0" y="0"/>
                </a:moveTo>
                <a:lnTo>
                  <a:pt x="8601250" y="0"/>
                </a:lnTo>
                <a:lnTo>
                  <a:pt x="8601250" y="4968205"/>
                </a:lnTo>
                <a:lnTo>
                  <a:pt x="0" y="4968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998267"/>
            <a:ext cx="9995383" cy="288733"/>
            <a:chOff x="0" y="0"/>
            <a:chExt cx="2632529" cy="7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7254" y="3962396"/>
            <a:ext cx="6283788" cy="2983982"/>
          </a:xfrm>
          <a:custGeom>
            <a:avLst/>
            <a:gdLst/>
            <a:ahLst/>
            <a:cxnLst/>
            <a:rect l="l" t="t" r="r" b="b"/>
            <a:pathLst>
              <a:path w="6283788" h="2983982">
                <a:moveTo>
                  <a:pt x="0" y="0"/>
                </a:moveTo>
                <a:lnTo>
                  <a:pt x="6283788" y="0"/>
                </a:lnTo>
                <a:lnTo>
                  <a:pt x="6283788" y="2983983"/>
                </a:lnTo>
                <a:lnTo>
                  <a:pt x="0" y="2983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832920" y="2063068"/>
            <a:ext cx="11173600" cy="6160863"/>
          </a:xfrm>
          <a:custGeom>
            <a:avLst/>
            <a:gdLst/>
            <a:ahLst/>
            <a:cxnLst/>
            <a:rect l="l" t="t" r="r" b="b"/>
            <a:pathLst>
              <a:path w="11173600" h="6160863">
                <a:moveTo>
                  <a:pt x="0" y="0"/>
                </a:moveTo>
                <a:lnTo>
                  <a:pt x="11173601" y="0"/>
                </a:lnTo>
                <a:lnTo>
                  <a:pt x="11173601" y="6160864"/>
                </a:lnTo>
                <a:lnTo>
                  <a:pt x="0" y="6160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570" b="-557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42467" y="184517"/>
            <a:ext cx="14678901" cy="91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5013">
                <a:solidFill>
                  <a:srgbClr val="FFFFFF"/>
                </a:solidFill>
                <a:latin typeface="Poppins Bold"/>
              </a:rPr>
              <a:t>Membuat sebuah kontes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98267"/>
            <a:ext cx="9995383" cy="288733"/>
            <a:chOff x="0" y="0"/>
            <a:chExt cx="2632529" cy="7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42467" y="2501117"/>
            <a:ext cx="7611506" cy="5284766"/>
          </a:xfrm>
          <a:custGeom>
            <a:avLst/>
            <a:gdLst/>
            <a:ahLst/>
            <a:cxnLst/>
            <a:rect l="l" t="t" r="r" b="b"/>
            <a:pathLst>
              <a:path w="7611506" h="5284766">
                <a:moveTo>
                  <a:pt x="0" y="0"/>
                </a:moveTo>
                <a:lnTo>
                  <a:pt x="7611506" y="0"/>
                </a:lnTo>
                <a:lnTo>
                  <a:pt x="7611506" y="5284766"/>
                </a:lnTo>
                <a:lnTo>
                  <a:pt x="0" y="5284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78244" y="1347102"/>
            <a:ext cx="4268139" cy="8651165"/>
          </a:xfrm>
          <a:custGeom>
            <a:avLst/>
            <a:gdLst/>
            <a:ahLst/>
            <a:cxnLst/>
            <a:rect l="l" t="t" r="r" b="b"/>
            <a:pathLst>
              <a:path w="4268139" h="8651165">
                <a:moveTo>
                  <a:pt x="0" y="0"/>
                </a:moveTo>
                <a:lnTo>
                  <a:pt x="4268139" y="0"/>
                </a:lnTo>
                <a:lnTo>
                  <a:pt x="4268139" y="8651165"/>
                </a:lnTo>
                <a:lnTo>
                  <a:pt x="0" y="8651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2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42467" y="184517"/>
            <a:ext cx="14678901" cy="91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5013">
                <a:solidFill>
                  <a:srgbClr val="FFFFFF"/>
                </a:solidFill>
                <a:latin typeface="Poppins Bold"/>
              </a:rPr>
              <a:t>Riset mendalam tentang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hashtag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98267"/>
            <a:ext cx="9995383" cy="288733"/>
            <a:chOff x="0" y="0"/>
            <a:chExt cx="2632529" cy="7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2529" cy="76045"/>
            </a:xfrm>
            <a:custGeom>
              <a:avLst/>
              <a:gdLst/>
              <a:ahLst/>
              <a:cxnLst/>
              <a:rect l="l" t="t" r="r" b="b"/>
              <a:pathLst>
                <a:path w="2632529" h="76045">
                  <a:moveTo>
                    <a:pt x="0" y="0"/>
                  </a:moveTo>
                  <a:lnTo>
                    <a:pt x="2632529" y="0"/>
                  </a:lnTo>
                  <a:lnTo>
                    <a:pt x="2632529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32529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78989" y="3500401"/>
            <a:ext cx="10948724" cy="3286197"/>
          </a:xfrm>
          <a:custGeom>
            <a:avLst/>
            <a:gdLst/>
            <a:ahLst/>
            <a:cxnLst/>
            <a:rect l="l" t="t" r="r" b="b"/>
            <a:pathLst>
              <a:path w="10948724" h="3286197">
                <a:moveTo>
                  <a:pt x="0" y="0"/>
                </a:moveTo>
                <a:lnTo>
                  <a:pt x="10948723" y="0"/>
                </a:lnTo>
                <a:lnTo>
                  <a:pt x="10948723" y="3286198"/>
                </a:lnTo>
                <a:lnTo>
                  <a:pt x="0" y="3286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92175" y="1416635"/>
            <a:ext cx="5239829" cy="8164385"/>
          </a:xfrm>
          <a:custGeom>
            <a:avLst/>
            <a:gdLst/>
            <a:ahLst/>
            <a:cxnLst/>
            <a:rect l="l" t="t" r="r" b="b"/>
            <a:pathLst>
              <a:path w="5239829" h="8164385">
                <a:moveTo>
                  <a:pt x="0" y="0"/>
                </a:moveTo>
                <a:lnTo>
                  <a:pt x="5239829" y="0"/>
                </a:lnTo>
                <a:lnTo>
                  <a:pt x="5239829" y="8164386"/>
                </a:lnTo>
                <a:lnTo>
                  <a:pt x="0" y="8164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42467" y="184517"/>
            <a:ext cx="14678901" cy="179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5013">
                <a:solidFill>
                  <a:srgbClr val="FFFFFF"/>
                </a:solidFill>
                <a:latin typeface="Poppins Bold"/>
              </a:rPr>
              <a:t>Mencari hari tebaik dalam meluncurkan </a:t>
            </a:r>
            <a:r>
              <a:rPr lang="en-US" sz="5013">
                <a:solidFill>
                  <a:srgbClr val="FFFFFF"/>
                </a:solidFill>
                <a:latin typeface="Poppins Bold Italics"/>
              </a:rPr>
              <a:t>Ad Campaign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299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</vt:lpstr>
      <vt:lpstr>Arial</vt:lpstr>
      <vt:lpstr>Poppins Bold</vt:lpstr>
      <vt:lpstr>Poppins Bold Italics</vt:lpstr>
      <vt:lpstr>Calibri</vt:lpstr>
      <vt:lpstr>Poppins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Analysis to Drive Engagement</dc:title>
  <cp:lastModifiedBy>Michael Amadeus</cp:lastModifiedBy>
  <cp:revision>2</cp:revision>
  <dcterms:created xsi:type="dcterms:W3CDTF">2006-08-16T00:00:00Z</dcterms:created>
  <dcterms:modified xsi:type="dcterms:W3CDTF">2024-01-28T20:24:53Z</dcterms:modified>
  <dc:identifier>DAF7KbGV0xw</dc:identifier>
</cp:coreProperties>
</file>