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28"/>
  </p:notesMasterIdLst>
  <p:sldIdLst>
    <p:sldId id="256" r:id="rId3"/>
    <p:sldId id="1702" r:id="rId4"/>
    <p:sldId id="1610" r:id="rId5"/>
    <p:sldId id="1707" r:id="rId6"/>
    <p:sldId id="1703" r:id="rId7"/>
    <p:sldId id="1708" r:id="rId8"/>
    <p:sldId id="1723" r:id="rId9"/>
    <p:sldId id="1714" r:id="rId10"/>
    <p:sldId id="1710" r:id="rId11"/>
    <p:sldId id="1711" r:id="rId12"/>
    <p:sldId id="1712" r:id="rId13"/>
    <p:sldId id="1713" r:id="rId14"/>
    <p:sldId id="1704" r:id="rId15"/>
    <p:sldId id="1705" r:id="rId16"/>
    <p:sldId id="1715" r:id="rId17"/>
    <p:sldId id="1716" r:id="rId18"/>
    <p:sldId id="1717" r:id="rId19"/>
    <p:sldId id="1718" r:id="rId20"/>
    <p:sldId id="1719" r:id="rId21"/>
    <p:sldId id="1720" r:id="rId22"/>
    <p:sldId id="1721" r:id="rId23"/>
    <p:sldId id="1722" r:id="rId24"/>
    <p:sldId id="1724" r:id="rId25"/>
    <p:sldId id="1725" r:id="rId26"/>
    <p:sldId id="16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6" autoAdjust="0"/>
    <p:restoredTop sz="93455" autoAdjust="0"/>
  </p:normalViewPr>
  <p:slideViewPr>
    <p:cSldViewPr snapToGrid="0" snapToObjects="1">
      <p:cViewPr varScale="1">
        <p:scale>
          <a:sx n="113" d="100"/>
          <a:sy n="113" d="100"/>
        </p:scale>
        <p:origin x="5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0D4E-12FC-48C9-9D24-F6B54B847EA5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BC2C-26AB-4922-B229-30C2BBB5E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15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7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https://zhuanlan.zhihu.com/p/38241764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57498" y="4786335"/>
            <a:ext cx="3161944" cy="45719"/>
            <a:chOff x="1137730" y="5043804"/>
            <a:chExt cx="3161944" cy="45719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Subtitle 2"/>
          <p:cNvSpPr txBox="1"/>
          <p:nvPr userDrawn="1"/>
        </p:nvSpPr>
        <p:spPr>
          <a:xfrm>
            <a:off x="649000" y="4264667"/>
            <a:ext cx="974222" cy="452020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1623222" y="4264249"/>
            <a:ext cx="4857373" cy="452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请在此处填入导师姓名</a:t>
            </a:r>
            <a:r>
              <a:rPr lang="en-US" altLang="zh-CN" dirty="0"/>
              <a:t>/</a:t>
            </a:r>
            <a:r>
              <a:rPr lang="zh-CN" altLang="en-US" dirty="0"/>
              <a:t>昵称</a:t>
            </a:r>
          </a:p>
        </p:txBody>
      </p:sp>
      <p:grpSp>
        <p:nvGrpSpPr>
          <p:cNvPr id="35" name="组 14"/>
          <p:cNvGrpSpPr/>
          <p:nvPr userDrawn="1"/>
        </p:nvGrpSpPr>
        <p:grpSpPr>
          <a:xfrm rot="1397667">
            <a:off x="225320" y="1389713"/>
            <a:ext cx="1024513" cy="1398348"/>
            <a:chOff x="3087349" y="2414413"/>
            <a:chExt cx="1024513" cy="1398348"/>
          </a:xfrm>
        </p:grpSpPr>
        <p:sp>
          <p:nvSpPr>
            <p:cNvPr id="36" name="椭圆 35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 15"/>
          <p:cNvGrpSpPr/>
          <p:nvPr userDrawn="1"/>
        </p:nvGrpSpPr>
        <p:grpSpPr>
          <a:xfrm>
            <a:off x="6437156" y="3889514"/>
            <a:ext cx="1587497" cy="1201908"/>
            <a:chOff x="7306290" y="4556172"/>
            <a:chExt cx="1587497" cy="1201908"/>
          </a:xfrm>
        </p:grpSpPr>
        <p:sp>
          <p:nvSpPr>
            <p:cNvPr id="41" name="椭圆 40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次标题封面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757498" y="4439200"/>
            <a:ext cx="3161944" cy="45719"/>
            <a:chOff x="1137730" y="5043804"/>
            <a:chExt cx="3161944" cy="4571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48999" y="3423656"/>
            <a:ext cx="7978534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44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  <p:grpSp>
        <p:nvGrpSpPr>
          <p:cNvPr id="25" name="组 14">
            <a:extLst>
              <a:ext uri="{FF2B5EF4-FFF2-40B4-BE49-F238E27FC236}">
                <a16:creationId xmlns:a16="http://schemas.microsoft.com/office/drawing/2014/main" id="{B55121E3-DFAB-1CE4-F02A-8D474BC2C888}"/>
              </a:ext>
            </a:extLst>
          </p:cNvPr>
          <p:cNvGrpSpPr/>
          <p:nvPr userDrawn="1"/>
        </p:nvGrpSpPr>
        <p:grpSpPr>
          <a:xfrm rot="1397667">
            <a:off x="234556" y="1916179"/>
            <a:ext cx="1024513" cy="1398348"/>
            <a:chOff x="3087349" y="2414413"/>
            <a:chExt cx="1024513" cy="139834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B2EAEA-37AC-DE66-BDC2-B2DF0EC37345}"/>
                </a:ext>
              </a:extLst>
            </p:cNvPr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A9EF22-8EF4-342E-9206-631C62C5765C}"/>
                </a:ext>
              </a:extLst>
            </p:cNvPr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FB1BDF2-7E4A-50C4-E3AB-0CBA9F45445E}"/>
                </a:ext>
              </a:extLst>
            </p:cNvPr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6AC3736-2225-C88D-A4DE-6C73C744084C}"/>
                </a:ext>
              </a:extLst>
            </p:cNvPr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5">
            <a:extLst>
              <a:ext uri="{FF2B5EF4-FFF2-40B4-BE49-F238E27FC236}">
                <a16:creationId xmlns:a16="http://schemas.microsoft.com/office/drawing/2014/main" id="{5E19F696-1B77-A9D0-8F78-705769019710}"/>
              </a:ext>
            </a:extLst>
          </p:cNvPr>
          <p:cNvGrpSpPr/>
          <p:nvPr userDrawn="1"/>
        </p:nvGrpSpPr>
        <p:grpSpPr>
          <a:xfrm>
            <a:off x="6446392" y="4415980"/>
            <a:ext cx="1587497" cy="1201908"/>
            <a:chOff x="7306290" y="4556172"/>
            <a:chExt cx="1587497" cy="120190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FE24500-1D2E-8A91-C5EC-64EAFC62360E}"/>
                </a:ext>
              </a:extLst>
            </p:cNvPr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E236B4A-E90C-3F8F-37EC-C4634D9B3F65}"/>
                </a:ext>
              </a:extLst>
            </p:cNvPr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1651CED-0959-2D8A-97E4-42BF44B25F58}"/>
                </a:ext>
              </a:extLst>
            </p:cNvPr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CB9B38D-B97F-5323-46B7-E2FCC2D51952}"/>
                </a:ext>
              </a:extLst>
            </p:cNvPr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405313" cy="1792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956736" y="407458"/>
            <a:ext cx="5968997" cy="6581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8"/>
          <p:cNvSpPr>
            <a:spLocks noGrp="1"/>
          </p:cNvSpPr>
          <p:nvPr>
            <p:ph sz="quarter" idx="11"/>
          </p:nvPr>
        </p:nvSpPr>
        <p:spPr>
          <a:xfrm>
            <a:off x="6096000" y="2116139"/>
            <a:ext cx="5376336" cy="1846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mid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1915760" cy="7458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98786" y="1739992"/>
            <a:ext cx="8413790" cy="4593735"/>
            <a:chOff x="3298786" y="1739992"/>
            <a:chExt cx="8413790" cy="4593735"/>
          </a:xfrm>
        </p:grpSpPr>
        <p:sp>
          <p:nvSpPr>
            <p:cNvPr id="18" name="Freeform 363"/>
            <p:cNvSpPr>
              <a:spLocks noEditPoints="1"/>
            </p:cNvSpPr>
            <p:nvPr userDrawn="1"/>
          </p:nvSpPr>
          <p:spPr bwMode="auto">
            <a:xfrm rot="1658487">
              <a:off x="5285110" y="4608881"/>
              <a:ext cx="773335" cy="770514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" name="Group 20"/>
            <p:cNvGrpSpPr/>
            <p:nvPr/>
          </p:nvGrpSpPr>
          <p:grpSpPr>
            <a:xfrm>
              <a:off x="3298786" y="1739992"/>
              <a:ext cx="8413790" cy="4593735"/>
              <a:chOff x="1017405" y="2693983"/>
              <a:chExt cx="6794663" cy="4462905"/>
            </a:xfrm>
          </p:grpSpPr>
          <p:grpSp>
            <p:nvGrpSpPr>
              <p:cNvPr id="21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24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5" name="Oval 4"/>
                <p:cNvSpPr/>
                <p:nvPr/>
              </p:nvSpPr>
              <p:spPr bwMode="auto">
                <a:xfrm>
                  <a:off x="1137753" y="2814331"/>
                  <a:ext cx="78495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6" name="Oval 5"/>
                <p:cNvSpPr/>
                <p:nvPr/>
              </p:nvSpPr>
              <p:spPr bwMode="auto">
                <a:xfrm>
                  <a:off x="1307620" y="2814331"/>
                  <a:ext cx="78495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7" name="Oval 6"/>
                <p:cNvSpPr/>
                <p:nvPr/>
              </p:nvSpPr>
              <p:spPr bwMode="auto">
                <a:xfrm>
                  <a:off x="1477486" y="2814331"/>
                  <a:ext cx="78495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8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29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32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3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4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5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6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7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8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9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40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30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31" name="Oval 6"/>
                <p:cNvSpPr/>
                <p:nvPr/>
              </p:nvSpPr>
              <p:spPr bwMode="auto">
                <a:xfrm>
                  <a:off x="1655635" y="2814331"/>
                  <a:ext cx="78495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22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23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" name="圆角矩形 1"/>
            <p:cNvSpPr/>
            <p:nvPr/>
          </p:nvSpPr>
          <p:spPr>
            <a:xfrm>
              <a:off x="3298786" y="2130489"/>
              <a:ext cx="8413789" cy="390764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short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4037986" cy="407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389225" y="1661930"/>
            <a:ext cx="5323350" cy="4671798"/>
            <a:chOff x="6389225" y="1661930"/>
            <a:chExt cx="5323350" cy="4671798"/>
          </a:xfrm>
        </p:grpSpPr>
        <p:grpSp>
          <p:nvGrpSpPr>
            <p:cNvPr id="42" name="Group 20"/>
            <p:cNvGrpSpPr/>
            <p:nvPr/>
          </p:nvGrpSpPr>
          <p:grpSpPr>
            <a:xfrm>
              <a:off x="6389225" y="1661930"/>
              <a:ext cx="5323350" cy="4671798"/>
              <a:chOff x="1017405" y="2693983"/>
              <a:chExt cx="6794663" cy="4462905"/>
            </a:xfrm>
          </p:grpSpPr>
          <p:grpSp>
            <p:nvGrpSpPr>
              <p:cNvPr id="44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47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8" name="Oval 4"/>
                <p:cNvSpPr/>
                <p:nvPr/>
              </p:nvSpPr>
              <p:spPr bwMode="auto">
                <a:xfrm>
                  <a:off x="1137753" y="2814331"/>
                  <a:ext cx="128660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9" name="Oval 5"/>
                <p:cNvSpPr/>
                <p:nvPr/>
              </p:nvSpPr>
              <p:spPr bwMode="auto">
                <a:xfrm>
                  <a:off x="1307620" y="2814331"/>
                  <a:ext cx="128660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0" name="Oval 6"/>
                <p:cNvSpPr/>
                <p:nvPr/>
              </p:nvSpPr>
              <p:spPr bwMode="auto">
                <a:xfrm>
                  <a:off x="1477486" y="2814331"/>
                  <a:ext cx="128660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1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52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55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6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7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8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9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0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2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3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53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54" name="Oval 6"/>
                <p:cNvSpPr/>
                <p:nvPr/>
              </p:nvSpPr>
              <p:spPr bwMode="auto">
                <a:xfrm>
                  <a:off x="1655635" y="2814331"/>
                  <a:ext cx="128660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45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43" name="圆角矩形 1"/>
            <p:cNvSpPr/>
            <p:nvPr/>
          </p:nvSpPr>
          <p:spPr>
            <a:xfrm>
              <a:off x="6389225" y="2059063"/>
              <a:ext cx="5323349" cy="3974047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17"/>
          <p:cNvSpPr/>
          <p:nvPr userDrawn="1"/>
        </p:nvSpPr>
        <p:spPr>
          <a:xfrm>
            <a:off x="4995473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26" name="圆角矩形 17"/>
          <p:cNvSpPr/>
          <p:nvPr userDrawn="1"/>
        </p:nvSpPr>
        <p:spPr>
          <a:xfrm>
            <a:off x="7311062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客服微信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2260503" y="2945143"/>
            <a:ext cx="373414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18117342115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9931" y="1963222"/>
            <a:ext cx="1728000" cy="17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7668" y="1963222"/>
            <a:ext cx="1723705" cy="172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8396" y="1376919"/>
            <a:ext cx="2052081" cy="2052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7"/>
          <p:cNvSpPr>
            <a:spLocks noGrp="1"/>
          </p:cNvSpPr>
          <p:nvPr>
            <p:ph type="title" hasCustomPrompt="1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 录</a:t>
            </a:r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4655" y="797391"/>
            <a:ext cx="4208478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220" y="-32333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43DB-C1E6-4959-A50E-72139C472B5F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519" y="1937599"/>
            <a:ext cx="10061673" cy="1753235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卷积神经网络介绍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Michael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456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对一些简单任务是可行的， 如手写数字识别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2050" name="Picture 2" descr="动图">
            <a:extLst>
              <a:ext uri="{FF2B5EF4-FFF2-40B4-BE49-F238E27FC236}">
                <a16:creationId xmlns:a16="http://schemas.microsoft.com/office/drawing/2014/main" id="{86CC762F-F511-A51D-65B6-4508DFA8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42267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7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MLP</a:t>
            </a:r>
            <a:r>
              <a:rPr lang="zh-CN" altLang="en-US" b="1" dirty="0"/>
              <a:t>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首先要将图像的像素矩阵转化为一个向量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对一些简单任务是可行的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但是损失了很多空间信息：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dirty="0"/>
              <a:t>如何区分猫和狗？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5122" name="Picture 2" descr="猫脸圆，狗脸长，竟是因猫科单打独斗，犬科团结协作？ - 知乎">
            <a:extLst>
              <a:ext uri="{FF2B5EF4-FFF2-40B4-BE49-F238E27FC236}">
                <a16:creationId xmlns:a16="http://schemas.microsoft.com/office/drawing/2014/main" id="{FFD39959-0836-F349-0483-796B29F9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9" y="3650404"/>
            <a:ext cx="4167293" cy="23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7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卷积神经网络：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12290" name="Picture 2" descr="CNN卷积神经网络原理详解（上）_三景页三景页的博客-CSDN博客">
            <a:extLst>
              <a:ext uri="{FF2B5EF4-FFF2-40B4-BE49-F238E27FC236}">
                <a16:creationId xmlns:a16="http://schemas.microsoft.com/office/drawing/2014/main" id="{547BE187-DD06-3563-97F4-3FDAFF2C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1972368"/>
            <a:ext cx="6751493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卷积操作：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7170" name="Picture 2" descr="直白介绍卷积神经网络">
            <a:extLst>
              <a:ext uri="{FF2B5EF4-FFF2-40B4-BE49-F238E27FC236}">
                <a16:creationId xmlns:a16="http://schemas.microsoft.com/office/drawing/2014/main" id="{29DE4777-7A66-2046-80B2-E1E46B6F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6002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1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一般使用多个卷积提取不同特征：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</a:p>
        </p:txBody>
      </p:sp>
      <p:pic>
        <p:nvPicPr>
          <p:cNvPr id="8194" name="Picture 2" descr="CNN】——Depthwise卷积与Pointwise卷积">
            <a:extLst>
              <a:ext uri="{FF2B5EF4-FFF2-40B4-BE49-F238E27FC236}">
                <a16:creationId xmlns:a16="http://schemas.microsoft.com/office/drawing/2014/main" id="{0FC299AA-3F63-C2D9-E7EF-74E7165E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05" y="2047542"/>
            <a:ext cx="8303790" cy="43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3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卷积网络也使用激活函数： 直观上理解，激活函数将使得特征轮廓更加明确，去除了一些冗余的信息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pic>
        <p:nvPicPr>
          <p:cNvPr id="9218" name="Picture 2" descr="直白介绍卷积神经网络">
            <a:extLst>
              <a:ext uri="{FF2B5EF4-FFF2-40B4-BE49-F238E27FC236}">
                <a16:creationId xmlns:a16="http://schemas.microsoft.com/office/drawing/2014/main" id="{FECC975A-6767-319E-F47E-0F87E628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982490"/>
            <a:ext cx="6667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6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0242" name="Picture 2" descr="直白介绍卷积神经网络">
            <a:extLst>
              <a:ext uri="{FF2B5EF4-FFF2-40B4-BE49-F238E27FC236}">
                <a16:creationId xmlns:a16="http://schemas.microsoft.com/office/drawing/2014/main" id="{A3745A6F-E737-3221-2D3D-DD264580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11" y="2746603"/>
            <a:ext cx="4342977" cy="37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6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一般对每个卷积核输出的</a:t>
            </a:r>
            <a:r>
              <a:rPr lang="en-US" altLang="zh-CN" dirty="0"/>
              <a:t>feature map</a:t>
            </a:r>
            <a:r>
              <a:rPr lang="zh-CN" altLang="en-US" dirty="0"/>
              <a:t>独立的去做最大池化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DE1736-14CE-D0B1-EFB2-16947F3A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26" y="3429000"/>
            <a:ext cx="5267748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池化层：降低特征的维度，保留最重要的信息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最常用的就是最大池化；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一般对每个卷积核输出的</a:t>
            </a:r>
            <a:r>
              <a:rPr lang="en-US" altLang="zh-CN" dirty="0"/>
              <a:t>feature map</a:t>
            </a:r>
            <a:r>
              <a:rPr lang="zh-CN" altLang="en-US" dirty="0"/>
              <a:t>独立的去做最大池化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池化层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9DE1736-14CE-D0B1-EFB2-16947F3A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26" y="3429000"/>
            <a:ext cx="5267748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音频深度学习模型的基本框架：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音频处理的深度学习模型</a:t>
            </a:r>
          </a:p>
        </p:txBody>
      </p:sp>
      <p:pic>
        <p:nvPicPr>
          <p:cNvPr id="8194" name="Picture 2" descr="1_rBUXN2u1Yh-9pxKzUGjmMg">
            <a:extLst>
              <a:ext uri="{FF2B5EF4-FFF2-40B4-BE49-F238E27FC236}">
                <a16:creationId xmlns:a16="http://schemas.microsoft.com/office/drawing/2014/main" id="{3835DE40-F0A1-1EB7-F4CC-8E4D6361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35" y="2412259"/>
            <a:ext cx="8397529" cy="32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2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卷积神经网络堆叠多层，每一层所抽取的特征都是不一样的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一般来说，底层网络抽取局部的低水平特征； 高层的网络抽取更加高水平的特征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1C6605A-CE57-F915-8FDA-D13CD60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413635"/>
            <a:ext cx="76485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1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卷积神经网络堆叠多层，每一层所抽取的特征都是不一样的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一般来说，底层网络抽取局部的低水平特征； 高层的网络抽取更加高水平的特征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14338" name="Picture 2" descr="直白介绍卷积神经网络">
            <a:extLst>
              <a:ext uri="{FF2B5EF4-FFF2-40B4-BE49-F238E27FC236}">
                <a16:creationId xmlns:a16="http://schemas.microsoft.com/office/drawing/2014/main" id="{72039552-4AE7-4A7C-EDBC-AB7B6F4E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64" y="2335136"/>
            <a:ext cx="4061672" cy="42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8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因为卷积神经网络已经将高水平特征抽取出来，所以最后可以将其</a:t>
            </a:r>
            <a:r>
              <a:rPr lang="en-US" altLang="zh-CN" dirty="0"/>
              <a:t>feature map</a:t>
            </a:r>
            <a:r>
              <a:rPr lang="zh-CN" altLang="en-US" dirty="0"/>
              <a:t>转化为一个向量，输入到</a:t>
            </a:r>
            <a:r>
              <a:rPr lang="en-US" altLang="zh-CN" dirty="0"/>
              <a:t>MLP</a:t>
            </a:r>
            <a:r>
              <a:rPr lang="zh-CN" altLang="en-US" dirty="0"/>
              <a:t>层，得到概率预测结果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卷积神经网络</a:t>
            </a:r>
            <a:r>
              <a:rPr lang="en-US" altLang="zh-CN" dirty="0"/>
              <a:t>-</a:t>
            </a:r>
            <a:r>
              <a:rPr lang="zh-CN" altLang="en-US" dirty="0"/>
              <a:t>特征提取</a:t>
            </a:r>
          </a:p>
        </p:txBody>
      </p:sp>
      <p:pic>
        <p:nvPicPr>
          <p:cNvPr id="2" name="Picture 2" descr="CNN卷积神经网络原理详解（上）_三景页三景页的博客-CSDN博客">
            <a:extLst>
              <a:ext uri="{FF2B5EF4-FFF2-40B4-BE49-F238E27FC236}">
                <a16:creationId xmlns:a16="http://schemas.microsoft.com/office/drawing/2014/main" id="{D169F45E-B12F-DF31-B1B7-A3D15249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2985550"/>
            <a:ext cx="6751493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2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207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69827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交叉熵损失函数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损失函数计算</a:t>
            </a:r>
          </a:p>
        </p:txBody>
      </p:sp>
    </p:spTree>
    <p:extLst>
      <p:ext uri="{BB962C8B-B14F-4D97-AF65-F5344CB8AC3E}">
        <p14:creationId xmlns:p14="http://schemas.microsoft.com/office/powerpoint/2010/main" val="350679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1"/>
            <a:ext cx="5177626" cy="3973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生物的神经元：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生物神经元由树突、细胞体、轴突等部分组成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树突是细胞体的输入端，其接受四周的神经冲动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effectLst/>
                <a:latin typeface="-apple-system"/>
              </a:rPr>
              <a:t>轴突是细胞体的输出端，其发挥传递神经冲动给其他神经元的作用</a:t>
            </a:r>
            <a:endParaRPr lang="en-US" altLang="zh-CN" sz="1600" b="1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生物神经元具有兴奋和抑制两种状态，当接受的刺激高于一定阈值时，则会进入兴奋状态并将神经冲动由轴突传出，反之则没有神经冲动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b="1" dirty="0"/>
              <a:t>神经网络其实与人的神经元结构类似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生物神经元结构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CF010-1663-C058-DEE2-81E23FE4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77" y="2124664"/>
            <a:ext cx="4962839" cy="26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817155" cy="31959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Fully-connected neural networks</a:t>
            </a:r>
            <a:r>
              <a:rPr lang="zh-CN" altLang="en-US" b="1" dirty="0"/>
              <a:t>， 也叫多层感知机</a:t>
            </a:r>
            <a:r>
              <a:rPr lang="en-US" altLang="zh-CN" b="1" dirty="0"/>
              <a:t>(multi-layer perceptron, MLP)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每一层的数学运算可以由如下公式表示</a:t>
            </a:r>
            <a:r>
              <a:rPr lang="en-US" altLang="zh-CN" dirty="0"/>
              <a:t>(j = 1, 2, …, J)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全连接网络</a:t>
            </a:r>
          </a:p>
        </p:txBody>
      </p:sp>
      <p:pic>
        <p:nvPicPr>
          <p:cNvPr id="1028" name="Picture 4" descr="动图">
            <a:extLst>
              <a:ext uri="{FF2B5EF4-FFF2-40B4-BE49-F238E27FC236}">
                <a16:creationId xmlns:a16="http://schemas.microsoft.com/office/drawing/2014/main" id="{F9584D8A-7ECC-B618-25D4-1E16CBD2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07" y="1198599"/>
            <a:ext cx="3417086" cy="23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A89FA5-327B-1754-1ABA-F0B78D9E8084}"/>
                  </a:ext>
                </a:extLst>
              </p:cNvPr>
              <p:cNvSpPr txBox="1"/>
              <p:nvPr/>
            </p:nvSpPr>
            <p:spPr>
              <a:xfrm>
                <a:off x="2096359" y="3000587"/>
                <a:ext cx="228658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A89FA5-327B-1754-1ABA-F0B78D9E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59" y="3000587"/>
                <a:ext cx="2286588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3538D5E4-B624-6A9C-E209-21BF90FC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15" y="3989494"/>
            <a:ext cx="4292070" cy="20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9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553582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激活函数是神经网络具有强大表示能力的关键：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没有激活函数，神经网络全是输入的一系列线性组合，毫无意义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激活函数 </a:t>
            </a:r>
            <a:r>
              <a:rPr lang="en-US" altLang="zh-CN" dirty="0"/>
              <a:t>f </a:t>
            </a:r>
            <a:r>
              <a:rPr lang="zh-CN" altLang="en-US" dirty="0"/>
              <a:t>常见的有：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pic>
        <p:nvPicPr>
          <p:cNvPr id="3076" name="Picture 4" descr="深度学习的激活函数 ：sigmoid、tanh、ReLU 、Leaky Relu、RReLU、softsign  、softplus、GELU_wamg潇潇的博客-CSDN博客_softplus">
            <a:extLst>
              <a:ext uri="{FF2B5EF4-FFF2-40B4-BE49-F238E27FC236}">
                <a16:creationId xmlns:a16="http://schemas.microsoft.com/office/drawing/2014/main" id="{CF622C48-4A0C-258E-1154-EFD1A674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59602"/>
            <a:ext cx="7924800" cy="34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卷积神经网络介绍</a:t>
            </a: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634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图片由像素组成：黑白照片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4098" name="Picture 2" descr="直白介绍卷积神经网络">
            <a:extLst>
              <a:ext uri="{FF2B5EF4-FFF2-40B4-BE49-F238E27FC236}">
                <a16:creationId xmlns:a16="http://schemas.microsoft.com/office/drawing/2014/main" id="{C04BF504-E771-360A-5662-6758D91C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080" y="2292990"/>
            <a:ext cx="3877840" cy="38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图片由像素组成：彩色图片由</a:t>
            </a:r>
            <a:r>
              <a:rPr lang="en-US" altLang="zh-CN" b="1" dirty="0"/>
              <a:t>RGB</a:t>
            </a:r>
            <a:r>
              <a:rPr lang="zh-CN" altLang="en-US" b="1" dirty="0"/>
              <a:t>三通道的像素矩阵组成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处理图片为什么不能直接用</a:t>
            </a:r>
            <a:r>
              <a:rPr lang="en-US" altLang="zh-CN" dirty="0"/>
              <a:t>MLP</a:t>
            </a:r>
            <a:r>
              <a:rPr lang="zh-CN" altLang="en-US" dirty="0"/>
              <a:t>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8E2E9-B9A5-C674-729E-771D73A7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53" y="2225463"/>
            <a:ext cx="7850293" cy="44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5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4556</TotalTime>
  <Words>692</Words>
  <Application>Microsoft Office PowerPoint</Application>
  <PresentationFormat>宽屏</PresentationFormat>
  <Paragraphs>105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等线 Light</vt:lpstr>
      <vt:lpstr>思源黑体 CN Bold</vt:lpstr>
      <vt:lpstr>微软雅黑</vt:lpstr>
      <vt:lpstr>Arial</vt:lpstr>
      <vt:lpstr>Cambria Math</vt:lpstr>
      <vt:lpstr>Century Gothic</vt:lpstr>
      <vt:lpstr>Office 主题</vt:lpstr>
      <vt:lpstr>自定义设计方案</vt:lpstr>
      <vt:lpstr> 卷积神经网络介绍</vt:lpstr>
      <vt:lpstr>音频处理的深度学习模型</vt:lpstr>
      <vt:lpstr>目 录</vt:lpstr>
      <vt:lpstr>生物神经元结构</vt:lpstr>
      <vt:lpstr>全连接网络</vt:lpstr>
      <vt:lpstr>激活函数</vt:lpstr>
      <vt:lpstr>目 录</vt:lpstr>
      <vt:lpstr>处理图片为什么不能直接用MLP？</vt:lpstr>
      <vt:lpstr>处理图片为什么不能直接用MLP？</vt:lpstr>
      <vt:lpstr>处理图片为什么不能直接用MLP？</vt:lpstr>
      <vt:lpstr>处理图片为什么不能直接用MLP？</vt:lpstr>
      <vt:lpstr>处理图片为什么不能直接用MLP？</vt:lpstr>
      <vt:lpstr>卷积神经网络</vt:lpstr>
      <vt:lpstr>卷积神经网络</vt:lpstr>
      <vt:lpstr>卷积神经网络</vt:lpstr>
      <vt:lpstr>激活函数</vt:lpstr>
      <vt:lpstr>池化层</vt:lpstr>
      <vt:lpstr>池化层</vt:lpstr>
      <vt:lpstr>池化层</vt:lpstr>
      <vt:lpstr>卷积神经网络-特征提取</vt:lpstr>
      <vt:lpstr>卷积神经网络-特征提取</vt:lpstr>
      <vt:lpstr>卷积神经网络-特征提取</vt:lpstr>
      <vt:lpstr>目 录</vt:lpstr>
      <vt:lpstr>损失函数计算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朱威</dc:creator>
  <cp:lastModifiedBy>朱 威</cp:lastModifiedBy>
  <cp:revision>1235</cp:revision>
  <dcterms:created xsi:type="dcterms:W3CDTF">2015-09-05T08:54:00Z</dcterms:created>
  <dcterms:modified xsi:type="dcterms:W3CDTF">2022-10-15T14:55:52Z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1793EB589C0D4F959C0A3BDBB131C3E7</vt:lpwstr>
  </property>
  <property fmtid="{D5CDD505-2E9C-101B-9397-08002B2CF9AE}" pid="3" name="KSOProductBuildVer">
    <vt:lpwstr>2052-11.1.0.11551</vt:lpwstr>
  </property>
</Properties>
</file>