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28"/>
  </p:notesMasterIdLst>
  <p:sldIdLst>
    <p:sldId id="256" r:id="rId3"/>
    <p:sldId id="1610" r:id="rId4"/>
    <p:sldId id="257" r:id="rId5"/>
    <p:sldId id="1668" r:id="rId6"/>
    <p:sldId id="1693" r:id="rId7"/>
    <p:sldId id="1694" r:id="rId8"/>
    <p:sldId id="1695" r:id="rId9"/>
    <p:sldId id="1696" r:id="rId10"/>
    <p:sldId id="1698" r:id="rId11"/>
    <p:sldId id="1697" r:id="rId12"/>
    <p:sldId id="1699" r:id="rId13"/>
    <p:sldId id="1700" r:id="rId14"/>
    <p:sldId id="1701" r:id="rId15"/>
    <p:sldId id="1702" r:id="rId16"/>
    <p:sldId id="1703" r:id="rId17"/>
    <p:sldId id="1704" r:id="rId18"/>
    <p:sldId id="1705" r:id="rId19"/>
    <p:sldId id="1706" r:id="rId20"/>
    <p:sldId id="1707" r:id="rId21"/>
    <p:sldId id="1708" r:id="rId22"/>
    <p:sldId id="1709" r:id="rId23"/>
    <p:sldId id="1710" r:id="rId24"/>
    <p:sldId id="1711" r:id="rId25"/>
    <p:sldId id="1712" r:id="rId26"/>
    <p:sldId id="169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45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8" autoAdjust="0"/>
    <p:restoredTop sz="93455" autoAdjust="0"/>
  </p:normalViewPr>
  <p:slideViewPr>
    <p:cSldViewPr snapToGrid="0" snapToObjects="1">
      <p:cViewPr varScale="1">
        <p:scale>
          <a:sx n="74" d="100"/>
          <a:sy n="74" d="100"/>
        </p:scale>
        <p:origin x="7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80D4E-12FC-48C9-9D24-F6B54B847EA5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3BC2C-26AB-4922-B229-30C2BBB5E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3BC2C-26AB-4922-B229-30C2BBB5E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2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50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3BC2C-26AB-4922-B229-30C2BBB5E07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79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8999" y="2366859"/>
            <a:ext cx="6786465" cy="17543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zh-CN" altLang="en-US" sz="60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57498" y="4786335"/>
            <a:ext cx="3161944" cy="45719"/>
            <a:chOff x="1137730" y="5043804"/>
            <a:chExt cx="3161944" cy="45719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137730" y="5067165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137730" y="5043804"/>
              <a:ext cx="9742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Subtitle 2"/>
          <p:cNvSpPr txBox="1"/>
          <p:nvPr userDrawn="1"/>
        </p:nvSpPr>
        <p:spPr>
          <a:xfrm>
            <a:off x="649000" y="4264667"/>
            <a:ext cx="974222" cy="452020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</a:p>
        </p:txBody>
      </p:sp>
      <p:sp>
        <p:nvSpPr>
          <p:cNvPr id="14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1623222" y="4264249"/>
            <a:ext cx="4857373" cy="452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请在此处填入导师姓名</a:t>
            </a:r>
            <a:r>
              <a:rPr lang="en-US" altLang="zh-CN" dirty="0"/>
              <a:t>/</a:t>
            </a:r>
            <a:r>
              <a:rPr lang="zh-CN" altLang="en-US" dirty="0"/>
              <a:t>昵称</a:t>
            </a:r>
          </a:p>
        </p:txBody>
      </p:sp>
      <p:grpSp>
        <p:nvGrpSpPr>
          <p:cNvPr id="35" name="组 14"/>
          <p:cNvGrpSpPr/>
          <p:nvPr userDrawn="1"/>
        </p:nvGrpSpPr>
        <p:grpSpPr>
          <a:xfrm rot="1397667">
            <a:off x="225320" y="1389713"/>
            <a:ext cx="1024513" cy="1398348"/>
            <a:chOff x="3087349" y="2414413"/>
            <a:chExt cx="1024513" cy="1398348"/>
          </a:xfrm>
        </p:grpSpPr>
        <p:sp>
          <p:nvSpPr>
            <p:cNvPr id="36" name="椭圆 35"/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0" name="组 15"/>
          <p:cNvGrpSpPr/>
          <p:nvPr userDrawn="1"/>
        </p:nvGrpSpPr>
        <p:grpSpPr>
          <a:xfrm>
            <a:off x="6437156" y="3889514"/>
            <a:ext cx="1587497" cy="1201908"/>
            <a:chOff x="7306290" y="4556172"/>
            <a:chExt cx="1587497" cy="1201908"/>
          </a:xfrm>
        </p:grpSpPr>
        <p:sp>
          <p:nvSpPr>
            <p:cNvPr id="41" name="椭圆 40"/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次标题封面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>
            <a:off x="757498" y="4439200"/>
            <a:ext cx="3161944" cy="45719"/>
            <a:chOff x="1137730" y="5043804"/>
            <a:chExt cx="3161944" cy="45719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1137730" y="5067165"/>
              <a:ext cx="3161944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137730" y="5043804"/>
              <a:ext cx="9742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48999" y="3423656"/>
            <a:ext cx="7978534" cy="7017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4400" b="1" kern="0" spc="400" dirty="0">
                <a:solidFill>
                  <a:srgbClr val="C89868"/>
                </a:solidFill>
                <a:effectLst>
                  <a:outerShdw blurRad="38100" dist="38100" dir="2700000" sx="101000" sy="101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  <p:grpSp>
        <p:nvGrpSpPr>
          <p:cNvPr id="25" name="组 14">
            <a:extLst>
              <a:ext uri="{FF2B5EF4-FFF2-40B4-BE49-F238E27FC236}">
                <a16:creationId xmlns:a16="http://schemas.microsoft.com/office/drawing/2014/main" id="{B55121E3-DFAB-1CE4-F02A-8D474BC2C888}"/>
              </a:ext>
            </a:extLst>
          </p:cNvPr>
          <p:cNvGrpSpPr/>
          <p:nvPr userDrawn="1"/>
        </p:nvGrpSpPr>
        <p:grpSpPr>
          <a:xfrm rot="1397667">
            <a:off x="234556" y="1916179"/>
            <a:ext cx="1024513" cy="1398348"/>
            <a:chOff x="3087349" y="2414413"/>
            <a:chExt cx="1024513" cy="139834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AB2EAEA-37AC-DE66-BDC2-B2DF0EC37345}"/>
                </a:ext>
              </a:extLst>
            </p:cNvPr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EA9EF22-8EF4-342E-9206-631C62C5765C}"/>
                </a:ext>
              </a:extLst>
            </p:cNvPr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FB1BDF2-7E4A-50C4-E3AB-0CBA9F45445E}"/>
                </a:ext>
              </a:extLst>
            </p:cNvPr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6AC3736-2225-C88D-A4DE-6C73C744084C}"/>
                </a:ext>
              </a:extLst>
            </p:cNvPr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4" name="组 15">
            <a:extLst>
              <a:ext uri="{FF2B5EF4-FFF2-40B4-BE49-F238E27FC236}">
                <a16:creationId xmlns:a16="http://schemas.microsoft.com/office/drawing/2014/main" id="{5E19F696-1B77-A9D0-8F78-705769019710}"/>
              </a:ext>
            </a:extLst>
          </p:cNvPr>
          <p:cNvGrpSpPr/>
          <p:nvPr userDrawn="1"/>
        </p:nvGrpSpPr>
        <p:grpSpPr>
          <a:xfrm>
            <a:off x="6446392" y="4415980"/>
            <a:ext cx="1587497" cy="1201908"/>
            <a:chOff x="7306290" y="4556172"/>
            <a:chExt cx="1587497" cy="120190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FE24500-1D2E-8A91-C5EC-64EAFC62360E}"/>
                </a:ext>
              </a:extLst>
            </p:cNvPr>
            <p:cNvSpPr/>
            <p:nvPr/>
          </p:nvSpPr>
          <p:spPr>
            <a:xfrm>
              <a:off x="7306290" y="5384416"/>
              <a:ext cx="373664" cy="37366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E236B4A-E90C-3F8F-37EC-C4634D9B3F65}"/>
                </a:ext>
              </a:extLst>
            </p:cNvPr>
            <p:cNvSpPr/>
            <p:nvPr/>
          </p:nvSpPr>
          <p:spPr>
            <a:xfrm>
              <a:off x="8478566" y="4826138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1651CED-0959-2D8A-97E4-42BF44B25F58}"/>
                </a:ext>
              </a:extLst>
            </p:cNvPr>
            <p:cNvSpPr/>
            <p:nvPr/>
          </p:nvSpPr>
          <p:spPr>
            <a:xfrm>
              <a:off x="8742934" y="5142940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CB9B38D-B97F-5323-46B7-E2FCC2D51952}"/>
                </a:ext>
              </a:extLst>
            </p:cNvPr>
            <p:cNvSpPr/>
            <p:nvPr/>
          </p:nvSpPr>
          <p:spPr>
            <a:xfrm>
              <a:off x="7705441" y="4556172"/>
              <a:ext cx="351970" cy="3519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405313" cy="17922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956736" y="407458"/>
            <a:ext cx="5968997" cy="6581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9" name="内容占位符 28"/>
          <p:cNvSpPr>
            <a:spLocks noGrp="1"/>
          </p:cNvSpPr>
          <p:nvPr>
            <p:ph sz="quarter" idx="11"/>
          </p:nvPr>
        </p:nvSpPr>
        <p:spPr>
          <a:xfrm>
            <a:off x="6096000" y="2116139"/>
            <a:ext cx="5376336" cy="18462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有代码框mid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936623" y="404322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" name="内容占位符 17"/>
          <p:cNvSpPr txBox="1"/>
          <p:nvPr userDrawn="1"/>
        </p:nvSpPr>
        <p:spPr>
          <a:xfrm>
            <a:off x="602253" y="1502193"/>
            <a:ext cx="1915760" cy="7458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</p:txBody>
      </p:sp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98786" y="1739992"/>
            <a:ext cx="8413790" cy="4593735"/>
            <a:chOff x="3298786" y="1739992"/>
            <a:chExt cx="8413790" cy="4593735"/>
          </a:xfrm>
        </p:grpSpPr>
        <p:sp>
          <p:nvSpPr>
            <p:cNvPr id="18" name="Freeform 363"/>
            <p:cNvSpPr>
              <a:spLocks noEditPoints="1"/>
            </p:cNvSpPr>
            <p:nvPr userDrawn="1"/>
          </p:nvSpPr>
          <p:spPr bwMode="auto">
            <a:xfrm rot="1658487">
              <a:off x="5285110" y="4608881"/>
              <a:ext cx="773335" cy="770514"/>
            </a:xfrm>
            <a:custGeom>
              <a:avLst/>
              <a:gdLst>
                <a:gd name="T0" fmla="*/ 145 w 274"/>
                <a:gd name="T1" fmla="*/ 262 h 273"/>
                <a:gd name="T2" fmla="*/ 189 w 274"/>
                <a:gd name="T3" fmla="*/ 204 h 273"/>
                <a:gd name="T4" fmla="*/ 263 w 274"/>
                <a:gd name="T5" fmla="*/ 204 h 273"/>
                <a:gd name="T6" fmla="*/ 216 w 274"/>
                <a:gd name="T7" fmla="*/ 217 h 273"/>
                <a:gd name="T8" fmla="*/ 104 w 274"/>
                <a:gd name="T9" fmla="*/ 199 h 273"/>
                <a:gd name="T10" fmla="*/ 55 w 274"/>
                <a:gd name="T11" fmla="*/ 186 h 273"/>
                <a:gd name="T12" fmla="*/ 14 w 274"/>
                <a:gd name="T13" fmla="*/ 168 h 273"/>
                <a:gd name="T14" fmla="*/ 44 w 274"/>
                <a:gd name="T15" fmla="*/ 207 h 273"/>
                <a:gd name="T16" fmla="*/ 45 w 274"/>
                <a:gd name="T17" fmla="*/ 217 h 273"/>
                <a:gd name="T18" fmla="*/ 95 w 274"/>
                <a:gd name="T19" fmla="*/ 254 h 273"/>
                <a:gd name="T20" fmla="*/ 86 w 274"/>
                <a:gd name="T21" fmla="*/ 232 h 273"/>
                <a:gd name="T22" fmla="*/ 114 w 274"/>
                <a:gd name="T23" fmla="*/ 255 h 273"/>
                <a:gd name="T24" fmla="*/ 131 w 274"/>
                <a:gd name="T25" fmla="*/ 196 h 273"/>
                <a:gd name="T26" fmla="*/ 110 w 274"/>
                <a:gd name="T27" fmla="*/ 189 h 273"/>
                <a:gd name="T28" fmla="*/ 132 w 274"/>
                <a:gd name="T29" fmla="*/ 145 h 273"/>
                <a:gd name="T30" fmla="*/ 74 w 274"/>
                <a:gd name="T31" fmla="*/ 145 h 273"/>
                <a:gd name="T32" fmla="*/ 67 w 274"/>
                <a:gd name="T33" fmla="*/ 166 h 273"/>
                <a:gd name="T34" fmla="*/ 205 w 274"/>
                <a:gd name="T35" fmla="*/ 111 h 273"/>
                <a:gd name="T36" fmla="*/ 192 w 274"/>
                <a:gd name="T37" fmla="*/ 159 h 273"/>
                <a:gd name="T38" fmla="*/ 150 w 274"/>
                <a:gd name="T39" fmla="*/ 59 h 273"/>
                <a:gd name="T40" fmla="*/ 114 w 274"/>
                <a:gd name="T41" fmla="*/ 94 h 273"/>
                <a:gd name="T42" fmla="*/ 57 w 274"/>
                <a:gd name="T43" fmla="*/ 42 h 273"/>
                <a:gd name="T44" fmla="*/ 9 w 274"/>
                <a:gd name="T45" fmla="*/ 55 h 273"/>
                <a:gd name="T46" fmla="*/ 178 w 274"/>
                <a:gd name="T47" fmla="*/ 23 h 273"/>
                <a:gd name="T48" fmla="*/ 230 w 274"/>
                <a:gd name="T49" fmla="*/ 57 h 273"/>
                <a:gd name="T50" fmla="*/ 137 w 274"/>
                <a:gd name="T51" fmla="*/ 0 h 273"/>
                <a:gd name="T52" fmla="*/ 271 w 274"/>
                <a:gd name="T53" fmla="*/ 108 h 273"/>
                <a:gd name="T54" fmla="*/ 257 w 274"/>
                <a:gd name="T55" fmla="*/ 189 h 273"/>
                <a:gd name="T56" fmla="*/ 260 w 274"/>
                <a:gd name="T57" fmla="*/ 142 h 273"/>
                <a:gd name="T58" fmla="*/ 238 w 274"/>
                <a:gd name="T59" fmla="*/ 133 h 273"/>
                <a:gd name="T60" fmla="*/ 261 w 274"/>
                <a:gd name="T61" fmla="*/ 105 h 273"/>
                <a:gd name="T62" fmla="*/ 206 w 274"/>
                <a:gd name="T63" fmla="*/ 76 h 273"/>
                <a:gd name="T64" fmla="*/ 206 w 274"/>
                <a:gd name="T65" fmla="*/ 103 h 273"/>
                <a:gd name="T66" fmla="*/ 193 w 274"/>
                <a:gd name="T67" fmla="*/ 82 h 273"/>
                <a:gd name="T68" fmla="*/ 169 w 274"/>
                <a:gd name="T69" fmla="*/ 79 h 273"/>
                <a:gd name="T70" fmla="*/ 189 w 274"/>
                <a:gd name="T71" fmla="*/ 66 h 273"/>
                <a:gd name="T72" fmla="*/ 142 w 274"/>
                <a:gd name="T73" fmla="*/ 13 h 273"/>
                <a:gd name="T74" fmla="*/ 136 w 274"/>
                <a:gd name="T75" fmla="*/ 50 h 273"/>
                <a:gd name="T76" fmla="*/ 127 w 274"/>
                <a:gd name="T77" fmla="*/ 11 h 273"/>
                <a:gd name="T78" fmla="*/ 86 w 274"/>
                <a:gd name="T79" fmla="*/ 71 h 273"/>
                <a:gd name="T80" fmla="*/ 104 w 274"/>
                <a:gd name="T81" fmla="*/ 83 h 273"/>
                <a:gd name="T82" fmla="*/ 76 w 274"/>
                <a:gd name="T83" fmla="*/ 105 h 273"/>
                <a:gd name="T84" fmla="*/ 132 w 274"/>
                <a:gd name="T85" fmla="*/ 130 h 273"/>
                <a:gd name="T86" fmla="*/ 140 w 274"/>
                <a:gd name="T87" fmla="*/ 113 h 273"/>
                <a:gd name="T88" fmla="*/ 146 w 274"/>
                <a:gd name="T89" fmla="*/ 131 h 273"/>
                <a:gd name="T90" fmla="*/ 171 w 274"/>
                <a:gd name="T91" fmla="*/ 140 h 273"/>
                <a:gd name="T92" fmla="*/ 142 w 274"/>
                <a:gd name="T93" fmla="*/ 182 h 273"/>
                <a:gd name="T94" fmla="*/ 193 w 274"/>
                <a:gd name="T95" fmla="*/ 191 h 273"/>
                <a:gd name="T96" fmla="*/ 206 w 274"/>
                <a:gd name="T97" fmla="*/ 170 h 273"/>
                <a:gd name="T98" fmla="*/ 206 w 274"/>
                <a:gd name="T99" fmla="*/ 196 h 273"/>
                <a:gd name="T100" fmla="*/ 209 w 274"/>
                <a:gd name="T101" fmla="*/ 207 h 273"/>
                <a:gd name="T102" fmla="*/ 179 w 274"/>
                <a:gd name="T103" fmla="*/ 249 h 273"/>
                <a:gd name="T104" fmla="*/ 212 w 274"/>
                <a:gd name="T105" fmla="*/ 239 h 273"/>
                <a:gd name="T106" fmla="*/ 219 w 274"/>
                <a:gd name="T107" fmla="*/ 246 h 273"/>
                <a:gd name="T108" fmla="*/ 31 w 274"/>
                <a:gd name="T109" fmla="*/ 222 h 273"/>
                <a:gd name="T110" fmla="*/ 14 w 274"/>
                <a:gd name="T111" fmla="*/ 82 h 273"/>
                <a:gd name="T112" fmla="*/ 11 w 274"/>
                <a:gd name="T113" fmla="*/ 130 h 273"/>
                <a:gd name="T114" fmla="*/ 67 w 274"/>
                <a:gd name="T115" fmla="*/ 103 h 273"/>
                <a:gd name="T116" fmla="*/ 63 w 274"/>
                <a:gd name="T117" fmla="*/ 74 h 273"/>
                <a:gd name="T118" fmla="*/ 72 w 274"/>
                <a:gd name="T119" fmla="*/ 67 h 273"/>
                <a:gd name="T120" fmla="*/ 95 w 274"/>
                <a:gd name="T121" fmla="*/ 19 h 273"/>
                <a:gd name="T122" fmla="*/ 58 w 274"/>
                <a:gd name="T123" fmla="*/ 33 h 273"/>
                <a:gd name="T124" fmla="*/ 109 w 274"/>
                <a:gd name="T125" fmla="*/ 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" h="273">
                  <a:moveTo>
                    <a:pt x="146" y="196"/>
                  </a:moveTo>
                  <a:lnTo>
                    <a:pt x="143" y="196"/>
                  </a:lnTo>
                  <a:lnTo>
                    <a:pt x="142" y="198"/>
                  </a:lnTo>
                  <a:lnTo>
                    <a:pt x="142" y="200"/>
                  </a:lnTo>
                  <a:lnTo>
                    <a:pt x="142" y="258"/>
                  </a:lnTo>
                  <a:lnTo>
                    <a:pt x="142" y="260"/>
                  </a:lnTo>
                  <a:lnTo>
                    <a:pt x="145" y="262"/>
                  </a:lnTo>
                  <a:lnTo>
                    <a:pt x="147" y="262"/>
                  </a:lnTo>
                  <a:lnTo>
                    <a:pt x="159" y="255"/>
                  </a:lnTo>
                  <a:lnTo>
                    <a:pt x="169" y="245"/>
                  </a:lnTo>
                  <a:lnTo>
                    <a:pt x="178" y="234"/>
                  </a:lnTo>
                  <a:lnTo>
                    <a:pt x="184" y="219"/>
                  </a:lnTo>
                  <a:lnTo>
                    <a:pt x="189" y="207"/>
                  </a:lnTo>
                  <a:lnTo>
                    <a:pt x="189" y="204"/>
                  </a:lnTo>
                  <a:lnTo>
                    <a:pt x="189" y="203"/>
                  </a:lnTo>
                  <a:lnTo>
                    <a:pt x="187" y="202"/>
                  </a:lnTo>
                  <a:lnTo>
                    <a:pt x="168" y="198"/>
                  </a:lnTo>
                  <a:lnTo>
                    <a:pt x="146" y="196"/>
                  </a:lnTo>
                  <a:close/>
                  <a:moveTo>
                    <a:pt x="242" y="191"/>
                  </a:moveTo>
                  <a:lnTo>
                    <a:pt x="254" y="195"/>
                  </a:lnTo>
                  <a:lnTo>
                    <a:pt x="263" y="204"/>
                  </a:lnTo>
                  <a:lnTo>
                    <a:pt x="267" y="217"/>
                  </a:lnTo>
                  <a:lnTo>
                    <a:pt x="263" y="230"/>
                  </a:lnTo>
                  <a:lnTo>
                    <a:pt x="254" y="239"/>
                  </a:lnTo>
                  <a:lnTo>
                    <a:pt x="242" y="242"/>
                  </a:lnTo>
                  <a:lnTo>
                    <a:pt x="229" y="239"/>
                  </a:lnTo>
                  <a:lnTo>
                    <a:pt x="219" y="230"/>
                  </a:lnTo>
                  <a:lnTo>
                    <a:pt x="216" y="217"/>
                  </a:lnTo>
                  <a:lnTo>
                    <a:pt x="219" y="204"/>
                  </a:lnTo>
                  <a:lnTo>
                    <a:pt x="229" y="195"/>
                  </a:lnTo>
                  <a:lnTo>
                    <a:pt x="242" y="191"/>
                  </a:lnTo>
                  <a:close/>
                  <a:moveTo>
                    <a:pt x="78" y="173"/>
                  </a:moveTo>
                  <a:lnTo>
                    <a:pt x="91" y="177"/>
                  </a:lnTo>
                  <a:lnTo>
                    <a:pt x="100" y="186"/>
                  </a:lnTo>
                  <a:lnTo>
                    <a:pt x="104" y="199"/>
                  </a:lnTo>
                  <a:lnTo>
                    <a:pt x="100" y="212"/>
                  </a:lnTo>
                  <a:lnTo>
                    <a:pt x="91" y="222"/>
                  </a:lnTo>
                  <a:lnTo>
                    <a:pt x="78" y="225"/>
                  </a:lnTo>
                  <a:lnTo>
                    <a:pt x="65" y="222"/>
                  </a:lnTo>
                  <a:lnTo>
                    <a:pt x="55" y="212"/>
                  </a:lnTo>
                  <a:lnTo>
                    <a:pt x="53" y="199"/>
                  </a:lnTo>
                  <a:lnTo>
                    <a:pt x="55" y="186"/>
                  </a:lnTo>
                  <a:lnTo>
                    <a:pt x="65" y="177"/>
                  </a:lnTo>
                  <a:lnTo>
                    <a:pt x="78" y="173"/>
                  </a:lnTo>
                  <a:close/>
                  <a:moveTo>
                    <a:pt x="14" y="142"/>
                  </a:moveTo>
                  <a:lnTo>
                    <a:pt x="12" y="142"/>
                  </a:lnTo>
                  <a:lnTo>
                    <a:pt x="11" y="144"/>
                  </a:lnTo>
                  <a:lnTo>
                    <a:pt x="11" y="145"/>
                  </a:lnTo>
                  <a:lnTo>
                    <a:pt x="14" y="168"/>
                  </a:lnTo>
                  <a:lnTo>
                    <a:pt x="22" y="189"/>
                  </a:lnTo>
                  <a:lnTo>
                    <a:pt x="32" y="208"/>
                  </a:lnTo>
                  <a:lnTo>
                    <a:pt x="34" y="209"/>
                  </a:lnTo>
                  <a:lnTo>
                    <a:pt x="36" y="211"/>
                  </a:lnTo>
                  <a:lnTo>
                    <a:pt x="37" y="209"/>
                  </a:lnTo>
                  <a:lnTo>
                    <a:pt x="42" y="207"/>
                  </a:lnTo>
                  <a:lnTo>
                    <a:pt x="44" y="207"/>
                  </a:lnTo>
                  <a:lnTo>
                    <a:pt x="45" y="207"/>
                  </a:lnTo>
                  <a:lnTo>
                    <a:pt x="46" y="208"/>
                  </a:lnTo>
                  <a:lnTo>
                    <a:pt x="48" y="211"/>
                  </a:lnTo>
                  <a:lnTo>
                    <a:pt x="48" y="212"/>
                  </a:lnTo>
                  <a:lnTo>
                    <a:pt x="48" y="214"/>
                  </a:lnTo>
                  <a:lnTo>
                    <a:pt x="46" y="216"/>
                  </a:lnTo>
                  <a:lnTo>
                    <a:pt x="45" y="217"/>
                  </a:lnTo>
                  <a:lnTo>
                    <a:pt x="42" y="218"/>
                  </a:lnTo>
                  <a:lnTo>
                    <a:pt x="42" y="221"/>
                  </a:lnTo>
                  <a:lnTo>
                    <a:pt x="44" y="222"/>
                  </a:lnTo>
                  <a:lnTo>
                    <a:pt x="65" y="241"/>
                  </a:lnTo>
                  <a:lnTo>
                    <a:pt x="91" y="255"/>
                  </a:lnTo>
                  <a:lnTo>
                    <a:pt x="94" y="255"/>
                  </a:lnTo>
                  <a:lnTo>
                    <a:pt x="95" y="254"/>
                  </a:lnTo>
                  <a:lnTo>
                    <a:pt x="96" y="253"/>
                  </a:lnTo>
                  <a:lnTo>
                    <a:pt x="96" y="251"/>
                  </a:lnTo>
                  <a:lnTo>
                    <a:pt x="95" y="249"/>
                  </a:lnTo>
                  <a:lnTo>
                    <a:pt x="91" y="242"/>
                  </a:lnTo>
                  <a:lnTo>
                    <a:pt x="86" y="235"/>
                  </a:lnTo>
                  <a:lnTo>
                    <a:pt x="86" y="234"/>
                  </a:lnTo>
                  <a:lnTo>
                    <a:pt x="86" y="232"/>
                  </a:lnTo>
                  <a:lnTo>
                    <a:pt x="87" y="231"/>
                  </a:lnTo>
                  <a:lnTo>
                    <a:pt x="90" y="230"/>
                  </a:lnTo>
                  <a:lnTo>
                    <a:pt x="91" y="228"/>
                  </a:lnTo>
                  <a:lnTo>
                    <a:pt x="94" y="230"/>
                  </a:lnTo>
                  <a:lnTo>
                    <a:pt x="95" y="231"/>
                  </a:lnTo>
                  <a:lnTo>
                    <a:pt x="104" y="244"/>
                  </a:lnTo>
                  <a:lnTo>
                    <a:pt x="114" y="255"/>
                  </a:lnTo>
                  <a:lnTo>
                    <a:pt x="127" y="262"/>
                  </a:lnTo>
                  <a:lnTo>
                    <a:pt x="129" y="262"/>
                  </a:lnTo>
                  <a:lnTo>
                    <a:pt x="132" y="260"/>
                  </a:lnTo>
                  <a:lnTo>
                    <a:pt x="132" y="258"/>
                  </a:lnTo>
                  <a:lnTo>
                    <a:pt x="132" y="200"/>
                  </a:lnTo>
                  <a:lnTo>
                    <a:pt x="132" y="198"/>
                  </a:lnTo>
                  <a:lnTo>
                    <a:pt x="131" y="196"/>
                  </a:lnTo>
                  <a:lnTo>
                    <a:pt x="128" y="196"/>
                  </a:lnTo>
                  <a:lnTo>
                    <a:pt x="114" y="198"/>
                  </a:lnTo>
                  <a:lnTo>
                    <a:pt x="111" y="196"/>
                  </a:lnTo>
                  <a:lnTo>
                    <a:pt x="110" y="195"/>
                  </a:lnTo>
                  <a:lnTo>
                    <a:pt x="109" y="194"/>
                  </a:lnTo>
                  <a:lnTo>
                    <a:pt x="109" y="191"/>
                  </a:lnTo>
                  <a:lnTo>
                    <a:pt x="110" y="189"/>
                  </a:lnTo>
                  <a:lnTo>
                    <a:pt x="111" y="189"/>
                  </a:lnTo>
                  <a:lnTo>
                    <a:pt x="113" y="188"/>
                  </a:lnTo>
                  <a:lnTo>
                    <a:pt x="128" y="186"/>
                  </a:lnTo>
                  <a:lnTo>
                    <a:pt x="131" y="186"/>
                  </a:lnTo>
                  <a:lnTo>
                    <a:pt x="132" y="185"/>
                  </a:lnTo>
                  <a:lnTo>
                    <a:pt x="132" y="182"/>
                  </a:lnTo>
                  <a:lnTo>
                    <a:pt x="132" y="145"/>
                  </a:lnTo>
                  <a:lnTo>
                    <a:pt x="132" y="143"/>
                  </a:lnTo>
                  <a:lnTo>
                    <a:pt x="131" y="142"/>
                  </a:lnTo>
                  <a:lnTo>
                    <a:pt x="128" y="142"/>
                  </a:lnTo>
                  <a:lnTo>
                    <a:pt x="78" y="142"/>
                  </a:lnTo>
                  <a:lnTo>
                    <a:pt x="76" y="142"/>
                  </a:lnTo>
                  <a:lnTo>
                    <a:pt x="74" y="143"/>
                  </a:lnTo>
                  <a:lnTo>
                    <a:pt x="74" y="145"/>
                  </a:lnTo>
                  <a:lnTo>
                    <a:pt x="76" y="163"/>
                  </a:lnTo>
                  <a:lnTo>
                    <a:pt x="74" y="166"/>
                  </a:lnTo>
                  <a:lnTo>
                    <a:pt x="73" y="167"/>
                  </a:lnTo>
                  <a:lnTo>
                    <a:pt x="72" y="168"/>
                  </a:lnTo>
                  <a:lnTo>
                    <a:pt x="69" y="168"/>
                  </a:lnTo>
                  <a:lnTo>
                    <a:pt x="68" y="167"/>
                  </a:lnTo>
                  <a:lnTo>
                    <a:pt x="67" y="166"/>
                  </a:lnTo>
                  <a:lnTo>
                    <a:pt x="65" y="165"/>
                  </a:lnTo>
                  <a:lnTo>
                    <a:pt x="64" y="145"/>
                  </a:lnTo>
                  <a:lnTo>
                    <a:pt x="64" y="143"/>
                  </a:lnTo>
                  <a:lnTo>
                    <a:pt x="63" y="142"/>
                  </a:lnTo>
                  <a:lnTo>
                    <a:pt x="60" y="142"/>
                  </a:lnTo>
                  <a:lnTo>
                    <a:pt x="14" y="142"/>
                  </a:lnTo>
                  <a:close/>
                  <a:moveTo>
                    <a:pt x="205" y="111"/>
                  </a:moveTo>
                  <a:lnTo>
                    <a:pt x="217" y="115"/>
                  </a:lnTo>
                  <a:lnTo>
                    <a:pt x="226" y="124"/>
                  </a:lnTo>
                  <a:lnTo>
                    <a:pt x="230" y="136"/>
                  </a:lnTo>
                  <a:lnTo>
                    <a:pt x="226" y="149"/>
                  </a:lnTo>
                  <a:lnTo>
                    <a:pt x="217" y="159"/>
                  </a:lnTo>
                  <a:lnTo>
                    <a:pt x="205" y="162"/>
                  </a:lnTo>
                  <a:lnTo>
                    <a:pt x="192" y="159"/>
                  </a:lnTo>
                  <a:lnTo>
                    <a:pt x="183" y="149"/>
                  </a:lnTo>
                  <a:lnTo>
                    <a:pt x="179" y="136"/>
                  </a:lnTo>
                  <a:lnTo>
                    <a:pt x="183" y="124"/>
                  </a:lnTo>
                  <a:lnTo>
                    <a:pt x="192" y="115"/>
                  </a:lnTo>
                  <a:lnTo>
                    <a:pt x="205" y="111"/>
                  </a:lnTo>
                  <a:close/>
                  <a:moveTo>
                    <a:pt x="137" y="56"/>
                  </a:moveTo>
                  <a:lnTo>
                    <a:pt x="150" y="59"/>
                  </a:lnTo>
                  <a:lnTo>
                    <a:pt x="159" y="69"/>
                  </a:lnTo>
                  <a:lnTo>
                    <a:pt x="163" y="82"/>
                  </a:lnTo>
                  <a:lnTo>
                    <a:pt x="159" y="94"/>
                  </a:lnTo>
                  <a:lnTo>
                    <a:pt x="150" y="103"/>
                  </a:lnTo>
                  <a:lnTo>
                    <a:pt x="137" y="107"/>
                  </a:lnTo>
                  <a:lnTo>
                    <a:pt x="124" y="103"/>
                  </a:lnTo>
                  <a:lnTo>
                    <a:pt x="114" y="94"/>
                  </a:lnTo>
                  <a:lnTo>
                    <a:pt x="111" y="82"/>
                  </a:lnTo>
                  <a:lnTo>
                    <a:pt x="114" y="69"/>
                  </a:lnTo>
                  <a:lnTo>
                    <a:pt x="124" y="59"/>
                  </a:lnTo>
                  <a:lnTo>
                    <a:pt x="137" y="56"/>
                  </a:lnTo>
                  <a:close/>
                  <a:moveTo>
                    <a:pt x="35" y="29"/>
                  </a:moveTo>
                  <a:lnTo>
                    <a:pt x="48" y="33"/>
                  </a:lnTo>
                  <a:lnTo>
                    <a:pt x="57" y="42"/>
                  </a:lnTo>
                  <a:lnTo>
                    <a:pt x="60" y="55"/>
                  </a:lnTo>
                  <a:lnTo>
                    <a:pt x="57" y="67"/>
                  </a:lnTo>
                  <a:lnTo>
                    <a:pt x="48" y="76"/>
                  </a:lnTo>
                  <a:lnTo>
                    <a:pt x="35" y="80"/>
                  </a:lnTo>
                  <a:lnTo>
                    <a:pt x="22" y="76"/>
                  </a:lnTo>
                  <a:lnTo>
                    <a:pt x="13" y="67"/>
                  </a:lnTo>
                  <a:lnTo>
                    <a:pt x="9" y="55"/>
                  </a:lnTo>
                  <a:lnTo>
                    <a:pt x="13" y="42"/>
                  </a:lnTo>
                  <a:lnTo>
                    <a:pt x="22" y="33"/>
                  </a:lnTo>
                  <a:lnTo>
                    <a:pt x="35" y="29"/>
                  </a:lnTo>
                  <a:close/>
                  <a:moveTo>
                    <a:pt x="182" y="18"/>
                  </a:moveTo>
                  <a:lnTo>
                    <a:pt x="179" y="19"/>
                  </a:lnTo>
                  <a:lnTo>
                    <a:pt x="178" y="20"/>
                  </a:lnTo>
                  <a:lnTo>
                    <a:pt x="178" y="23"/>
                  </a:lnTo>
                  <a:lnTo>
                    <a:pt x="179" y="24"/>
                  </a:lnTo>
                  <a:lnTo>
                    <a:pt x="191" y="43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7"/>
                  </a:lnTo>
                  <a:lnTo>
                    <a:pt x="205" y="67"/>
                  </a:lnTo>
                  <a:lnTo>
                    <a:pt x="230" y="57"/>
                  </a:lnTo>
                  <a:lnTo>
                    <a:pt x="232" y="55"/>
                  </a:lnTo>
                  <a:lnTo>
                    <a:pt x="232" y="53"/>
                  </a:lnTo>
                  <a:lnTo>
                    <a:pt x="230" y="51"/>
                  </a:lnTo>
                  <a:lnTo>
                    <a:pt x="209" y="32"/>
                  </a:lnTo>
                  <a:lnTo>
                    <a:pt x="183" y="18"/>
                  </a:lnTo>
                  <a:lnTo>
                    <a:pt x="182" y="18"/>
                  </a:lnTo>
                  <a:close/>
                  <a:moveTo>
                    <a:pt x="137" y="0"/>
                  </a:moveTo>
                  <a:lnTo>
                    <a:pt x="164" y="2"/>
                  </a:lnTo>
                  <a:lnTo>
                    <a:pt x="189" y="10"/>
                  </a:lnTo>
                  <a:lnTo>
                    <a:pt x="212" y="23"/>
                  </a:lnTo>
                  <a:lnTo>
                    <a:pt x="233" y="39"/>
                  </a:lnTo>
                  <a:lnTo>
                    <a:pt x="249" y="59"/>
                  </a:lnTo>
                  <a:lnTo>
                    <a:pt x="262" y="83"/>
                  </a:lnTo>
                  <a:lnTo>
                    <a:pt x="271" y="108"/>
                  </a:lnTo>
                  <a:lnTo>
                    <a:pt x="274" y="136"/>
                  </a:lnTo>
                  <a:lnTo>
                    <a:pt x="271" y="163"/>
                  </a:lnTo>
                  <a:lnTo>
                    <a:pt x="263" y="188"/>
                  </a:lnTo>
                  <a:lnTo>
                    <a:pt x="263" y="189"/>
                  </a:lnTo>
                  <a:lnTo>
                    <a:pt x="262" y="190"/>
                  </a:lnTo>
                  <a:lnTo>
                    <a:pt x="260" y="190"/>
                  </a:lnTo>
                  <a:lnTo>
                    <a:pt x="257" y="189"/>
                  </a:lnTo>
                  <a:lnTo>
                    <a:pt x="254" y="186"/>
                  </a:lnTo>
                  <a:lnTo>
                    <a:pt x="254" y="184"/>
                  </a:lnTo>
                  <a:lnTo>
                    <a:pt x="261" y="166"/>
                  </a:lnTo>
                  <a:lnTo>
                    <a:pt x="263" y="145"/>
                  </a:lnTo>
                  <a:lnTo>
                    <a:pt x="263" y="144"/>
                  </a:lnTo>
                  <a:lnTo>
                    <a:pt x="262" y="142"/>
                  </a:lnTo>
                  <a:lnTo>
                    <a:pt x="260" y="142"/>
                  </a:lnTo>
                  <a:lnTo>
                    <a:pt x="240" y="142"/>
                  </a:lnTo>
                  <a:lnTo>
                    <a:pt x="239" y="142"/>
                  </a:lnTo>
                  <a:lnTo>
                    <a:pt x="238" y="140"/>
                  </a:lnTo>
                  <a:lnTo>
                    <a:pt x="237" y="139"/>
                  </a:lnTo>
                  <a:lnTo>
                    <a:pt x="237" y="136"/>
                  </a:lnTo>
                  <a:lnTo>
                    <a:pt x="237" y="135"/>
                  </a:lnTo>
                  <a:lnTo>
                    <a:pt x="238" y="133"/>
                  </a:lnTo>
                  <a:lnTo>
                    <a:pt x="239" y="133"/>
                  </a:lnTo>
                  <a:lnTo>
                    <a:pt x="240" y="131"/>
                  </a:lnTo>
                  <a:lnTo>
                    <a:pt x="260" y="131"/>
                  </a:lnTo>
                  <a:lnTo>
                    <a:pt x="262" y="131"/>
                  </a:lnTo>
                  <a:lnTo>
                    <a:pt x="263" y="130"/>
                  </a:lnTo>
                  <a:lnTo>
                    <a:pt x="263" y="127"/>
                  </a:lnTo>
                  <a:lnTo>
                    <a:pt x="261" y="105"/>
                  </a:lnTo>
                  <a:lnTo>
                    <a:pt x="253" y="84"/>
                  </a:lnTo>
                  <a:lnTo>
                    <a:pt x="242" y="65"/>
                  </a:lnTo>
                  <a:lnTo>
                    <a:pt x="240" y="64"/>
                  </a:lnTo>
                  <a:lnTo>
                    <a:pt x="239" y="64"/>
                  </a:lnTo>
                  <a:lnTo>
                    <a:pt x="237" y="64"/>
                  </a:lnTo>
                  <a:lnTo>
                    <a:pt x="223" y="71"/>
                  </a:lnTo>
                  <a:lnTo>
                    <a:pt x="206" y="76"/>
                  </a:lnTo>
                  <a:lnTo>
                    <a:pt x="205" y="78"/>
                  </a:lnTo>
                  <a:lnTo>
                    <a:pt x="203" y="79"/>
                  </a:lnTo>
                  <a:lnTo>
                    <a:pt x="203" y="82"/>
                  </a:lnTo>
                  <a:lnTo>
                    <a:pt x="206" y="90"/>
                  </a:lnTo>
                  <a:lnTo>
                    <a:pt x="207" y="101"/>
                  </a:lnTo>
                  <a:lnTo>
                    <a:pt x="207" y="102"/>
                  </a:lnTo>
                  <a:lnTo>
                    <a:pt x="206" y="103"/>
                  </a:lnTo>
                  <a:lnTo>
                    <a:pt x="205" y="105"/>
                  </a:lnTo>
                  <a:lnTo>
                    <a:pt x="203" y="105"/>
                  </a:lnTo>
                  <a:lnTo>
                    <a:pt x="201" y="105"/>
                  </a:lnTo>
                  <a:lnTo>
                    <a:pt x="198" y="103"/>
                  </a:lnTo>
                  <a:lnTo>
                    <a:pt x="198" y="102"/>
                  </a:lnTo>
                  <a:lnTo>
                    <a:pt x="194" y="84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1" y="82"/>
                  </a:lnTo>
                  <a:lnTo>
                    <a:pt x="173" y="84"/>
                  </a:lnTo>
                  <a:lnTo>
                    <a:pt x="171" y="84"/>
                  </a:lnTo>
                  <a:lnTo>
                    <a:pt x="170" y="83"/>
                  </a:lnTo>
                  <a:lnTo>
                    <a:pt x="169" y="82"/>
                  </a:lnTo>
                  <a:lnTo>
                    <a:pt x="169" y="79"/>
                  </a:lnTo>
                  <a:lnTo>
                    <a:pt x="169" y="78"/>
                  </a:lnTo>
                  <a:lnTo>
                    <a:pt x="170" y="75"/>
                  </a:lnTo>
                  <a:lnTo>
                    <a:pt x="171" y="74"/>
                  </a:lnTo>
                  <a:lnTo>
                    <a:pt x="187" y="71"/>
                  </a:lnTo>
                  <a:lnTo>
                    <a:pt x="189" y="71"/>
                  </a:lnTo>
                  <a:lnTo>
                    <a:pt x="189" y="69"/>
                  </a:lnTo>
                  <a:lnTo>
                    <a:pt x="189" y="66"/>
                  </a:lnTo>
                  <a:lnTo>
                    <a:pt x="184" y="53"/>
                  </a:lnTo>
                  <a:lnTo>
                    <a:pt x="178" y="41"/>
                  </a:lnTo>
                  <a:lnTo>
                    <a:pt x="169" y="28"/>
                  </a:lnTo>
                  <a:lnTo>
                    <a:pt x="159" y="18"/>
                  </a:lnTo>
                  <a:lnTo>
                    <a:pt x="147" y="11"/>
                  </a:lnTo>
                  <a:lnTo>
                    <a:pt x="145" y="11"/>
                  </a:lnTo>
                  <a:lnTo>
                    <a:pt x="142" y="13"/>
                  </a:lnTo>
                  <a:lnTo>
                    <a:pt x="142" y="15"/>
                  </a:lnTo>
                  <a:lnTo>
                    <a:pt x="142" y="46"/>
                  </a:lnTo>
                  <a:lnTo>
                    <a:pt x="142" y="47"/>
                  </a:lnTo>
                  <a:lnTo>
                    <a:pt x="141" y="48"/>
                  </a:lnTo>
                  <a:lnTo>
                    <a:pt x="140" y="50"/>
                  </a:lnTo>
                  <a:lnTo>
                    <a:pt x="137" y="50"/>
                  </a:lnTo>
                  <a:lnTo>
                    <a:pt x="136" y="50"/>
                  </a:lnTo>
                  <a:lnTo>
                    <a:pt x="133" y="48"/>
                  </a:lnTo>
                  <a:lnTo>
                    <a:pt x="133" y="47"/>
                  </a:lnTo>
                  <a:lnTo>
                    <a:pt x="132" y="46"/>
                  </a:lnTo>
                  <a:lnTo>
                    <a:pt x="132" y="15"/>
                  </a:lnTo>
                  <a:lnTo>
                    <a:pt x="132" y="13"/>
                  </a:lnTo>
                  <a:lnTo>
                    <a:pt x="129" y="11"/>
                  </a:lnTo>
                  <a:lnTo>
                    <a:pt x="127" y="11"/>
                  </a:lnTo>
                  <a:lnTo>
                    <a:pt x="115" y="18"/>
                  </a:lnTo>
                  <a:lnTo>
                    <a:pt x="105" y="28"/>
                  </a:lnTo>
                  <a:lnTo>
                    <a:pt x="96" y="41"/>
                  </a:lnTo>
                  <a:lnTo>
                    <a:pt x="90" y="53"/>
                  </a:lnTo>
                  <a:lnTo>
                    <a:pt x="85" y="66"/>
                  </a:lnTo>
                  <a:lnTo>
                    <a:pt x="85" y="69"/>
                  </a:lnTo>
                  <a:lnTo>
                    <a:pt x="86" y="71"/>
                  </a:lnTo>
                  <a:lnTo>
                    <a:pt x="87" y="71"/>
                  </a:lnTo>
                  <a:lnTo>
                    <a:pt x="101" y="74"/>
                  </a:lnTo>
                  <a:lnTo>
                    <a:pt x="104" y="75"/>
                  </a:lnTo>
                  <a:lnTo>
                    <a:pt x="104" y="78"/>
                  </a:lnTo>
                  <a:lnTo>
                    <a:pt x="105" y="79"/>
                  </a:lnTo>
                  <a:lnTo>
                    <a:pt x="104" y="82"/>
                  </a:lnTo>
                  <a:lnTo>
                    <a:pt x="104" y="83"/>
                  </a:lnTo>
                  <a:lnTo>
                    <a:pt x="101" y="84"/>
                  </a:lnTo>
                  <a:lnTo>
                    <a:pt x="100" y="84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81" y="82"/>
                  </a:lnTo>
                  <a:lnTo>
                    <a:pt x="80" y="84"/>
                  </a:lnTo>
                  <a:lnTo>
                    <a:pt x="76" y="105"/>
                  </a:lnTo>
                  <a:lnTo>
                    <a:pt x="74" y="127"/>
                  </a:lnTo>
                  <a:lnTo>
                    <a:pt x="74" y="130"/>
                  </a:lnTo>
                  <a:lnTo>
                    <a:pt x="76" y="131"/>
                  </a:lnTo>
                  <a:lnTo>
                    <a:pt x="78" y="131"/>
                  </a:lnTo>
                  <a:lnTo>
                    <a:pt x="128" y="131"/>
                  </a:lnTo>
                  <a:lnTo>
                    <a:pt x="131" y="131"/>
                  </a:lnTo>
                  <a:lnTo>
                    <a:pt x="132" y="130"/>
                  </a:lnTo>
                  <a:lnTo>
                    <a:pt x="132" y="127"/>
                  </a:lnTo>
                  <a:lnTo>
                    <a:pt x="132" y="117"/>
                  </a:lnTo>
                  <a:lnTo>
                    <a:pt x="133" y="116"/>
                  </a:lnTo>
                  <a:lnTo>
                    <a:pt x="133" y="115"/>
                  </a:lnTo>
                  <a:lnTo>
                    <a:pt x="136" y="113"/>
                  </a:lnTo>
                  <a:lnTo>
                    <a:pt x="137" y="113"/>
                  </a:lnTo>
                  <a:lnTo>
                    <a:pt x="140" y="113"/>
                  </a:lnTo>
                  <a:lnTo>
                    <a:pt x="141" y="115"/>
                  </a:lnTo>
                  <a:lnTo>
                    <a:pt x="142" y="116"/>
                  </a:lnTo>
                  <a:lnTo>
                    <a:pt x="142" y="117"/>
                  </a:lnTo>
                  <a:lnTo>
                    <a:pt x="142" y="127"/>
                  </a:lnTo>
                  <a:lnTo>
                    <a:pt x="142" y="130"/>
                  </a:lnTo>
                  <a:lnTo>
                    <a:pt x="143" y="131"/>
                  </a:lnTo>
                  <a:lnTo>
                    <a:pt x="146" y="131"/>
                  </a:lnTo>
                  <a:lnTo>
                    <a:pt x="169" y="131"/>
                  </a:lnTo>
                  <a:lnTo>
                    <a:pt x="170" y="133"/>
                  </a:lnTo>
                  <a:lnTo>
                    <a:pt x="171" y="133"/>
                  </a:lnTo>
                  <a:lnTo>
                    <a:pt x="173" y="135"/>
                  </a:lnTo>
                  <a:lnTo>
                    <a:pt x="173" y="136"/>
                  </a:lnTo>
                  <a:lnTo>
                    <a:pt x="173" y="139"/>
                  </a:lnTo>
                  <a:lnTo>
                    <a:pt x="171" y="140"/>
                  </a:lnTo>
                  <a:lnTo>
                    <a:pt x="170" y="142"/>
                  </a:lnTo>
                  <a:lnTo>
                    <a:pt x="169" y="142"/>
                  </a:lnTo>
                  <a:lnTo>
                    <a:pt x="146" y="142"/>
                  </a:lnTo>
                  <a:lnTo>
                    <a:pt x="143" y="142"/>
                  </a:lnTo>
                  <a:lnTo>
                    <a:pt x="142" y="143"/>
                  </a:lnTo>
                  <a:lnTo>
                    <a:pt x="142" y="145"/>
                  </a:lnTo>
                  <a:lnTo>
                    <a:pt x="142" y="182"/>
                  </a:lnTo>
                  <a:lnTo>
                    <a:pt x="142" y="185"/>
                  </a:lnTo>
                  <a:lnTo>
                    <a:pt x="143" y="186"/>
                  </a:lnTo>
                  <a:lnTo>
                    <a:pt x="146" y="186"/>
                  </a:lnTo>
                  <a:lnTo>
                    <a:pt x="169" y="189"/>
                  </a:lnTo>
                  <a:lnTo>
                    <a:pt x="191" y="193"/>
                  </a:lnTo>
                  <a:lnTo>
                    <a:pt x="192" y="193"/>
                  </a:lnTo>
                  <a:lnTo>
                    <a:pt x="193" y="191"/>
                  </a:lnTo>
                  <a:lnTo>
                    <a:pt x="194" y="189"/>
                  </a:lnTo>
                  <a:lnTo>
                    <a:pt x="198" y="172"/>
                  </a:lnTo>
                  <a:lnTo>
                    <a:pt x="198" y="170"/>
                  </a:lnTo>
                  <a:lnTo>
                    <a:pt x="201" y="170"/>
                  </a:lnTo>
                  <a:lnTo>
                    <a:pt x="202" y="168"/>
                  </a:lnTo>
                  <a:lnTo>
                    <a:pt x="205" y="170"/>
                  </a:lnTo>
                  <a:lnTo>
                    <a:pt x="206" y="170"/>
                  </a:lnTo>
                  <a:lnTo>
                    <a:pt x="207" y="172"/>
                  </a:lnTo>
                  <a:lnTo>
                    <a:pt x="207" y="173"/>
                  </a:lnTo>
                  <a:lnTo>
                    <a:pt x="206" y="182"/>
                  </a:lnTo>
                  <a:lnTo>
                    <a:pt x="203" y="191"/>
                  </a:lnTo>
                  <a:lnTo>
                    <a:pt x="203" y="194"/>
                  </a:lnTo>
                  <a:lnTo>
                    <a:pt x="205" y="195"/>
                  </a:lnTo>
                  <a:lnTo>
                    <a:pt x="206" y="196"/>
                  </a:lnTo>
                  <a:lnTo>
                    <a:pt x="209" y="198"/>
                  </a:lnTo>
                  <a:lnTo>
                    <a:pt x="211" y="198"/>
                  </a:lnTo>
                  <a:lnTo>
                    <a:pt x="212" y="200"/>
                  </a:lnTo>
                  <a:lnTo>
                    <a:pt x="212" y="202"/>
                  </a:lnTo>
                  <a:lnTo>
                    <a:pt x="212" y="204"/>
                  </a:lnTo>
                  <a:lnTo>
                    <a:pt x="211" y="205"/>
                  </a:lnTo>
                  <a:lnTo>
                    <a:pt x="209" y="207"/>
                  </a:lnTo>
                  <a:lnTo>
                    <a:pt x="207" y="207"/>
                  </a:lnTo>
                  <a:lnTo>
                    <a:pt x="205" y="205"/>
                  </a:lnTo>
                  <a:lnTo>
                    <a:pt x="202" y="205"/>
                  </a:lnTo>
                  <a:lnTo>
                    <a:pt x="201" y="207"/>
                  </a:lnTo>
                  <a:lnTo>
                    <a:pt x="200" y="208"/>
                  </a:lnTo>
                  <a:lnTo>
                    <a:pt x="191" y="230"/>
                  </a:lnTo>
                  <a:lnTo>
                    <a:pt x="179" y="249"/>
                  </a:lnTo>
                  <a:lnTo>
                    <a:pt x="178" y="251"/>
                  </a:lnTo>
                  <a:lnTo>
                    <a:pt x="178" y="253"/>
                  </a:lnTo>
                  <a:lnTo>
                    <a:pt x="179" y="254"/>
                  </a:lnTo>
                  <a:lnTo>
                    <a:pt x="182" y="255"/>
                  </a:lnTo>
                  <a:lnTo>
                    <a:pt x="183" y="255"/>
                  </a:lnTo>
                  <a:lnTo>
                    <a:pt x="198" y="248"/>
                  </a:lnTo>
                  <a:lnTo>
                    <a:pt x="212" y="239"/>
                  </a:lnTo>
                  <a:lnTo>
                    <a:pt x="215" y="237"/>
                  </a:lnTo>
                  <a:lnTo>
                    <a:pt x="217" y="239"/>
                  </a:lnTo>
                  <a:lnTo>
                    <a:pt x="219" y="240"/>
                  </a:lnTo>
                  <a:lnTo>
                    <a:pt x="220" y="241"/>
                  </a:lnTo>
                  <a:lnTo>
                    <a:pt x="220" y="244"/>
                  </a:lnTo>
                  <a:lnTo>
                    <a:pt x="220" y="245"/>
                  </a:lnTo>
                  <a:lnTo>
                    <a:pt x="219" y="246"/>
                  </a:lnTo>
                  <a:lnTo>
                    <a:pt x="194" y="260"/>
                  </a:lnTo>
                  <a:lnTo>
                    <a:pt x="166" y="271"/>
                  </a:lnTo>
                  <a:lnTo>
                    <a:pt x="137" y="273"/>
                  </a:lnTo>
                  <a:lnTo>
                    <a:pt x="106" y="269"/>
                  </a:lnTo>
                  <a:lnTo>
                    <a:pt x="77" y="259"/>
                  </a:lnTo>
                  <a:lnTo>
                    <a:pt x="51" y="244"/>
                  </a:lnTo>
                  <a:lnTo>
                    <a:pt x="31" y="222"/>
                  </a:lnTo>
                  <a:lnTo>
                    <a:pt x="14" y="196"/>
                  </a:lnTo>
                  <a:lnTo>
                    <a:pt x="4" y="168"/>
                  </a:lnTo>
                  <a:lnTo>
                    <a:pt x="0" y="136"/>
                  </a:lnTo>
                  <a:lnTo>
                    <a:pt x="3" y="108"/>
                  </a:lnTo>
                  <a:lnTo>
                    <a:pt x="12" y="83"/>
                  </a:lnTo>
                  <a:lnTo>
                    <a:pt x="12" y="82"/>
                  </a:lnTo>
                  <a:lnTo>
                    <a:pt x="14" y="82"/>
                  </a:lnTo>
                  <a:lnTo>
                    <a:pt x="16" y="82"/>
                  </a:lnTo>
                  <a:lnTo>
                    <a:pt x="18" y="83"/>
                  </a:lnTo>
                  <a:lnTo>
                    <a:pt x="21" y="84"/>
                  </a:lnTo>
                  <a:lnTo>
                    <a:pt x="19" y="88"/>
                  </a:lnTo>
                  <a:lnTo>
                    <a:pt x="13" y="107"/>
                  </a:lnTo>
                  <a:lnTo>
                    <a:pt x="11" y="127"/>
                  </a:lnTo>
                  <a:lnTo>
                    <a:pt x="11" y="130"/>
                  </a:lnTo>
                  <a:lnTo>
                    <a:pt x="12" y="131"/>
                  </a:lnTo>
                  <a:lnTo>
                    <a:pt x="14" y="131"/>
                  </a:lnTo>
                  <a:lnTo>
                    <a:pt x="60" y="131"/>
                  </a:lnTo>
                  <a:lnTo>
                    <a:pt x="63" y="131"/>
                  </a:lnTo>
                  <a:lnTo>
                    <a:pt x="64" y="130"/>
                  </a:lnTo>
                  <a:lnTo>
                    <a:pt x="64" y="127"/>
                  </a:lnTo>
                  <a:lnTo>
                    <a:pt x="67" y="103"/>
                  </a:lnTo>
                  <a:lnTo>
                    <a:pt x="71" y="82"/>
                  </a:lnTo>
                  <a:lnTo>
                    <a:pt x="71" y="79"/>
                  </a:lnTo>
                  <a:lnTo>
                    <a:pt x="69" y="78"/>
                  </a:lnTo>
                  <a:lnTo>
                    <a:pt x="68" y="76"/>
                  </a:lnTo>
                  <a:lnTo>
                    <a:pt x="65" y="76"/>
                  </a:lnTo>
                  <a:lnTo>
                    <a:pt x="64" y="75"/>
                  </a:lnTo>
                  <a:lnTo>
                    <a:pt x="63" y="74"/>
                  </a:lnTo>
                  <a:lnTo>
                    <a:pt x="63" y="71"/>
                  </a:lnTo>
                  <a:lnTo>
                    <a:pt x="63" y="70"/>
                  </a:lnTo>
                  <a:lnTo>
                    <a:pt x="64" y="67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71" y="67"/>
                  </a:lnTo>
                  <a:lnTo>
                    <a:pt x="72" y="67"/>
                  </a:lnTo>
                  <a:lnTo>
                    <a:pt x="74" y="66"/>
                  </a:lnTo>
                  <a:lnTo>
                    <a:pt x="76" y="65"/>
                  </a:lnTo>
                  <a:lnTo>
                    <a:pt x="83" y="43"/>
                  </a:lnTo>
                  <a:lnTo>
                    <a:pt x="95" y="24"/>
                  </a:lnTo>
                  <a:lnTo>
                    <a:pt x="96" y="23"/>
                  </a:lnTo>
                  <a:lnTo>
                    <a:pt x="96" y="20"/>
                  </a:lnTo>
                  <a:lnTo>
                    <a:pt x="95" y="19"/>
                  </a:lnTo>
                  <a:lnTo>
                    <a:pt x="94" y="18"/>
                  </a:lnTo>
                  <a:lnTo>
                    <a:pt x="91" y="18"/>
                  </a:lnTo>
                  <a:lnTo>
                    <a:pt x="77" y="25"/>
                  </a:lnTo>
                  <a:lnTo>
                    <a:pt x="63" y="33"/>
                  </a:lnTo>
                  <a:lnTo>
                    <a:pt x="62" y="34"/>
                  </a:lnTo>
                  <a:lnTo>
                    <a:pt x="60" y="34"/>
                  </a:lnTo>
                  <a:lnTo>
                    <a:pt x="58" y="33"/>
                  </a:lnTo>
                  <a:lnTo>
                    <a:pt x="58" y="32"/>
                  </a:lnTo>
                  <a:lnTo>
                    <a:pt x="57" y="30"/>
                  </a:lnTo>
                  <a:lnTo>
                    <a:pt x="57" y="28"/>
                  </a:lnTo>
                  <a:lnTo>
                    <a:pt x="57" y="27"/>
                  </a:lnTo>
                  <a:lnTo>
                    <a:pt x="58" y="25"/>
                  </a:lnTo>
                  <a:lnTo>
                    <a:pt x="82" y="11"/>
                  </a:lnTo>
                  <a:lnTo>
                    <a:pt x="109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4" name="Group 20"/>
            <p:cNvGrpSpPr/>
            <p:nvPr/>
          </p:nvGrpSpPr>
          <p:grpSpPr>
            <a:xfrm>
              <a:off x="3298786" y="1739992"/>
              <a:ext cx="8413790" cy="4593735"/>
              <a:chOff x="1017405" y="2693983"/>
              <a:chExt cx="6794663" cy="4462905"/>
            </a:xfrm>
          </p:grpSpPr>
          <p:grpSp>
            <p:nvGrpSpPr>
              <p:cNvPr id="21" name="Group 21"/>
              <p:cNvGrpSpPr/>
              <p:nvPr/>
            </p:nvGrpSpPr>
            <p:grpSpPr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24" name="AutoShape 1"/>
                <p:cNvSpPr/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4">
                    <a:lumMod val="90000"/>
                    <a:lumOff val="10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5" name="Oval 4"/>
                <p:cNvSpPr/>
                <p:nvPr/>
              </p:nvSpPr>
              <p:spPr bwMode="auto">
                <a:xfrm>
                  <a:off x="1137753" y="2814331"/>
                  <a:ext cx="78495" cy="95276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6" name="Oval 5"/>
                <p:cNvSpPr/>
                <p:nvPr/>
              </p:nvSpPr>
              <p:spPr bwMode="auto">
                <a:xfrm>
                  <a:off x="1307620" y="2814331"/>
                  <a:ext cx="78495" cy="95276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7" name="Oval 6"/>
                <p:cNvSpPr/>
                <p:nvPr/>
              </p:nvSpPr>
              <p:spPr bwMode="auto">
                <a:xfrm>
                  <a:off x="1477486" y="2814331"/>
                  <a:ext cx="78495" cy="95276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28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dirty="0"/>
                </a:p>
              </p:txBody>
            </p:sp>
            <p:grpSp>
              <p:nvGrpSpPr>
                <p:cNvPr id="29" name="Group 32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32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3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4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5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6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7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8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39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40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30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31" name="Oval 6"/>
                <p:cNvSpPr/>
                <p:nvPr/>
              </p:nvSpPr>
              <p:spPr bwMode="auto">
                <a:xfrm>
                  <a:off x="1655635" y="2814331"/>
                  <a:ext cx="78495" cy="95276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</p:grpSp>
          <p:sp>
            <p:nvSpPr>
              <p:cNvPr id="22" name="TextBox 22"/>
              <p:cNvSpPr txBox="1"/>
              <p:nvPr/>
            </p:nvSpPr>
            <p:spPr>
              <a:xfrm>
                <a:off x="2353073" y="2980931"/>
                <a:ext cx="117852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9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www.inspirasign.com</a:t>
                </a:r>
              </a:p>
            </p:txBody>
          </p:sp>
          <p:sp>
            <p:nvSpPr>
              <p:cNvPr id="23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5" name="圆角矩形 1"/>
            <p:cNvSpPr/>
            <p:nvPr/>
          </p:nvSpPr>
          <p:spPr>
            <a:xfrm>
              <a:off x="3298786" y="2130489"/>
              <a:ext cx="8413789" cy="3907643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有代码框short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 userDrawn="1"/>
        </p:nvSpPr>
        <p:spPr>
          <a:xfrm>
            <a:off x="936623" y="404322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</a:p>
        </p:txBody>
      </p:sp>
      <p:sp>
        <p:nvSpPr>
          <p:cNvPr id="4" name="内容占位符 17"/>
          <p:cNvSpPr txBox="1"/>
          <p:nvPr userDrawn="1"/>
        </p:nvSpPr>
        <p:spPr>
          <a:xfrm>
            <a:off x="602253" y="1502193"/>
            <a:ext cx="4037986" cy="4072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</a:p>
        </p:txBody>
      </p:sp>
      <p:sp>
        <p:nvSpPr>
          <p:cNvPr id="7" name="Freeform 77"/>
          <p:cNvSpPr>
            <a:spLocks noEditPoints="1"/>
          </p:cNvSpPr>
          <p:nvPr userDrawn="1"/>
        </p:nvSpPr>
        <p:spPr bwMode="auto">
          <a:xfrm rot="20644514">
            <a:off x="197206" y="394751"/>
            <a:ext cx="668650" cy="609366"/>
          </a:xfrm>
          <a:custGeom>
            <a:avLst/>
            <a:gdLst/>
            <a:ahLst/>
            <a:cxnLst>
              <a:cxn ang="0">
                <a:pos x="402" y="8"/>
              </a:cxn>
              <a:cxn ang="0">
                <a:pos x="402" y="6"/>
              </a:cxn>
              <a:cxn ang="0">
                <a:pos x="398" y="2"/>
              </a:cxn>
              <a:cxn ang="0">
                <a:pos x="242" y="0"/>
              </a:cxn>
              <a:cxn ang="0">
                <a:pos x="232" y="2"/>
              </a:cxn>
              <a:cxn ang="0">
                <a:pos x="216" y="10"/>
              </a:cxn>
              <a:cxn ang="0">
                <a:pos x="210" y="18"/>
              </a:cxn>
              <a:cxn ang="0">
                <a:pos x="210" y="18"/>
              </a:cxn>
              <a:cxn ang="0">
                <a:pos x="196" y="6"/>
              </a:cxn>
              <a:cxn ang="0">
                <a:pos x="178" y="0"/>
              </a:cxn>
              <a:cxn ang="0">
                <a:pos x="26" y="0"/>
              </a:cxn>
              <a:cxn ang="0">
                <a:pos x="20" y="4"/>
              </a:cxn>
              <a:cxn ang="0">
                <a:pos x="16" y="8"/>
              </a:cxn>
              <a:cxn ang="0">
                <a:pos x="0" y="34"/>
              </a:cxn>
              <a:cxn ang="0">
                <a:pos x="174" y="306"/>
              </a:cxn>
              <a:cxn ang="0">
                <a:pos x="182" y="314"/>
              </a:cxn>
              <a:cxn ang="0">
                <a:pos x="200" y="322"/>
              </a:cxn>
              <a:cxn ang="0">
                <a:pos x="210" y="322"/>
              </a:cxn>
              <a:cxn ang="0">
                <a:pos x="230" y="318"/>
              </a:cxn>
              <a:cxn ang="0">
                <a:pos x="246" y="306"/>
              </a:cxn>
              <a:cxn ang="0">
                <a:pos x="418" y="34"/>
              </a:cxn>
              <a:cxn ang="0">
                <a:pos x="34" y="18"/>
              </a:cxn>
              <a:cxn ang="0">
                <a:pos x="178" y="18"/>
              </a:cxn>
              <a:cxn ang="0">
                <a:pos x="194" y="24"/>
              </a:cxn>
              <a:cxn ang="0">
                <a:pos x="202" y="42"/>
              </a:cxn>
              <a:cxn ang="0">
                <a:pos x="202" y="194"/>
              </a:cxn>
              <a:cxn ang="0">
                <a:pos x="204" y="200"/>
              </a:cxn>
              <a:cxn ang="0">
                <a:pos x="210" y="202"/>
              </a:cxn>
              <a:cxn ang="0">
                <a:pos x="212" y="202"/>
              </a:cxn>
              <a:cxn ang="0">
                <a:pos x="218" y="198"/>
              </a:cxn>
              <a:cxn ang="0">
                <a:pos x="218" y="42"/>
              </a:cxn>
              <a:cxn ang="0">
                <a:pos x="220" y="32"/>
              </a:cxn>
              <a:cxn ang="0">
                <a:pos x="232" y="18"/>
              </a:cxn>
              <a:cxn ang="0">
                <a:pos x="386" y="18"/>
              </a:cxn>
              <a:cxn ang="0">
                <a:pos x="242" y="274"/>
              </a:cxn>
              <a:cxn ang="0">
                <a:pos x="232" y="276"/>
              </a:cxn>
              <a:cxn ang="0">
                <a:pos x="216" y="284"/>
              </a:cxn>
              <a:cxn ang="0">
                <a:pos x="210" y="290"/>
              </a:cxn>
              <a:cxn ang="0">
                <a:pos x="210" y="290"/>
              </a:cxn>
              <a:cxn ang="0">
                <a:pos x="196" y="278"/>
              </a:cxn>
              <a:cxn ang="0">
                <a:pos x="178" y="274"/>
              </a:cxn>
              <a:cxn ang="0">
                <a:pos x="34" y="18"/>
              </a:cxn>
            </a:cxnLst>
            <a:rect l="0" t="0" r="r" b="b"/>
            <a:pathLst>
              <a:path w="418" h="322">
                <a:moveTo>
                  <a:pt x="402" y="34"/>
                </a:moveTo>
                <a:lnTo>
                  <a:pt x="402" y="8"/>
                </a:lnTo>
                <a:lnTo>
                  <a:pt x="402" y="8"/>
                </a:lnTo>
                <a:lnTo>
                  <a:pt x="402" y="6"/>
                </a:lnTo>
                <a:lnTo>
                  <a:pt x="400" y="4"/>
                </a:lnTo>
                <a:lnTo>
                  <a:pt x="398" y="2"/>
                </a:lnTo>
                <a:lnTo>
                  <a:pt x="394" y="0"/>
                </a:lnTo>
                <a:lnTo>
                  <a:pt x="242" y="0"/>
                </a:lnTo>
                <a:lnTo>
                  <a:pt x="242" y="0"/>
                </a:lnTo>
                <a:lnTo>
                  <a:pt x="232" y="2"/>
                </a:lnTo>
                <a:lnTo>
                  <a:pt x="224" y="6"/>
                </a:lnTo>
                <a:lnTo>
                  <a:pt x="216" y="10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10" y="18"/>
                </a:lnTo>
                <a:lnTo>
                  <a:pt x="204" y="10"/>
                </a:lnTo>
                <a:lnTo>
                  <a:pt x="196" y="6"/>
                </a:lnTo>
                <a:lnTo>
                  <a:pt x="188" y="2"/>
                </a:lnTo>
                <a:lnTo>
                  <a:pt x="178" y="0"/>
                </a:lnTo>
                <a:lnTo>
                  <a:pt x="26" y="0"/>
                </a:lnTo>
                <a:lnTo>
                  <a:pt x="26" y="0"/>
                </a:lnTo>
                <a:lnTo>
                  <a:pt x="22" y="2"/>
                </a:lnTo>
                <a:lnTo>
                  <a:pt x="20" y="4"/>
                </a:lnTo>
                <a:lnTo>
                  <a:pt x="18" y="6"/>
                </a:lnTo>
                <a:lnTo>
                  <a:pt x="16" y="8"/>
                </a:lnTo>
                <a:lnTo>
                  <a:pt x="16" y="34"/>
                </a:lnTo>
                <a:lnTo>
                  <a:pt x="0" y="34"/>
                </a:lnTo>
                <a:lnTo>
                  <a:pt x="0" y="306"/>
                </a:lnTo>
                <a:lnTo>
                  <a:pt x="174" y="306"/>
                </a:lnTo>
                <a:lnTo>
                  <a:pt x="174" y="306"/>
                </a:lnTo>
                <a:lnTo>
                  <a:pt x="182" y="314"/>
                </a:lnTo>
                <a:lnTo>
                  <a:pt x="190" y="318"/>
                </a:lnTo>
                <a:lnTo>
                  <a:pt x="200" y="322"/>
                </a:lnTo>
                <a:lnTo>
                  <a:pt x="210" y="322"/>
                </a:lnTo>
                <a:lnTo>
                  <a:pt x="210" y="322"/>
                </a:lnTo>
                <a:lnTo>
                  <a:pt x="220" y="322"/>
                </a:lnTo>
                <a:lnTo>
                  <a:pt x="230" y="318"/>
                </a:lnTo>
                <a:lnTo>
                  <a:pt x="238" y="314"/>
                </a:lnTo>
                <a:lnTo>
                  <a:pt x="246" y="306"/>
                </a:lnTo>
                <a:lnTo>
                  <a:pt x="418" y="306"/>
                </a:lnTo>
                <a:lnTo>
                  <a:pt x="418" y="34"/>
                </a:lnTo>
                <a:lnTo>
                  <a:pt x="402" y="34"/>
                </a:lnTo>
                <a:close/>
                <a:moveTo>
                  <a:pt x="34" y="18"/>
                </a:moveTo>
                <a:lnTo>
                  <a:pt x="178" y="18"/>
                </a:lnTo>
                <a:lnTo>
                  <a:pt x="178" y="18"/>
                </a:lnTo>
                <a:lnTo>
                  <a:pt x="188" y="18"/>
                </a:lnTo>
                <a:lnTo>
                  <a:pt x="194" y="24"/>
                </a:lnTo>
                <a:lnTo>
                  <a:pt x="200" y="32"/>
                </a:lnTo>
                <a:lnTo>
                  <a:pt x="202" y="42"/>
                </a:lnTo>
                <a:lnTo>
                  <a:pt x="202" y="194"/>
                </a:lnTo>
                <a:lnTo>
                  <a:pt x="202" y="194"/>
                </a:lnTo>
                <a:lnTo>
                  <a:pt x="202" y="198"/>
                </a:lnTo>
                <a:lnTo>
                  <a:pt x="204" y="200"/>
                </a:lnTo>
                <a:lnTo>
                  <a:pt x="206" y="202"/>
                </a:lnTo>
                <a:lnTo>
                  <a:pt x="210" y="202"/>
                </a:lnTo>
                <a:lnTo>
                  <a:pt x="210" y="202"/>
                </a:lnTo>
                <a:lnTo>
                  <a:pt x="212" y="202"/>
                </a:lnTo>
                <a:lnTo>
                  <a:pt x="216" y="200"/>
                </a:lnTo>
                <a:lnTo>
                  <a:pt x="218" y="198"/>
                </a:lnTo>
                <a:lnTo>
                  <a:pt x="218" y="194"/>
                </a:lnTo>
                <a:lnTo>
                  <a:pt x="218" y="42"/>
                </a:lnTo>
                <a:lnTo>
                  <a:pt x="218" y="42"/>
                </a:lnTo>
                <a:lnTo>
                  <a:pt x="220" y="32"/>
                </a:lnTo>
                <a:lnTo>
                  <a:pt x="224" y="24"/>
                </a:lnTo>
                <a:lnTo>
                  <a:pt x="232" y="18"/>
                </a:lnTo>
                <a:lnTo>
                  <a:pt x="242" y="18"/>
                </a:lnTo>
                <a:lnTo>
                  <a:pt x="386" y="18"/>
                </a:lnTo>
                <a:lnTo>
                  <a:pt x="386" y="274"/>
                </a:lnTo>
                <a:lnTo>
                  <a:pt x="242" y="274"/>
                </a:lnTo>
                <a:lnTo>
                  <a:pt x="242" y="274"/>
                </a:lnTo>
                <a:lnTo>
                  <a:pt x="232" y="276"/>
                </a:lnTo>
                <a:lnTo>
                  <a:pt x="224" y="278"/>
                </a:lnTo>
                <a:lnTo>
                  <a:pt x="216" y="284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10" y="290"/>
                </a:lnTo>
                <a:lnTo>
                  <a:pt x="204" y="284"/>
                </a:lnTo>
                <a:lnTo>
                  <a:pt x="196" y="278"/>
                </a:lnTo>
                <a:lnTo>
                  <a:pt x="188" y="276"/>
                </a:lnTo>
                <a:lnTo>
                  <a:pt x="178" y="274"/>
                </a:lnTo>
                <a:lnTo>
                  <a:pt x="34" y="274"/>
                </a:lnTo>
                <a:lnTo>
                  <a:pt x="34" y="1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1105467" y="1029563"/>
            <a:ext cx="5165678" cy="36000"/>
          </a:xfrm>
          <a:prstGeom prst="round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accent4">
                  <a:lumMod val="75000"/>
                </a:schemeClr>
              </a:gs>
              <a:gs pos="100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389225" y="1661930"/>
            <a:ext cx="5323350" cy="4671798"/>
            <a:chOff x="6389225" y="1661930"/>
            <a:chExt cx="5323350" cy="4671798"/>
          </a:xfrm>
        </p:grpSpPr>
        <p:grpSp>
          <p:nvGrpSpPr>
            <p:cNvPr id="42" name="Group 20"/>
            <p:cNvGrpSpPr/>
            <p:nvPr/>
          </p:nvGrpSpPr>
          <p:grpSpPr>
            <a:xfrm>
              <a:off x="6389225" y="1661930"/>
              <a:ext cx="5323350" cy="4671798"/>
              <a:chOff x="1017405" y="2693983"/>
              <a:chExt cx="6794663" cy="4462905"/>
            </a:xfrm>
          </p:grpSpPr>
          <p:grpSp>
            <p:nvGrpSpPr>
              <p:cNvPr id="44" name="Group 21"/>
              <p:cNvGrpSpPr/>
              <p:nvPr/>
            </p:nvGrpSpPr>
            <p:grpSpPr>
              <a:xfrm>
                <a:off x="1017405" y="2693983"/>
                <a:ext cx="6794663" cy="4462905"/>
                <a:chOff x="1017405" y="2693983"/>
                <a:chExt cx="6794663" cy="4462905"/>
              </a:xfrm>
            </p:grpSpPr>
            <p:sp>
              <p:nvSpPr>
                <p:cNvPr id="47" name="AutoShape 1"/>
                <p:cNvSpPr/>
                <p:nvPr/>
              </p:nvSpPr>
              <p:spPr bwMode="auto">
                <a:xfrm>
                  <a:off x="1017405" y="2693983"/>
                  <a:ext cx="6794663" cy="4462905"/>
                </a:xfrm>
                <a:prstGeom prst="roundRect">
                  <a:avLst>
                    <a:gd name="adj" fmla="val 1292"/>
                  </a:avLst>
                </a:prstGeom>
                <a:solidFill>
                  <a:schemeClr val="accent4">
                    <a:lumMod val="90000"/>
                    <a:lumOff val="10000"/>
                  </a:schemeClr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54000" dist="114299" dir="5340024" algn="ctr" rotWithShape="0">
                    <a:schemeClr val="bg2">
                      <a:alpha val="39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48" name="Oval 4"/>
                <p:cNvSpPr/>
                <p:nvPr/>
              </p:nvSpPr>
              <p:spPr bwMode="auto">
                <a:xfrm>
                  <a:off x="1137753" y="2814331"/>
                  <a:ext cx="128660" cy="95276"/>
                </a:xfrm>
                <a:prstGeom prst="ellipse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49" name="Oval 5"/>
                <p:cNvSpPr/>
                <p:nvPr/>
              </p:nvSpPr>
              <p:spPr bwMode="auto">
                <a:xfrm>
                  <a:off x="1307620" y="2814331"/>
                  <a:ext cx="128660" cy="95276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50" name="Oval 6"/>
                <p:cNvSpPr/>
                <p:nvPr/>
              </p:nvSpPr>
              <p:spPr bwMode="auto">
                <a:xfrm>
                  <a:off x="1477486" y="2814331"/>
                  <a:ext cx="128660" cy="95276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  <p:sp>
              <p:nvSpPr>
                <p:cNvPr id="51" name="Rectangle 11"/>
                <p:cNvSpPr/>
                <p:nvPr/>
              </p:nvSpPr>
              <p:spPr bwMode="auto">
                <a:xfrm>
                  <a:off x="2205844" y="3085114"/>
                  <a:ext cx="5104773" cy="200580"/>
                </a:xfrm>
                <a:prstGeom prst="rect">
                  <a:avLst/>
                </a:prstGeom>
                <a:solidFill>
                  <a:srgbClr val="FFFFFF"/>
                </a:solidFill>
                <a:ln w="25400" cap="flat">
                  <a:solidFill>
                    <a:srgbClr val="B3B3B3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 dirty="0"/>
                </a:p>
              </p:txBody>
            </p:sp>
            <p:grpSp>
              <p:nvGrpSpPr>
                <p:cNvPr id="52" name="Group 32"/>
                <p:cNvGrpSpPr/>
                <p:nvPr/>
              </p:nvGrpSpPr>
              <p:grpSpPr>
                <a:xfrm>
                  <a:off x="7494380" y="2779230"/>
                  <a:ext cx="155357" cy="155272"/>
                  <a:chOff x="4763" y="0"/>
                  <a:chExt cx="2900362" cy="2898775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55" name="Freeform 13"/>
                  <p:cNvSpPr/>
                  <p:nvPr/>
                </p:nvSpPr>
                <p:spPr bwMode="auto">
                  <a:xfrm>
                    <a:off x="4763" y="0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2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6" name="Freeform 14"/>
                  <p:cNvSpPr/>
                  <p:nvPr/>
                </p:nvSpPr>
                <p:spPr bwMode="auto">
                  <a:xfrm>
                    <a:off x="4763" y="1087438"/>
                    <a:ext cx="727075" cy="722313"/>
                  </a:xfrm>
                  <a:custGeom>
                    <a:avLst/>
                    <a:gdLst>
                      <a:gd name="T0" fmla="*/ 168 w 193"/>
                      <a:gd name="T1" fmla="*/ 0 h 192"/>
                      <a:gd name="T2" fmla="*/ 24 w 193"/>
                      <a:gd name="T3" fmla="*/ 0 h 192"/>
                      <a:gd name="T4" fmla="*/ 0 w 193"/>
                      <a:gd name="T5" fmla="*/ 24 h 192"/>
                      <a:gd name="T6" fmla="*/ 0 w 193"/>
                      <a:gd name="T7" fmla="*/ 168 h 192"/>
                      <a:gd name="T8" fmla="*/ 24 w 193"/>
                      <a:gd name="T9" fmla="*/ 192 h 192"/>
                      <a:gd name="T10" fmla="*/ 168 w 193"/>
                      <a:gd name="T11" fmla="*/ 192 h 192"/>
                      <a:gd name="T12" fmla="*/ 193 w 193"/>
                      <a:gd name="T13" fmla="*/ 168 h 192"/>
                      <a:gd name="T14" fmla="*/ 193 w 193"/>
                      <a:gd name="T15" fmla="*/ 24 h 192"/>
                      <a:gd name="T16" fmla="*/ 168 w 193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2" y="192"/>
                          <a:pt x="193" y="181"/>
                          <a:pt x="193" y="168"/>
                        </a:cubicBezTo>
                        <a:cubicBezTo>
                          <a:pt x="193" y="24"/>
                          <a:pt x="193" y="24"/>
                          <a:pt x="193" y="24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7" name="Freeform 15"/>
                  <p:cNvSpPr/>
                  <p:nvPr/>
                </p:nvSpPr>
                <p:spPr bwMode="auto">
                  <a:xfrm>
                    <a:off x="4763" y="2171700"/>
                    <a:ext cx="727075" cy="727075"/>
                  </a:xfrm>
                  <a:custGeom>
                    <a:avLst/>
                    <a:gdLst>
                      <a:gd name="T0" fmla="*/ 168 w 193"/>
                      <a:gd name="T1" fmla="*/ 0 h 193"/>
                      <a:gd name="T2" fmla="*/ 24 w 193"/>
                      <a:gd name="T3" fmla="*/ 0 h 193"/>
                      <a:gd name="T4" fmla="*/ 0 w 193"/>
                      <a:gd name="T5" fmla="*/ 25 h 193"/>
                      <a:gd name="T6" fmla="*/ 0 w 193"/>
                      <a:gd name="T7" fmla="*/ 169 h 193"/>
                      <a:gd name="T8" fmla="*/ 24 w 193"/>
                      <a:gd name="T9" fmla="*/ 193 h 193"/>
                      <a:gd name="T10" fmla="*/ 168 w 193"/>
                      <a:gd name="T11" fmla="*/ 193 h 193"/>
                      <a:gd name="T12" fmla="*/ 193 w 193"/>
                      <a:gd name="T13" fmla="*/ 169 h 193"/>
                      <a:gd name="T14" fmla="*/ 193 w 193"/>
                      <a:gd name="T15" fmla="*/ 25 h 193"/>
                      <a:gd name="T16" fmla="*/ 168 w 193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3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2" y="193"/>
                          <a:pt x="193" y="182"/>
                          <a:pt x="193" y="169"/>
                        </a:cubicBezTo>
                        <a:cubicBezTo>
                          <a:pt x="193" y="25"/>
                          <a:pt x="193" y="25"/>
                          <a:pt x="193" y="25"/>
                        </a:cubicBezTo>
                        <a:cubicBezTo>
                          <a:pt x="193" y="11"/>
                          <a:pt x="182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8" name="Freeform 16"/>
                  <p:cNvSpPr/>
                  <p:nvPr/>
                </p:nvSpPr>
                <p:spPr bwMode="auto">
                  <a:xfrm>
                    <a:off x="1093788" y="0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59" name="Freeform 17"/>
                  <p:cNvSpPr/>
                  <p:nvPr/>
                </p:nvSpPr>
                <p:spPr bwMode="auto">
                  <a:xfrm>
                    <a:off x="1093788" y="1087438"/>
                    <a:ext cx="722312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1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0" name="Freeform 18"/>
                  <p:cNvSpPr/>
                  <p:nvPr/>
                </p:nvSpPr>
                <p:spPr bwMode="auto">
                  <a:xfrm>
                    <a:off x="1093788" y="2171700"/>
                    <a:ext cx="722312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1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1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1" name="Freeform 19"/>
                  <p:cNvSpPr/>
                  <p:nvPr/>
                </p:nvSpPr>
                <p:spPr bwMode="auto">
                  <a:xfrm>
                    <a:off x="2181225" y="0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2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2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2" name="Freeform 20"/>
                  <p:cNvSpPr/>
                  <p:nvPr/>
                </p:nvSpPr>
                <p:spPr bwMode="auto">
                  <a:xfrm>
                    <a:off x="2181225" y="1087438"/>
                    <a:ext cx="723900" cy="722313"/>
                  </a:xfrm>
                  <a:custGeom>
                    <a:avLst/>
                    <a:gdLst>
                      <a:gd name="T0" fmla="*/ 168 w 192"/>
                      <a:gd name="T1" fmla="*/ 0 h 192"/>
                      <a:gd name="T2" fmla="*/ 24 w 192"/>
                      <a:gd name="T3" fmla="*/ 0 h 192"/>
                      <a:gd name="T4" fmla="*/ 0 w 192"/>
                      <a:gd name="T5" fmla="*/ 24 h 192"/>
                      <a:gd name="T6" fmla="*/ 0 w 192"/>
                      <a:gd name="T7" fmla="*/ 168 h 192"/>
                      <a:gd name="T8" fmla="*/ 24 w 192"/>
                      <a:gd name="T9" fmla="*/ 192 h 192"/>
                      <a:gd name="T10" fmla="*/ 168 w 192"/>
                      <a:gd name="T11" fmla="*/ 192 h 192"/>
                      <a:gd name="T12" fmla="*/ 192 w 192"/>
                      <a:gd name="T13" fmla="*/ 168 h 192"/>
                      <a:gd name="T14" fmla="*/ 192 w 192"/>
                      <a:gd name="T15" fmla="*/ 24 h 192"/>
                      <a:gd name="T16" fmla="*/ 168 w 192"/>
                      <a:gd name="T17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2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4"/>
                        </a:cubicBezTo>
                        <a:cubicBezTo>
                          <a:pt x="0" y="168"/>
                          <a:pt x="0" y="168"/>
                          <a:pt x="0" y="168"/>
                        </a:cubicBezTo>
                        <a:cubicBezTo>
                          <a:pt x="0" y="181"/>
                          <a:pt x="10" y="192"/>
                          <a:pt x="24" y="192"/>
                        </a:cubicBezTo>
                        <a:cubicBezTo>
                          <a:pt x="168" y="192"/>
                          <a:pt x="168" y="192"/>
                          <a:pt x="168" y="192"/>
                        </a:cubicBezTo>
                        <a:cubicBezTo>
                          <a:pt x="181" y="192"/>
                          <a:pt x="192" y="181"/>
                          <a:pt x="192" y="168"/>
                        </a:cubicBezTo>
                        <a:cubicBezTo>
                          <a:pt x="192" y="24"/>
                          <a:pt x="192" y="24"/>
                          <a:pt x="192" y="24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  <p:sp>
                <p:nvSpPr>
                  <p:cNvPr id="63" name="Freeform 21"/>
                  <p:cNvSpPr/>
                  <p:nvPr/>
                </p:nvSpPr>
                <p:spPr bwMode="auto">
                  <a:xfrm>
                    <a:off x="2181225" y="2171700"/>
                    <a:ext cx="723900" cy="727075"/>
                  </a:xfrm>
                  <a:custGeom>
                    <a:avLst/>
                    <a:gdLst>
                      <a:gd name="T0" fmla="*/ 168 w 192"/>
                      <a:gd name="T1" fmla="*/ 0 h 193"/>
                      <a:gd name="T2" fmla="*/ 24 w 192"/>
                      <a:gd name="T3" fmla="*/ 0 h 193"/>
                      <a:gd name="T4" fmla="*/ 0 w 192"/>
                      <a:gd name="T5" fmla="*/ 25 h 193"/>
                      <a:gd name="T6" fmla="*/ 0 w 192"/>
                      <a:gd name="T7" fmla="*/ 169 h 193"/>
                      <a:gd name="T8" fmla="*/ 24 w 192"/>
                      <a:gd name="T9" fmla="*/ 193 h 193"/>
                      <a:gd name="T10" fmla="*/ 168 w 192"/>
                      <a:gd name="T11" fmla="*/ 193 h 193"/>
                      <a:gd name="T12" fmla="*/ 192 w 192"/>
                      <a:gd name="T13" fmla="*/ 169 h 193"/>
                      <a:gd name="T14" fmla="*/ 192 w 192"/>
                      <a:gd name="T15" fmla="*/ 25 h 193"/>
                      <a:gd name="T16" fmla="*/ 168 w 192"/>
                      <a:gd name="T17" fmla="*/ 0 h 1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2" h="193">
                        <a:moveTo>
                          <a:pt x="168" y="0"/>
                        </a:move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10" y="0"/>
                          <a:pt x="0" y="11"/>
                          <a:pt x="0" y="25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0" y="182"/>
                          <a:pt x="10" y="193"/>
                          <a:pt x="24" y="193"/>
                        </a:cubicBezTo>
                        <a:cubicBezTo>
                          <a:pt x="168" y="193"/>
                          <a:pt x="168" y="193"/>
                          <a:pt x="168" y="193"/>
                        </a:cubicBezTo>
                        <a:cubicBezTo>
                          <a:pt x="181" y="193"/>
                          <a:pt x="192" y="182"/>
                          <a:pt x="192" y="169"/>
                        </a:cubicBezTo>
                        <a:cubicBezTo>
                          <a:pt x="192" y="25"/>
                          <a:pt x="192" y="25"/>
                          <a:pt x="192" y="25"/>
                        </a:cubicBezTo>
                        <a:cubicBezTo>
                          <a:pt x="192" y="11"/>
                          <a:pt x="18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id-ID"/>
                  </a:p>
                </p:txBody>
              </p:sp>
            </p:grpSp>
            <p:sp>
              <p:nvSpPr>
                <p:cNvPr id="53" name="Freeform 25"/>
                <p:cNvSpPr/>
                <p:nvPr/>
              </p:nvSpPr>
              <p:spPr bwMode="auto">
                <a:xfrm rot="5400000">
                  <a:off x="7497092" y="3115886"/>
                  <a:ext cx="146921" cy="128651"/>
                </a:xfrm>
                <a:custGeom>
                  <a:avLst/>
                  <a:gdLst>
                    <a:gd name="T0" fmla="*/ 504 w 896"/>
                    <a:gd name="T1" fmla="*/ 0 h 784"/>
                    <a:gd name="T2" fmla="*/ 116 w 896"/>
                    <a:gd name="T3" fmla="*/ 336 h 784"/>
                    <a:gd name="T4" fmla="*/ 0 w 896"/>
                    <a:gd name="T5" fmla="*/ 336 h 784"/>
                    <a:gd name="T6" fmla="*/ 168 w 896"/>
                    <a:gd name="T7" fmla="*/ 560 h 784"/>
                    <a:gd name="T8" fmla="*/ 336 w 896"/>
                    <a:gd name="T9" fmla="*/ 336 h 784"/>
                    <a:gd name="T10" fmla="*/ 230 w 896"/>
                    <a:gd name="T11" fmla="*/ 336 h 784"/>
                    <a:gd name="T12" fmla="*/ 504 w 896"/>
                    <a:gd name="T13" fmla="*/ 112 h 784"/>
                    <a:gd name="T14" fmla="*/ 784 w 896"/>
                    <a:gd name="T15" fmla="*/ 392 h 784"/>
                    <a:gd name="T16" fmla="*/ 504 w 896"/>
                    <a:gd name="T17" fmla="*/ 672 h 784"/>
                    <a:gd name="T18" fmla="*/ 504 w 896"/>
                    <a:gd name="T19" fmla="*/ 784 h 784"/>
                    <a:gd name="T20" fmla="*/ 896 w 896"/>
                    <a:gd name="T21" fmla="*/ 392 h 784"/>
                    <a:gd name="T22" fmla="*/ 504 w 896"/>
                    <a:gd name="T23" fmla="*/ 0 h 7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6" h="784">
                      <a:moveTo>
                        <a:pt x="504" y="0"/>
                      </a:moveTo>
                      <a:cubicBezTo>
                        <a:pt x="307" y="0"/>
                        <a:pt x="144" y="146"/>
                        <a:pt x="116" y="336"/>
                      </a:cubicBezTo>
                      <a:cubicBezTo>
                        <a:pt x="0" y="336"/>
                        <a:pt x="0" y="336"/>
                        <a:pt x="0" y="336"/>
                      </a:cubicBezTo>
                      <a:cubicBezTo>
                        <a:pt x="168" y="560"/>
                        <a:pt x="168" y="560"/>
                        <a:pt x="168" y="560"/>
                      </a:cubicBezTo>
                      <a:cubicBezTo>
                        <a:pt x="336" y="336"/>
                        <a:pt x="336" y="336"/>
                        <a:pt x="336" y="336"/>
                      </a:cubicBezTo>
                      <a:cubicBezTo>
                        <a:pt x="230" y="336"/>
                        <a:pt x="230" y="336"/>
                        <a:pt x="230" y="336"/>
                      </a:cubicBezTo>
                      <a:cubicBezTo>
                        <a:pt x="256" y="208"/>
                        <a:pt x="369" y="112"/>
                        <a:pt x="504" y="112"/>
                      </a:cubicBezTo>
                      <a:cubicBezTo>
                        <a:pt x="658" y="112"/>
                        <a:pt x="784" y="238"/>
                        <a:pt x="784" y="392"/>
                      </a:cubicBezTo>
                      <a:cubicBezTo>
                        <a:pt x="784" y="546"/>
                        <a:pt x="658" y="672"/>
                        <a:pt x="504" y="672"/>
                      </a:cubicBezTo>
                      <a:cubicBezTo>
                        <a:pt x="504" y="784"/>
                        <a:pt x="504" y="784"/>
                        <a:pt x="504" y="784"/>
                      </a:cubicBezTo>
                      <a:cubicBezTo>
                        <a:pt x="721" y="784"/>
                        <a:pt x="896" y="609"/>
                        <a:pt x="896" y="392"/>
                      </a:cubicBezTo>
                      <a:cubicBezTo>
                        <a:pt x="896" y="175"/>
                        <a:pt x="72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id-ID"/>
                </a:p>
              </p:txBody>
            </p:sp>
            <p:sp>
              <p:nvSpPr>
                <p:cNvPr id="54" name="Oval 6"/>
                <p:cNvSpPr/>
                <p:nvPr/>
              </p:nvSpPr>
              <p:spPr bwMode="auto">
                <a:xfrm>
                  <a:off x="1655635" y="2814331"/>
                  <a:ext cx="128660" cy="95276"/>
                </a:xfrm>
                <a:prstGeom prst="ellipse">
                  <a:avLst/>
                </a:prstGeom>
                <a:solidFill>
                  <a:schemeClr val="accent5"/>
                </a:solidFill>
                <a:ln w="25400" cap="flat">
                  <a:noFill/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id-ID"/>
                </a:p>
              </p:txBody>
            </p:sp>
          </p:grpSp>
          <p:sp>
            <p:nvSpPr>
              <p:cNvPr id="45" name="TextBox 22"/>
              <p:cNvSpPr txBox="1"/>
              <p:nvPr/>
            </p:nvSpPr>
            <p:spPr>
              <a:xfrm>
                <a:off x="2353073" y="2980931"/>
                <a:ext cx="117852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900" dirty="0">
                    <a:solidFill>
                      <a:schemeClr val="bg1">
                        <a:lumMod val="65000"/>
                      </a:schemeClr>
                    </a:solidFill>
                    <a:latin typeface="+mj-lt"/>
                  </a:rPr>
                  <a:t>www.inspirasign.com</a:t>
                </a:r>
              </a:p>
            </p:txBody>
          </p:sp>
          <p:sp>
            <p:nvSpPr>
              <p:cNvPr id="46" name="Freeform 29"/>
              <p:cNvSpPr>
                <a:spLocks noEditPoints="1"/>
              </p:cNvSpPr>
              <p:nvPr/>
            </p:nvSpPr>
            <p:spPr bwMode="auto">
              <a:xfrm>
                <a:off x="2269943" y="3130076"/>
                <a:ext cx="115372" cy="115448"/>
              </a:xfrm>
              <a:custGeom>
                <a:avLst/>
                <a:gdLst>
                  <a:gd name="T0" fmla="*/ 0 w 636"/>
                  <a:gd name="T1" fmla="*/ 318 h 636"/>
                  <a:gd name="T2" fmla="*/ 636 w 636"/>
                  <a:gd name="T3" fmla="*/ 318 h 636"/>
                  <a:gd name="T4" fmla="*/ 594 w 636"/>
                  <a:gd name="T5" fmla="*/ 308 h 636"/>
                  <a:gd name="T6" fmla="*/ 448 w 636"/>
                  <a:gd name="T7" fmla="*/ 179 h 636"/>
                  <a:gd name="T8" fmla="*/ 594 w 636"/>
                  <a:gd name="T9" fmla="*/ 308 h 636"/>
                  <a:gd name="T10" fmla="*/ 223 w 636"/>
                  <a:gd name="T11" fmla="*/ 486 h 636"/>
                  <a:gd name="T12" fmla="*/ 308 w 636"/>
                  <a:gd name="T13" fmla="*/ 594 h 636"/>
                  <a:gd name="T14" fmla="*/ 329 w 636"/>
                  <a:gd name="T15" fmla="*/ 42 h 636"/>
                  <a:gd name="T16" fmla="*/ 328 w 636"/>
                  <a:gd name="T17" fmla="*/ 184 h 636"/>
                  <a:gd name="T18" fmla="*/ 329 w 636"/>
                  <a:gd name="T19" fmla="*/ 42 h 636"/>
                  <a:gd name="T20" fmla="*/ 510 w 636"/>
                  <a:gd name="T21" fmla="*/ 119 h 636"/>
                  <a:gd name="T22" fmla="*/ 363 w 636"/>
                  <a:gd name="T23" fmla="*/ 45 h 636"/>
                  <a:gd name="T24" fmla="*/ 308 w 636"/>
                  <a:gd name="T25" fmla="*/ 184 h 636"/>
                  <a:gd name="T26" fmla="*/ 307 w 636"/>
                  <a:gd name="T27" fmla="*/ 42 h 636"/>
                  <a:gd name="T28" fmla="*/ 196 w 636"/>
                  <a:gd name="T29" fmla="*/ 160 h 636"/>
                  <a:gd name="T30" fmla="*/ 273 w 636"/>
                  <a:gd name="T31" fmla="*/ 45 h 636"/>
                  <a:gd name="T32" fmla="*/ 207 w 636"/>
                  <a:gd name="T33" fmla="*/ 186 h 636"/>
                  <a:gd name="T34" fmla="*/ 308 w 636"/>
                  <a:gd name="T35" fmla="*/ 308 h 636"/>
                  <a:gd name="T36" fmla="*/ 207 w 636"/>
                  <a:gd name="T37" fmla="*/ 186 h 636"/>
                  <a:gd name="T38" fmla="*/ 308 w 636"/>
                  <a:gd name="T39" fmla="*/ 452 h 636"/>
                  <a:gd name="T40" fmla="*/ 185 w 636"/>
                  <a:gd name="T41" fmla="*/ 328 h 636"/>
                  <a:gd name="T42" fmla="*/ 273 w 636"/>
                  <a:gd name="T43" fmla="*/ 591 h 636"/>
                  <a:gd name="T44" fmla="*/ 204 w 636"/>
                  <a:gd name="T45" fmla="*/ 493 h 636"/>
                  <a:gd name="T46" fmla="*/ 328 w 636"/>
                  <a:gd name="T47" fmla="*/ 594 h 636"/>
                  <a:gd name="T48" fmla="*/ 413 w 636"/>
                  <a:gd name="T49" fmla="*/ 486 h 636"/>
                  <a:gd name="T50" fmla="*/ 328 w 636"/>
                  <a:gd name="T51" fmla="*/ 594 h 636"/>
                  <a:gd name="T52" fmla="*/ 498 w 636"/>
                  <a:gd name="T53" fmla="*/ 528 h 636"/>
                  <a:gd name="T54" fmla="*/ 432 w 636"/>
                  <a:gd name="T55" fmla="*/ 493 h 636"/>
                  <a:gd name="T56" fmla="*/ 328 w 636"/>
                  <a:gd name="T57" fmla="*/ 452 h 636"/>
                  <a:gd name="T58" fmla="*/ 451 w 636"/>
                  <a:gd name="T59" fmla="*/ 328 h 636"/>
                  <a:gd name="T60" fmla="*/ 328 w 636"/>
                  <a:gd name="T61" fmla="*/ 308 h 636"/>
                  <a:gd name="T62" fmla="*/ 429 w 636"/>
                  <a:gd name="T63" fmla="*/ 186 h 636"/>
                  <a:gd name="T64" fmla="*/ 328 w 636"/>
                  <a:gd name="T65" fmla="*/ 308 h 636"/>
                  <a:gd name="T66" fmla="*/ 188 w 636"/>
                  <a:gd name="T67" fmla="*/ 179 h 636"/>
                  <a:gd name="T68" fmla="*/ 42 w 636"/>
                  <a:gd name="T69" fmla="*/ 308 h 636"/>
                  <a:gd name="T70" fmla="*/ 42 w 636"/>
                  <a:gd name="T71" fmla="*/ 328 h 636"/>
                  <a:gd name="T72" fmla="*/ 195 w 636"/>
                  <a:gd name="T73" fmla="*/ 475 h 636"/>
                  <a:gd name="T74" fmla="*/ 42 w 636"/>
                  <a:gd name="T75" fmla="*/ 328 h 636"/>
                  <a:gd name="T76" fmla="*/ 441 w 636"/>
                  <a:gd name="T77" fmla="*/ 475 h 636"/>
                  <a:gd name="T78" fmla="*/ 594 w 636"/>
                  <a:gd name="T79" fmla="*/ 328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636">
                    <a:moveTo>
                      <a:pt x="318" y="0"/>
                    </a:moveTo>
                    <a:cubicBezTo>
                      <a:pt x="142" y="0"/>
                      <a:pt x="0" y="142"/>
                      <a:pt x="0" y="318"/>
                    </a:cubicBezTo>
                    <a:cubicBezTo>
                      <a:pt x="0" y="494"/>
                      <a:pt x="142" y="636"/>
                      <a:pt x="318" y="636"/>
                    </a:cubicBezTo>
                    <a:cubicBezTo>
                      <a:pt x="494" y="636"/>
                      <a:pt x="636" y="494"/>
                      <a:pt x="636" y="318"/>
                    </a:cubicBezTo>
                    <a:cubicBezTo>
                      <a:pt x="636" y="142"/>
                      <a:pt x="494" y="0"/>
                      <a:pt x="318" y="0"/>
                    </a:cubicBezTo>
                    <a:close/>
                    <a:moveTo>
                      <a:pt x="594" y="308"/>
                    </a:moveTo>
                    <a:cubicBezTo>
                      <a:pt x="471" y="308"/>
                      <a:pt x="471" y="308"/>
                      <a:pt x="471" y="308"/>
                    </a:cubicBezTo>
                    <a:cubicBezTo>
                      <a:pt x="470" y="262"/>
                      <a:pt x="462" y="219"/>
                      <a:pt x="448" y="179"/>
                    </a:cubicBezTo>
                    <a:cubicBezTo>
                      <a:pt x="476" y="168"/>
                      <a:pt x="501" y="152"/>
                      <a:pt x="525" y="134"/>
                    </a:cubicBezTo>
                    <a:cubicBezTo>
                      <a:pt x="566" y="181"/>
                      <a:pt x="592" y="241"/>
                      <a:pt x="594" y="308"/>
                    </a:cubicBezTo>
                    <a:close/>
                    <a:moveTo>
                      <a:pt x="307" y="594"/>
                    </a:moveTo>
                    <a:cubicBezTo>
                      <a:pt x="273" y="566"/>
                      <a:pt x="244" y="529"/>
                      <a:pt x="223" y="486"/>
                    </a:cubicBezTo>
                    <a:cubicBezTo>
                      <a:pt x="250" y="478"/>
                      <a:pt x="278" y="473"/>
                      <a:pt x="308" y="472"/>
                    </a:cubicBezTo>
                    <a:cubicBezTo>
                      <a:pt x="308" y="594"/>
                      <a:pt x="308" y="594"/>
                      <a:pt x="308" y="594"/>
                    </a:cubicBezTo>
                    <a:cubicBezTo>
                      <a:pt x="307" y="594"/>
                      <a:pt x="307" y="594"/>
                      <a:pt x="307" y="594"/>
                    </a:cubicBezTo>
                    <a:close/>
                    <a:moveTo>
                      <a:pt x="329" y="42"/>
                    </a:moveTo>
                    <a:cubicBezTo>
                      <a:pt x="368" y="74"/>
                      <a:pt x="400" y="117"/>
                      <a:pt x="421" y="167"/>
                    </a:cubicBezTo>
                    <a:cubicBezTo>
                      <a:pt x="392" y="177"/>
                      <a:pt x="361" y="183"/>
                      <a:pt x="328" y="184"/>
                    </a:cubicBezTo>
                    <a:cubicBezTo>
                      <a:pt x="328" y="42"/>
                      <a:pt x="328" y="42"/>
                      <a:pt x="328" y="42"/>
                    </a:cubicBezTo>
                    <a:cubicBezTo>
                      <a:pt x="329" y="42"/>
                      <a:pt x="329" y="42"/>
                      <a:pt x="329" y="42"/>
                    </a:cubicBezTo>
                    <a:close/>
                    <a:moveTo>
                      <a:pt x="363" y="45"/>
                    </a:moveTo>
                    <a:cubicBezTo>
                      <a:pt x="420" y="55"/>
                      <a:pt x="471" y="81"/>
                      <a:pt x="510" y="119"/>
                    </a:cubicBezTo>
                    <a:cubicBezTo>
                      <a:pt x="489" y="136"/>
                      <a:pt x="466" y="150"/>
                      <a:pt x="440" y="160"/>
                    </a:cubicBezTo>
                    <a:cubicBezTo>
                      <a:pt x="421" y="116"/>
                      <a:pt x="395" y="77"/>
                      <a:pt x="363" y="45"/>
                    </a:cubicBezTo>
                    <a:close/>
                    <a:moveTo>
                      <a:pt x="308" y="42"/>
                    </a:moveTo>
                    <a:cubicBezTo>
                      <a:pt x="308" y="184"/>
                      <a:pt x="308" y="184"/>
                      <a:pt x="308" y="184"/>
                    </a:cubicBezTo>
                    <a:cubicBezTo>
                      <a:pt x="275" y="183"/>
                      <a:pt x="244" y="177"/>
                      <a:pt x="215" y="167"/>
                    </a:cubicBezTo>
                    <a:cubicBezTo>
                      <a:pt x="236" y="117"/>
                      <a:pt x="268" y="74"/>
                      <a:pt x="307" y="42"/>
                    </a:cubicBezTo>
                    <a:cubicBezTo>
                      <a:pt x="307" y="42"/>
                      <a:pt x="307" y="42"/>
                      <a:pt x="308" y="42"/>
                    </a:cubicBezTo>
                    <a:close/>
                    <a:moveTo>
                      <a:pt x="196" y="160"/>
                    </a:moveTo>
                    <a:cubicBezTo>
                      <a:pt x="171" y="150"/>
                      <a:pt x="147" y="136"/>
                      <a:pt x="126" y="119"/>
                    </a:cubicBezTo>
                    <a:cubicBezTo>
                      <a:pt x="165" y="81"/>
                      <a:pt x="216" y="55"/>
                      <a:pt x="273" y="45"/>
                    </a:cubicBezTo>
                    <a:cubicBezTo>
                      <a:pt x="241" y="77"/>
                      <a:pt x="215" y="116"/>
                      <a:pt x="196" y="160"/>
                    </a:cubicBezTo>
                    <a:close/>
                    <a:moveTo>
                      <a:pt x="207" y="186"/>
                    </a:moveTo>
                    <a:cubicBezTo>
                      <a:pt x="239" y="197"/>
                      <a:pt x="273" y="204"/>
                      <a:pt x="308" y="205"/>
                    </a:cubicBezTo>
                    <a:cubicBezTo>
                      <a:pt x="308" y="308"/>
                      <a:pt x="308" y="308"/>
                      <a:pt x="308" y="308"/>
                    </a:cubicBezTo>
                    <a:cubicBezTo>
                      <a:pt x="185" y="308"/>
                      <a:pt x="185" y="308"/>
                      <a:pt x="185" y="308"/>
                    </a:cubicBezTo>
                    <a:cubicBezTo>
                      <a:pt x="186" y="265"/>
                      <a:pt x="194" y="224"/>
                      <a:pt x="207" y="186"/>
                    </a:cubicBezTo>
                    <a:close/>
                    <a:moveTo>
                      <a:pt x="308" y="328"/>
                    </a:moveTo>
                    <a:cubicBezTo>
                      <a:pt x="308" y="452"/>
                      <a:pt x="308" y="452"/>
                      <a:pt x="308" y="452"/>
                    </a:cubicBezTo>
                    <a:cubicBezTo>
                      <a:pt x="275" y="453"/>
                      <a:pt x="244" y="458"/>
                      <a:pt x="215" y="468"/>
                    </a:cubicBezTo>
                    <a:cubicBezTo>
                      <a:pt x="197" y="425"/>
                      <a:pt x="186" y="378"/>
                      <a:pt x="185" y="328"/>
                    </a:cubicBezTo>
                    <a:lnTo>
                      <a:pt x="308" y="328"/>
                    </a:lnTo>
                    <a:close/>
                    <a:moveTo>
                      <a:pt x="273" y="591"/>
                    </a:moveTo>
                    <a:cubicBezTo>
                      <a:pt x="222" y="582"/>
                      <a:pt x="176" y="560"/>
                      <a:pt x="138" y="528"/>
                    </a:cubicBezTo>
                    <a:cubicBezTo>
                      <a:pt x="158" y="514"/>
                      <a:pt x="180" y="502"/>
                      <a:pt x="204" y="493"/>
                    </a:cubicBezTo>
                    <a:cubicBezTo>
                      <a:pt x="222" y="531"/>
                      <a:pt x="245" y="563"/>
                      <a:pt x="273" y="591"/>
                    </a:cubicBezTo>
                    <a:close/>
                    <a:moveTo>
                      <a:pt x="328" y="594"/>
                    </a:moveTo>
                    <a:cubicBezTo>
                      <a:pt x="328" y="472"/>
                      <a:pt x="328" y="472"/>
                      <a:pt x="328" y="472"/>
                    </a:cubicBezTo>
                    <a:cubicBezTo>
                      <a:pt x="358" y="473"/>
                      <a:pt x="386" y="478"/>
                      <a:pt x="413" y="486"/>
                    </a:cubicBezTo>
                    <a:cubicBezTo>
                      <a:pt x="392" y="529"/>
                      <a:pt x="363" y="566"/>
                      <a:pt x="329" y="594"/>
                    </a:cubicBezTo>
                    <a:cubicBezTo>
                      <a:pt x="329" y="594"/>
                      <a:pt x="329" y="594"/>
                      <a:pt x="328" y="594"/>
                    </a:cubicBezTo>
                    <a:close/>
                    <a:moveTo>
                      <a:pt x="432" y="493"/>
                    </a:moveTo>
                    <a:cubicBezTo>
                      <a:pt x="456" y="502"/>
                      <a:pt x="478" y="514"/>
                      <a:pt x="498" y="528"/>
                    </a:cubicBezTo>
                    <a:cubicBezTo>
                      <a:pt x="460" y="560"/>
                      <a:pt x="414" y="582"/>
                      <a:pt x="363" y="591"/>
                    </a:cubicBezTo>
                    <a:cubicBezTo>
                      <a:pt x="391" y="563"/>
                      <a:pt x="414" y="531"/>
                      <a:pt x="432" y="493"/>
                    </a:cubicBezTo>
                    <a:close/>
                    <a:moveTo>
                      <a:pt x="421" y="468"/>
                    </a:moveTo>
                    <a:cubicBezTo>
                      <a:pt x="392" y="458"/>
                      <a:pt x="361" y="453"/>
                      <a:pt x="328" y="452"/>
                    </a:cubicBezTo>
                    <a:cubicBezTo>
                      <a:pt x="328" y="328"/>
                      <a:pt x="328" y="328"/>
                      <a:pt x="328" y="328"/>
                    </a:cubicBezTo>
                    <a:cubicBezTo>
                      <a:pt x="451" y="328"/>
                      <a:pt x="451" y="328"/>
                      <a:pt x="451" y="328"/>
                    </a:cubicBezTo>
                    <a:cubicBezTo>
                      <a:pt x="450" y="378"/>
                      <a:pt x="439" y="425"/>
                      <a:pt x="421" y="468"/>
                    </a:cubicBezTo>
                    <a:close/>
                    <a:moveTo>
                      <a:pt x="328" y="308"/>
                    </a:moveTo>
                    <a:cubicBezTo>
                      <a:pt x="328" y="205"/>
                      <a:pt x="328" y="205"/>
                      <a:pt x="328" y="205"/>
                    </a:cubicBezTo>
                    <a:cubicBezTo>
                      <a:pt x="363" y="204"/>
                      <a:pt x="397" y="197"/>
                      <a:pt x="429" y="186"/>
                    </a:cubicBezTo>
                    <a:cubicBezTo>
                      <a:pt x="442" y="224"/>
                      <a:pt x="450" y="265"/>
                      <a:pt x="451" y="308"/>
                    </a:cubicBezTo>
                    <a:lnTo>
                      <a:pt x="328" y="308"/>
                    </a:lnTo>
                    <a:close/>
                    <a:moveTo>
                      <a:pt x="111" y="134"/>
                    </a:moveTo>
                    <a:cubicBezTo>
                      <a:pt x="135" y="152"/>
                      <a:pt x="160" y="168"/>
                      <a:pt x="188" y="179"/>
                    </a:cubicBezTo>
                    <a:cubicBezTo>
                      <a:pt x="174" y="219"/>
                      <a:pt x="166" y="262"/>
                      <a:pt x="165" y="308"/>
                    </a:cubicBezTo>
                    <a:cubicBezTo>
                      <a:pt x="42" y="308"/>
                      <a:pt x="42" y="308"/>
                      <a:pt x="42" y="308"/>
                    </a:cubicBezTo>
                    <a:cubicBezTo>
                      <a:pt x="44" y="241"/>
                      <a:pt x="70" y="181"/>
                      <a:pt x="111" y="134"/>
                    </a:cubicBezTo>
                    <a:close/>
                    <a:moveTo>
                      <a:pt x="42" y="328"/>
                    </a:moveTo>
                    <a:cubicBezTo>
                      <a:pt x="165" y="328"/>
                      <a:pt x="165" y="328"/>
                      <a:pt x="165" y="328"/>
                    </a:cubicBezTo>
                    <a:cubicBezTo>
                      <a:pt x="166" y="381"/>
                      <a:pt x="177" y="430"/>
                      <a:pt x="195" y="475"/>
                    </a:cubicBezTo>
                    <a:cubicBezTo>
                      <a:pt x="169" y="485"/>
                      <a:pt x="145" y="498"/>
                      <a:pt x="123" y="514"/>
                    </a:cubicBezTo>
                    <a:cubicBezTo>
                      <a:pt x="75" y="466"/>
                      <a:pt x="44" y="401"/>
                      <a:pt x="42" y="328"/>
                    </a:cubicBezTo>
                    <a:close/>
                    <a:moveTo>
                      <a:pt x="513" y="514"/>
                    </a:moveTo>
                    <a:cubicBezTo>
                      <a:pt x="491" y="498"/>
                      <a:pt x="467" y="485"/>
                      <a:pt x="441" y="475"/>
                    </a:cubicBezTo>
                    <a:cubicBezTo>
                      <a:pt x="459" y="430"/>
                      <a:pt x="470" y="381"/>
                      <a:pt x="471" y="328"/>
                    </a:cubicBezTo>
                    <a:cubicBezTo>
                      <a:pt x="594" y="328"/>
                      <a:pt x="594" y="328"/>
                      <a:pt x="594" y="328"/>
                    </a:cubicBezTo>
                    <a:cubicBezTo>
                      <a:pt x="592" y="401"/>
                      <a:pt x="561" y="466"/>
                      <a:pt x="513" y="51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43" name="圆角矩形 1"/>
            <p:cNvSpPr/>
            <p:nvPr/>
          </p:nvSpPr>
          <p:spPr>
            <a:xfrm>
              <a:off x="6389225" y="2059063"/>
              <a:ext cx="5323349" cy="3974047"/>
            </a:xfrm>
            <a:prstGeom prst="roundRect">
              <a:avLst>
                <a:gd name="adj" fmla="val 87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7998" y="-36756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17"/>
          <p:cNvSpPr/>
          <p:nvPr userDrawn="1"/>
        </p:nvSpPr>
        <p:spPr>
          <a:xfrm>
            <a:off x="4995473" y="3773509"/>
            <a:ext cx="3856916" cy="49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26" name="圆角矩形 17"/>
          <p:cNvSpPr/>
          <p:nvPr userDrawn="1"/>
        </p:nvSpPr>
        <p:spPr>
          <a:xfrm>
            <a:off x="7311062" y="3773509"/>
            <a:ext cx="3856916" cy="49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spc="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客服微信</a:t>
            </a: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2260503" y="2945143"/>
            <a:ext cx="373414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联系我们：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18117342115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59931" y="1963222"/>
            <a:ext cx="1728000" cy="172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7668" y="1963222"/>
            <a:ext cx="1723705" cy="172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8396" y="1376919"/>
            <a:ext cx="2052081" cy="20520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目录页"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7"/>
          <p:cNvSpPr>
            <a:spLocks noGrp="1"/>
          </p:cNvSpPr>
          <p:nvPr>
            <p:ph type="title" hasCustomPrompt="1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 录</a:t>
            </a:r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4655" y="797391"/>
            <a:ext cx="4208478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220" y="-323332"/>
            <a:ext cx="1815361" cy="18153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43DB-C1E6-4959-A50E-72139C472B5F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7F60-042E-451A-8AD0-1B91801D8F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519" y="1937599"/>
            <a:ext cx="10061673" cy="1753235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NLP</a:t>
            </a:r>
            <a:r>
              <a:rPr dirty="0"/>
              <a:t>入门导览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Michael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5317719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频谱：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频谱图绘制了信号中的所有频率以及每个频率的强度或振幅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信号中的最低频率叫作基频，基频的整数倍的频率叫作谐波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注意到我们的声音信号一般不是周期性的，不同时间段，发出的声音不同，那么其频谱也会不一样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在每个时间切片中分析信号的频率组成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频谱图</a:t>
            </a:r>
          </a:p>
        </p:txBody>
      </p:sp>
      <p:pic>
        <p:nvPicPr>
          <p:cNvPr id="3074" name="Picture 2" descr="1_yfJw9Jgf5c-bUQi9vWxaCQ">
            <a:extLst>
              <a:ext uri="{FF2B5EF4-FFF2-40B4-BE49-F238E27FC236}">
                <a16:creationId xmlns:a16="http://schemas.microsoft.com/office/drawing/2014/main" id="{6BCFE513-5C35-83B5-0FDB-960C79DB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02" y="2066925"/>
            <a:ext cx="4953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5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注意到我们的声音信号一般不是周期性的，不同时间段，发出的声音不同，那么其频谱也会不一样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在每个时间切片中分析信号的频率组成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声谱图：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不同的颜色表示每个频率的振幅或强度</a:t>
            </a:r>
            <a:endParaRPr lang="en-US" altLang="zh-CN" b="0" i="0" dirty="0">
              <a:effectLst/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频谱图的每个垂直“切片”本质上是信号在该时间点的频谱，显示了在该时间点信号中发现的每个频率中的信号是如何组成的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声谱图</a:t>
            </a:r>
          </a:p>
        </p:txBody>
      </p:sp>
    </p:spTree>
    <p:extLst>
      <p:ext uri="{BB962C8B-B14F-4D97-AF65-F5344CB8AC3E}">
        <p14:creationId xmlns:p14="http://schemas.microsoft.com/office/powerpoint/2010/main" val="284924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声谱图：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声谱图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2963E-3DE5-AD6E-E23C-5DCD7649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67" y="2649090"/>
            <a:ext cx="4130398" cy="2743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D3AB32-A4BD-C9E8-E6DF-588D1FA8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37" y="2671952"/>
            <a:ext cx="4206605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1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音频数据处理基础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模型概述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后续工作规划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106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音频深度学习模型的基本框架：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音频处理的深度学习模型</a:t>
            </a:r>
          </a:p>
        </p:txBody>
      </p:sp>
      <p:pic>
        <p:nvPicPr>
          <p:cNvPr id="8194" name="Picture 2" descr="1_rBUXN2u1Yh-9pxKzUGjmMg">
            <a:extLst>
              <a:ext uri="{FF2B5EF4-FFF2-40B4-BE49-F238E27FC236}">
                <a16:creationId xmlns:a16="http://schemas.microsoft.com/office/drawing/2014/main" id="{3835DE40-F0A1-1EB7-F4CC-8E4D6361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35" y="2412259"/>
            <a:ext cx="8397529" cy="32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0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前馈网络层：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神经网络模型</a:t>
            </a:r>
          </a:p>
        </p:txBody>
      </p:sp>
      <p:pic>
        <p:nvPicPr>
          <p:cNvPr id="11266" name="Picture 2" descr="深度学习(四)-前馈神经网络_未名湖畔的落叶的博客-CSDN博客_前馈神经网络">
            <a:extLst>
              <a:ext uri="{FF2B5EF4-FFF2-40B4-BE49-F238E27FC236}">
                <a16:creationId xmlns:a16="http://schemas.microsoft.com/office/drawing/2014/main" id="{6934C171-8D03-2982-23B2-E05AE23D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1581150"/>
            <a:ext cx="54387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9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卷积神经网络：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神经网络模型</a:t>
            </a:r>
          </a:p>
        </p:txBody>
      </p:sp>
      <p:pic>
        <p:nvPicPr>
          <p:cNvPr id="12290" name="Picture 2" descr="CNN卷积神经网络原理详解（上）_三景页三景页的博客-CSDN博客">
            <a:extLst>
              <a:ext uri="{FF2B5EF4-FFF2-40B4-BE49-F238E27FC236}">
                <a16:creationId xmlns:a16="http://schemas.microsoft.com/office/drawing/2014/main" id="{547BE187-DD06-3563-97F4-3FDAFF2C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53" y="1972368"/>
            <a:ext cx="6751493" cy="24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46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卷积神经网络：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神经网络模型</a:t>
            </a:r>
          </a:p>
        </p:txBody>
      </p:sp>
      <p:pic>
        <p:nvPicPr>
          <p:cNvPr id="12292" name="Picture 4" descr="更好的理解分析深度卷积神经网络| Public Library of Bioinformatics">
            <a:extLst>
              <a:ext uri="{FF2B5EF4-FFF2-40B4-BE49-F238E27FC236}">
                <a16:creationId xmlns:a16="http://schemas.microsoft.com/office/drawing/2014/main" id="{39558486-FE00-7B34-791B-78BB05CA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171575"/>
            <a:ext cx="64960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1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623598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梯度下降：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神经网络模型优化</a:t>
            </a:r>
          </a:p>
        </p:txBody>
      </p:sp>
      <p:pic>
        <p:nvPicPr>
          <p:cNvPr id="13314" name="Picture 2" descr="深度學習講中文] 簡單解釋梯度下降法(Gradient Descent) | by 呂孟耿| Medium">
            <a:extLst>
              <a:ext uri="{FF2B5EF4-FFF2-40B4-BE49-F238E27FC236}">
                <a16:creationId xmlns:a16="http://schemas.microsoft.com/office/drawing/2014/main" id="{33E875CE-E2E5-755C-3A19-79F52728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08" y="1465472"/>
            <a:ext cx="6248583" cy="47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0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90574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我们实际使用的模型：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会规模更大，更为复杂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会进行预训练：类比于幼儿学习认识各种事物，对世界有一个基础的认知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预训练模型</a:t>
            </a:r>
            <a:r>
              <a:rPr lang="en-US" altLang="zh-CN" dirty="0"/>
              <a:t>backbone</a:t>
            </a:r>
            <a:endParaRPr lang="zh-CN" altLang="en-US" dirty="0"/>
          </a:p>
        </p:txBody>
      </p:sp>
      <p:pic>
        <p:nvPicPr>
          <p:cNvPr id="15362" name="Picture 2" descr="Review: ResNet — Winner of ILSVRC 2015 (Image Classification, Localization,  Detection) | by Sik-Ho Tsang | Towards Data Science">
            <a:extLst>
              <a:ext uri="{FF2B5EF4-FFF2-40B4-BE49-F238E27FC236}">
                <a16:creationId xmlns:a16="http://schemas.microsoft.com/office/drawing/2014/main" id="{3400D663-F288-E906-AAF8-93F7586A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2" y="2670298"/>
            <a:ext cx="9051235" cy="39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音频数据处理基础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模型概述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后续工作规划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90574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咳嗽音数据集：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咳嗽音数据集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6F68CD-0DB4-F8BC-5FA8-C01A1B30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0" y="2441077"/>
            <a:ext cx="10150720" cy="32082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C4D2B5-DBB6-3675-5829-AA4BBF3692A7}"/>
              </a:ext>
            </a:extLst>
          </p:cNvPr>
          <p:cNvSpPr/>
          <p:nvPr/>
        </p:nvSpPr>
        <p:spPr>
          <a:xfrm>
            <a:off x="1093377" y="4581939"/>
            <a:ext cx="1390051" cy="2584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436B45-32EF-7C8A-66A0-B6AE667DFB96}"/>
              </a:ext>
            </a:extLst>
          </p:cNvPr>
          <p:cNvSpPr/>
          <p:nvPr/>
        </p:nvSpPr>
        <p:spPr>
          <a:xfrm>
            <a:off x="1093376" y="3281837"/>
            <a:ext cx="1390051" cy="2584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3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2"/>
            <a:ext cx="890574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咳嗽音数据集：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/>
              <a:t>Coughvid</a:t>
            </a:r>
            <a:r>
              <a:rPr lang="zh-CN" altLang="en-US" b="1" dirty="0"/>
              <a:t>：较为</a:t>
            </a:r>
            <a:r>
              <a:rPr lang="en-US" altLang="zh-CN" b="1" dirty="0"/>
              <a:t>noisy</a:t>
            </a:r>
            <a:r>
              <a:rPr lang="zh-CN" altLang="en-US" b="1" dirty="0"/>
              <a:t>的数据集</a:t>
            </a:r>
            <a:endParaRPr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dirty="0"/>
              <a:t>有标注结果数据：</a:t>
            </a:r>
            <a:r>
              <a:rPr lang="en-US" altLang="zh-CN" b="1" dirty="0"/>
              <a:t>2140</a:t>
            </a:r>
            <a:r>
              <a:rPr lang="zh-CN" altLang="en-US" b="1" dirty="0"/>
              <a:t>个</a:t>
            </a:r>
            <a:endParaRPr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dirty="0"/>
              <a:t>其中阳性样本占比：</a:t>
            </a:r>
            <a:r>
              <a:rPr lang="en-US" altLang="zh-CN" b="1" dirty="0"/>
              <a:t>79.7%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Covid19-cough</a:t>
            </a:r>
            <a:r>
              <a:rPr lang="zh-CN" altLang="en-US" dirty="0"/>
              <a:t>数据集：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阳性样本：</a:t>
            </a:r>
            <a:r>
              <a:rPr lang="en-US" altLang="zh-CN" dirty="0"/>
              <a:t>682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阴性样本：</a:t>
            </a:r>
            <a:r>
              <a:rPr lang="en-US" altLang="zh-CN" dirty="0"/>
              <a:t>642</a:t>
            </a:r>
          </a:p>
          <a:p>
            <a:pPr lvl="1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咳嗽音数据集</a:t>
            </a:r>
          </a:p>
        </p:txBody>
      </p:sp>
    </p:spTree>
    <p:extLst>
      <p:ext uri="{BB962C8B-B14F-4D97-AF65-F5344CB8AC3E}">
        <p14:creationId xmlns:p14="http://schemas.microsoft.com/office/powerpoint/2010/main" val="71343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C0FB3C1-A4D5-8F97-8CE2-8C68A25AADE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3983965"/>
              </p:ext>
            </p:extLst>
          </p:nvPr>
        </p:nvGraphicFramePr>
        <p:xfrm>
          <a:off x="1430482" y="2286075"/>
          <a:ext cx="9331036" cy="408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759">
                  <a:extLst>
                    <a:ext uri="{9D8B030D-6E8A-4147-A177-3AD203B41FA5}">
                      <a16:colId xmlns:a16="http://schemas.microsoft.com/office/drawing/2014/main" val="3421002673"/>
                    </a:ext>
                  </a:extLst>
                </a:gridCol>
                <a:gridCol w="2332759">
                  <a:extLst>
                    <a:ext uri="{9D8B030D-6E8A-4147-A177-3AD203B41FA5}">
                      <a16:colId xmlns:a16="http://schemas.microsoft.com/office/drawing/2014/main" val="1428429336"/>
                    </a:ext>
                  </a:extLst>
                </a:gridCol>
                <a:gridCol w="2332759">
                  <a:extLst>
                    <a:ext uri="{9D8B030D-6E8A-4147-A177-3AD203B41FA5}">
                      <a16:colId xmlns:a16="http://schemas.microsoft.com/office/drawing/2014/main" val="3700824844"/>
                    </a:ext>
                  </a:extLst>
                </a:gridCol>
                <a:gridCol w="2332759">
                  <a:extLst>
                    <a:ext uri="{9D8B030D-6E8A-4147-A177-3AD203B41FA5}">
                      <a16:colId xmlns:a16="http://schemas.microsoft.com/office/drawing/2014/main" val="493388094"/>
                    </a:ext>
                  </a:extLst>
                </a:gridCol>
              </a:tblGrid>
              <a:tr h="510718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backbone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auc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387563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coughvid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catboost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90251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深度学习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23856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eca_nfnet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07300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r>
                        <a:rPr lang="en-US" altLang="zh-CN" dirty="0"/>
                        <a:t>covid19-cough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深度学习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05317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eca_nfnet_l0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25307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eca_nfnet_l1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41140"/>
                  </a:ext>
                </a:extLst>
              </a:tr>
              <a:tr h="51071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eca_nfnet_l2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27634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模型表现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4DF6D6B8-6B34-064B-08F7-2A4C6F314952}"/>
              </a:ext>
            </a:extLst>
          </p:cNvPr>
          <p:cNvSpPr txBox="1">
            <a:spLocks/>
          </p:cNvSpPr>
          <p:nvPr/>
        </p:nvSpPr>
        <p:spPr>
          <a:xfrm>
            <a:off x="655697" y="1407855"/>
            <a:ext cx="8905745" cy="3195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zh-CN" altLang="en-US" b="1" dirty="0"/>
              <a:t>对数据集进行</a:t>
            </a:r>
            <a:r>
              <a:rPr lang="en-US" altLang="zh-CN" b="1" dirty="0"/>
              <a:t>4:1</a:t>
            </a:r>
            <a:r>
              <a:rPr lang="zh-CN" altLang="en-US" b="1" dirty="0"/>
              <a:t>的训练集</a:t>
            </a:r>
            <a:r>
              <a:rPr lang="en-US" altLang="zh-CN" b="1" dirty="0"/>
              <a:t>/</a:t>
            </a:r>
            <a:r>
              <a:rPr lang="zh-CN" altLang="en-US" b="1" dirty="0"/>
              <a:t>测试集拆分</a:t>
            </a:r>
            <a:endParaRPr lang="en-US" altLang="zh-CN" b="1" dirty="0"/>
          </a:p>
          <a:p>
            <a:pPr lvl="1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204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94020" y="3084267"/>
            <a:ext cx="2261530" cy="1006429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dirty="0"/>
              <a:t>目 录</a:t>
            </a:r>
          </a:p>
        </p:txBody>
      </p:sp>
      <p:sp>
        <p:nvSpPr>
          <p:cNvPr id="8" name="文本占位符 4"/>
          <p:cNvSpPr txBox="1"/>
          <p:nvPr/>
        </p:nvSpPr>
        <p:spPr>
          <a:xfrm>
            <a:off x="4778614" y="218186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音频数据处理基础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十角 8"/>
          <p:cNvSpPr/>
          <p:nvPr/>
        </p:nvSpPr>
        <p:spPr>
          <a:xfrm>
            <a:off x="3979330" y="21766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 txBox="1"/>
          <p:nvPr/>
        </p:nvSpPr>
        <p:spPr>
          <a:xfrm>
            <a:off x="4779249" y="317754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模型概述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星形: 十角 8"/>
          <p:cNvSpPr/>
          <p:nvPr/>
        </p:nvSpPr>
        <p:spPr>
          <a:xfrm>
            <a:off x="3978695" y="317232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 txBox="1"/>
          <p:nvPr/>
        </p:nvSpPr>
        <p:spPr>
          <a:xfrm>
            <a:off x="4777344" y="4173224"/>
            <a:ext cx="469554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后续工作规划</a:t>
            </a:r>
          </a:p>
        </p:txBody>
      </p:sp>
      <p:sp>
        <p:nvSpPr>
          <p:cNvPr id="6" name="星形: 十角 8"/>
          <p:cNvSpPr/>
          <p:nvPr/>
        </p:nvSpPr>
        <p:spPr>
          <a:xfrm>
            <a:off x="3979330" y="4195948"/>
            <a:ext cx="616085" cy="540000"/>
          </a:xfrm>
          <a:prstGeom prst="star10">
            <a:avLst/>
          </a:prstGeom>
          <a:solidFill>
            <a:schemeClr val="accent4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9255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7" y="1465471"/>
            <a:ext cx="8905745" cy="37611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咳嗽音数据集：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拿到</a:t>
            </a:r>
            <a:r>
              <a:rPr lang="en-US" altLang="zh-CN" dirty="0"/>
              <a:t>COVID-19 Sounds</a:t>
            </a:r>
            <a:r>
              <a:rPr lang="zh-CN" altLang="en-US" dirty="0"/>
              <a:t>数据集后，进行更大规模训练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模型：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目前使用的模型是基于频谱的，后续会实验基于时域的模型，如</a:t>
            </a:r>
            <a:r>
              <a:rPr lang="en-US" altLang="zh-CN" dirty="0"/>
              <a:t>wave2vec</a:t>
            </a:r>
            <a:r>
              <a:rPr lang="zh-CN" altLang="en-US" dirty="0"/>
              <a:t>等；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更强大的视觉</a:t>
            </a:r>
            <a:r>
              <a:rPr lang="en-US" altLang="zh-CN" dirty="0"/>
              <a:t>backbone</a:t>
            </a:r>
            <a:r>
              <a:rPr lang="zh-CN" altLang="en-US" dirty="0"/>
              <a:t>，如</a:t>
            </a:r>
            <a:r>
              <a:rPr lang="en-US" altLang="zh-CN" dirty="0" err="1"/>
              <a:t>ViT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模型</a:t>
            </a:r>
            <a:r>
              <a:rPr lang="en-US" altLang="zh-CN" dirty="0" err="1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已在开发中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后续工作规划</a:t>
            </a:r>
          </a:p>
        </p:txBody>
      </p:sp>
    </p:spTree>
    <p:extLst>
      <p:ext uri="{BB962C8B-B14F-4D97-AF65-F5344CB8AC3E}">
        <p14:creationId xmlns:p14="http://schemas.microsoft.com/office/powerpoint/2010/main" val="3709568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74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99" y="3442128"/>
            <a:ext cx="7978534" cy="701731"/>
          </a:xfrm>
        </p:spPr>
        <p:txBody>
          <a:bodyPr/>
          <a:lstStyle/>
          <a:p>
            <a:r>
              <a:rPr lang="zh-CN" altLang="en-US" dirty="0"/>
              <a:t>个人介绍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691554" cy="1792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声音信号：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简单波形：纵轴表示振幅；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但一般真实世界的声音信号是复杂的，是不同频率信号的叠加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什么是音频</a:t>
            </a:r>
          </a:p>
        </p:txBody>
      </p:sp>
      <p:pic>
        <p:nvPicPr>
          <p:cNvPr id="1026" name="Picture 2" descr="2jW5jikMh6PwF4Hw">
            <a:extLst>
              <a:ext uri="{FF2B5EF4-FFF2-40B4-BE49-F238E27FC236}">
                <a16:creationId xmlns:a16="http://schemas.microsoft.com/office/drawing/2014/main" id="{C671B36D-3A95-DDBA-1E29-E30234B5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0683"/>
            <a:ext cx="3671588" cy="13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_wm5JVpeqcqw3cKxdBNa3ng">
            <a:extLst>
              <a:ext uri="{FF2B5EF4-FFF2-40B4-BE49-F238E27FC236}">
                <a16:creationId xmlns:a16="http://schemas.microsoft.com/office/drawing/2014/main" id="{FB9D5F8A-5A3F-6533-784A-8A914371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44" y="4086225"/>
            <a:ext cx="68199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25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79094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我们是无法绝对连续地测量一个信号的；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声波数字化：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每隔相同的时间段对声音的振幅进行测量，然后把信号转换为数字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采样率</a:t>
            </a:r>
            <a:r>
              <a:rPr lang="zh-CN" altLang="en-US" dirty="0"/>
              <a:t>：每一次这样的测量就是一个样本点，采样率是每秒的样本数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音频信号的数字表示</a:t>
            </a:r>
          </a:p>
        </p:txBody>
      </p:sp>
      <p:pic>
        <p:nvPicPr>
          <p:cNvPr id="2050" name="Picture 2" descr="1_sSy2DlUoJx27zzpQax0aeg">
            <a:extLst>
              <a:ext uri="{FF2B5EF4-FFF2-40B4-BE49-F238E27FC236}">
                <a16:creationId xmlns:a16="http://schemas.microsoft.com/office/drawing/2014/main" id="{BA61CE03-7C5F-2323-EDA2-6D839494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47" y="1775079"/>
            <a:ext cx="5810458" cy="37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7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79094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我们是无法绝对连续地测量一个信号的；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声波数字化：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每隔相同的时间段对声音的振幅进行测量，然后把信号转换为数字</a:t>
            </a:r>
            <a:endParaRPr lang="en-US" altLang="zh-CN" dirty="0"/>
          </a:p>
          <a:p>
            <a:r>
              <a:rPr lang="zh-CN" altLang="en-US" b="1" dirty="0"/>
              <a:t>采样率</a:t>
            </a:r>
            <a:r>
              <a:rPr lang="zh-CN" altLang="en-US" dirty="0"/>
              <a:t>：每一次这样的测量就是一个样本点，采样率是每秒的样本数</a:t>
            </a:r>
            <a:endParaRPr lang="en-US" altLang="zh-CN" dirty="0"/>
          </a:p>
          <a:p>
            <a:r>
              <a:rPr lang="zh-CN" altLang="en-US" dirty="0"/>
              <a:t>举例：</a:t>
            </a:r>
            <a:r>
              <a:rPr lang="en-US" altLang="zh-CN" dirty="0" err="1"/>
              <a:t>coughvid</a:t>
            </a:r>
            <a:r>
              <a:rPr lang="zh-CN" altLang="en-US" dirty="0"/>
              <a:t>数据集中的其中</a:t>
            </a:r>
            <a:r>
              <a:rPr lang="en-US" altLang="zh-CN" dirty="0"/>
              <a:t>2</a:t>
            </a:r>
            <a:r>
              <a:rPr lang="zh-CN" altLang="en-US" dirty="0"/>
              <a:t>个样本的</a:t>
            </a:r>
            <a:r>
              <a:rPr lang="en-US" altLang="zh-CN" dirty="0" err="1"/>
              <a:t>waveplot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音频信号的数字表示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5EC1F2-FB19-F9D9-376D-C4C5F6A0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52" y="1065564"/>
            <a:ext cx="3985605" cy="27205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187929-ABEE-7878-5022-E695FA08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08" y="3960957"/>
            <a:ext cx="3871295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4790945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传统的音频信号处理：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依赖于大量手动设计的特征提取，如</a:t>
            </a:r>
            <a:r>
              <a:rPr lang="en-US" altLang="zh-CN" dirty="0"/>
              <a:t>MFCC(20</a:t>
            </a:r>
            <a:r>
              <a:rPr lang="zh-CN" altLang="en-US" dirty="0"/>
              <a:t>个序列的均值和方差</a:t>
            </a:r>
            <a:r>
              <a:rPr lang="en-US" altLang="zh-CN" dirty="0"/>
              <a:t>)</a:t>
            </a:r>
            <a:r>
              <a:rPr lang="zh-CN" altLang="en-US" dirty="0"/>
              <a:t>，过零率等特征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表现有限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深度学习时代的音频处理：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不再需要大量人工的参与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模型自动进行特征提取，并最终形成结论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为深度学习模型准备音频数据</a:t>
            </a:r>
          </a:p>
        </p:txBody>
      </p:sp>
    </p:spTree>
    <p:extLst>
      <p:ext uri="{BB962C8B-B14F-4D97-AF65-F5344CB8AC3E}">
        <p14:creationId xmlns:p14="http://schemas.microsoft.com/office/powerpoint/2010/main" val="94609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7226032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深度学习时代的音频处理：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不再需要大量人工的参与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模型自动进行特征提取，并最终形成结论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使用深度学习时实际上并没有处理原始格式的音频数据，而是将音频数据转化为图像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ym typeface="Wingdings" panose="05000000000000000000" pitchFamily="2" charset="2"/>
              </a:rPr>
              <a:t>谱图</a:t>
            </a: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为深度学习模型准备音频数据</a:t>
            </a:r>
          </a:p>
        </p:txBody>
      </p:sp>
    </p:spTree>
    <p:extLst>
      <p:ext uri="{BB962C8B-B14F-4D97-AF65-F5344CB8AC3E}">
        <p14:creationId xmlns:p14="http://schemas.microsoft.com/office/powerpoint/2010/main" val="250056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CDF82-7FD6-0D41-0266-8CF3141681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698" y="1465472"/>
            <a:ext cx="8786476" cy="31959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声音信号由多个基础波形组成，我们可以使用</a:t>
            </a:r>
            <a:r>
              <a:rPr lang="zh-CN" altLang="en-US" b="1" dirty="0"/>
              <a:t>傅里叶变换</a:t>
            </a:r>
            <a:r>
              <a:rPr lang="zh-CN" altLang="en-US" dirty="0"/>
              <a:t>将信号进行分解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正余弦波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正交基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71DE9E3-F494-5C63-52C7-8EDBE7F0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6" y="407458"/>
            <a:ext cx="6924994" cy="658106"/>
          </a:xfrm>
        </p:spPr>
        <p:txBody>
          <a:bodyPr/>
          <a:lstStyle/>
          <a:p>
            <a:r>
              <a:rPr lang="zh-CN" altLang="en-US" dirty="0"/>
              <a:t>时域</a:t>
            </a:r>
            <a:r>
              <a:rPr lang="en-US" altLang="zh-CN" dirty="0"/>
              <a:t> vs </a:t>
            </a:r>
            <a:r>
              <a:rPr lang="zh-CN" altLang="en-US" dirty="0"/>
              <a:t>频域</a:t>
            </a:r>
          </a:p>
        </p:txBody>
      </p:sp>
      <p:pic>
        <p:nvPicPr>
          <p:cNvPr id="7170" name="Picture 2" descr="ODvfo918xJnJt6H4">
            <a:extLst>
              <a:ext uri="{FF2B5EF4-FFF2-40B4-BE49-F238E27FC236}">
                <a16:creationId xmlns:a16="http://schemas.microsoft.com/office/drawing/2014/main" id="{A62A238E-92C4-507D-54CF-EB800FC4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2254941"/>
            <a:ext cx="5143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19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3">
      <a:dk1>
        <a:srgbClr val="000000"/>
      </a:dk1>
      <a:lt1>
        <a:srgbClr val="FFFFFF"/>
      </a:lt1>
      <a:dk2>
        <a:srgbClr val="000000"/>
      </a:dk2>
      <a:lt2>
        <a:srgbClr val="FEFEFE"/>
      </a:lt2>
      <a:accent1>
        <a:srgbClr val="F17700"/>
      </a:accent1>
      <a:accent2>
        <a:srgbClr val="DC2144"/>
      </a:accent2>
      <a:accent3>
        <a:srgbClr val="71CAE0"/>
      </a:accent3>
      <a:accent4>
        <a:srgbClr val="112D43"/>
      </a:accent4>
      <a:accent5>
        <a:srgbClr val="050F25"/>
      </a:accent5>
      <a:accent6>
        <a:srgbClr val="162D4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4400</TotalTime>
  <Words>753</Words>
  <Application>Microsoft Office PowerPoint</Application>
  <PresentationFormat>宽屏</PresentationFormat>
  <Paragraphs>139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PingFang SC</vt:lpstr>
      <vt:lpstr>等线</vt:lpstr>
      <vt:lpstr>等线 Light</vt:lpstr>
      <vt:lpstr>思源黑体 CN Bold</vt:lpstr>
      <vt:lpstr>微软雅黑</vt:lpstr>
      <vt:lpstr>Arial</vt:lpstr>
      <vt:lpstr>Century Gothic</vt:lpstr>
      <vt:lpstr>Office 主题</vt:lpstr>
      <vt:lpstr>自定义设计方案</vt:lpstr>
      <vt:lpstr> NLP入门导览</vt:lpstr>
      <vt:lpstr>目 录</vt:lpstr>
      <vt:lpstr>个人介绍</vt:lpstr>
      <vt:lpstr>什么是音频</vt:lpstr>
      <vt:lpstr>音频信号的数字表示</vt:lpstr>
      <vt:lpstr>音频信号的数字表示</vt:lpstr>
      <vt:lpstr>为深度学习模型准备音频数据</vt:lpstr>
      <vt:lpstr>为深度学习模型准备音频数据</vt:lpstr>
      <vt:lpstr>时域 vs 频域</vt:lpstr>
      <vt:lpstr>频谱图</vt:lpstr>
      <vt:lpstr>声谱图</vt:lpstr>
      <vt:lpstr>声谱图</vt:lpstr>
      <vt:lpstr>目 录</vt:lpstr>
      <vt:lpstr>音频处理的深度学习模型</vt:lpstr>
      <vt:lpstr>神经网络模型</vt:lpstr>
      <vt:lpstr>神经网络模型</vt:lpstr>
      <vt:lpstr>神经网络模型</vt:lpstr>
      <vt:lpstr>神经网络模型优化</vt:lpstr>
      <vt:lpstr>预训练模型backbone</vt:lpstr>
      <vt:lpstr>咳嗽音数据集</vt:lpstr>
      <vt:lpstr>咳嗽音数据集</vt:lpstr>
      <vt:lpstr>模型表现(1)</vt:lpstr>
      <vt:lpstr>目 录</vt:lpstr>
      <vt:lpstr>后续工作规划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朱威</dc:creator>
  <cp:lastModifiedBy>朱 威</cp:lastModifiedBy>
  <cp:revision>1167</cp:revision>
  <dcterms:created xsi:type="dcterms:W3CDTF">2015-09-05T08:54:00Z</dcterms:created>
  <dcterms:modified xsi:type="dcterms:W3CDTF">2022-10-06T07:10:36Z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1793EB589C0D4F959C0A3BDBB131C3E7</vt:lpwstr>
  </property>
  <property fmtid="{D5CDD505-2E9C-101B-9397-08002B2CF9AE}" pid="3" name="KSOProductBuildVer">
    <vt:lpwstr>2052-11.1.0.11551</vt:lpwstr>
  </property>
</Properties>
</file>