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294" r:id="rId2"/>
    <p:sldId id="1203" r:id="rId3"/>
    <p:sldId id="1209" r:id="rId4"/>
    <p:sldId id="1296" r:id="rId5"/>
    <p:sldId id="1302" r:id="rId6"/>
    <p:sldId id="1297" r:id="rId7"/>
    <p:sldId id="1298" r:id="rId8"/>
    <p:sldId id="1300" r:id="rId9"/>
    <p:sldId id="1299" r:id="rId10"/>
    <p:sldId id="1306" r:id="rId11"/>
    <p:sldId id="1312" r:id="rId12"/>
    <p:sldId id="1311" r:id="rId13"/>
    <p:sldId id="1313" r:id="rId14"/>
    <p:sldId id="1307" r:id="rId15"/>
    <p:sldId id="1220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657" autoAdjust="0"/>
    <p:restoredTop sz="87791" autoAdjust="0"/>
  </p:normalViewPr>
  <p:slideViewPr>
    <p:cSldViewPr snapToGrid="0" snapToObjects="1">
      <p:cViewPr varScale="1">
        <p:scale>
          <a:sx n="30" d="100"/>
          <a:sy n="30" d="100"/>
        </p:scale>
        <p:origin x="-624" y="-114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83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http://developer.huawei.com/cn/ict/Products/BigData/FusionInsightUniverse/DataIntegration/SDK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49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21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http://developer.huawei.com/cn/ict/Products/BigData/FusionInsightUniverse/SmartMiner/SDK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2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19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_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9906001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2908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p Design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3466624" y="5433034"/>
            <a:ext cx="1481328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5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605595" y="5433034"/>
            <a:ext cx="1567105" cy="424436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5290574" y="4971515"/>
            <a:ext cx="3024869" cy="548058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415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3_iPhones_v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40629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666174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7037455" y="5008698"/>
            <a:ext cx="2762781" cy="490581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636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5" y="-1"/>
            <a:ext cx="24377655" cy="6460437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5903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s">
    <p:bg>
      <p:bgPr>
        <a:solidFill>
          <a:srgbClr val="1923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Teardrop 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bg1"/>
                </a:solidFill>
                <a:latin typeface="Lato Regular"/>
                <a:cs typeface="Lato Regular"/>
              </a:rPr>
              <a:t>Izabal</a:t>
            </a:r>
            <a:r>
              <a:rPr lang="id-ID" sz="24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bg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774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_vs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995777" y="405798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3632752" y="4102544"/>
            <a:ext cx="2810265" cy="4965334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719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Tablet_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7956667" y="5627022"/>
            <a:ext cx="8357714" cy="622834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420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_laptop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2186981" y="4979760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944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ices_laptop2_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9093939" y="6205678"/>
            <a:ext cx="5990496" cy="371000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912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to tabl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6997609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10585516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13778261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sz="quarter" idx="14"/>
          </p:nvPr>
        </p:nvSpPr>
        <p:spPr>
          <a:xfrm>
            <a:off x="16888617" y="3099321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9793958" y="3103928"/>
            <a:ext cx="1261872" cy="126187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 Light"/>
                <a:cs typeface="Calibri Light"/>
              </a:defRPr>
            </a:lvl1pPr>
          </a:lstStyle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22" name="Teardrop 2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75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644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State C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189847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206200" y="2811131"/>
            <a:ext cx="5967447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5199521" y="8070082"/>
            <a:ext cx="5971032" cy="41307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619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79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67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Teardrop 11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04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dul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3408812"/>
            <a:ext cx="24377651" cy="8043006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9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437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5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65321" y="5002448"/>
            <a:ext cx="6697751" cy="41703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ardrop 12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12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3084" y="4391315"/>
            <a:ext cx="24377650" cy="425017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9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0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chemeClr val="tx1"/>
                </a:solidFill>
                <a:latin typeface="Lato Regular"/>
                <a:cs typeface="Lato Regular"/>
              </a:rPr>
              <a:t>Commerce</a:t>
            </a:r>
            <a:r>
              <a:rPr lang="id-ID" sz="24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d-ID" sz="2400" b="0" dirty="0" smtClean="0">
                <a:solidFill>
                  <a:schemeClr val="tx1"/>
                </a:solidFill>
                <a:latin typeface="Calibri Light"/>
                <a:cs typeface="Calibri Light"/>
              </a:rPr>
              <a:t>Slides</a:t>
            </a:r>
            <a:endParaRPr lang="id-ID" sz="2400" b="0" dirty="0">
              <a:solidFill>
                <a:schemeClr val="tx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178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7" r:id="rId2"/>
    <p:sldLayoutId id="2147483747" r:id="rId3"/>
    <p:sldLayoutId id="2147483801" r:id="rId4"/>
    <p:sldLayoutId id="2147483657" r:id="rId5"/>
    <p:sldLayoutId id="2147483849" r:id="rId6"/>
    <p:sldLayoutId id="2147483752" r:id="rId7"/>
    <p:sldLayoutId id="2147483819" r:id="rId8"/>
    <p:sldLayoutId id="2147483694" r:id="rId9"/>
    <p:sldLayoutId id="2147483818" r:id="rId10"/>
    <p:sldLayoutId id="2147483821" r:id="rId11"/>
    <p:sldLayoutId id="2147483780" r:id="rId12"/>
    <p:sldLayoutId id="2147483793" r:id="rId13"/>
    <p:sldLayoutId id="2147483809" r:id="rId14"/>
    <p:sldLayoutId id="2147483820" r:id="rId15"/>
    <p:sldLayoutId id="2147483822" r:id="rId16"/>
    <p:sldLayoutId id="2147483823" r:id="rId17"/>
    <p:sldLayoutId id="2147483844" r:id="rId18"/>
    <p:sldLayoutId id="2147483848" r:id="rId19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-5401"/>
            <a:ext cx="24377649" cy="13716000"/>
          </a:xfrm>
          <a:prstGeom prst="rect">
            <a:avLst/>
          </a:prstGeom>
          <a:solidFill>
            <a:srgbClr val="1923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861868" y="3748899"/>
            <a:ext cx="20743144" cy="3193164"/>
            <a:chOff x="1861868" y="5170023"/>
            <a:chExt cx="20743144" cy="3193164"/>
          </a:xfrm>
        </p:grpSpPr>
        <p:sp>
          <p:nvSpPr>
            <p:cNvPr id="33" name="TextBox 32"/>
            <p:cNvSpPr txBox="1"/>
            <p:nvPr/>
          </p:nvSpPr>
          <p:spPr>
            <a:xfrm>
              <a:off x="1861868" y="5170023"/>
              <a:ext cx="20743144" cy="264686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16600" b="1" dirty="0" smtClean="0">
                  <a:solidFill>
                    <a:schemeClr val="bg1"/>
                  </a:solidFill>
                  <a:latin typeface="Lato Regular"/>
                  <a:cs typeface="Lato Regular"/>
                </a:rPr>
                <a:t>INTRODUCTION</a:t>
              </a:r>
            </a:p>
          </p:txBody>
        </p:sp>
        <p:sp>
          <p:nvSpPr>
            <p:cNvPr id="34" name="Subtitle 2"/>
            <p:cNvSpPr txBox="1">
              <a:spLocks/>
            </p:cNvSpPr>
            <p:nvPr/>
          </p:nvSpPr>
          <p:spPr>
            <a:xfrm>
              <a:off x="2398806" y="7304751"/>
              <a:ext cx="19560764" cy="839116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600" dirty="0" smtClean="0">
                  <a:solidFill>
                    <a:schemeClr val="bg1"/>
                  </a:solidFill>
                  <a:latin typeface="Lato Light"/>
                  <a:cs typeface="Lato Light"/>
                </a:rPr>
                <a:t>BIG DATA</a:t>
              </a:r>
              <a:endParaRPr lang="en-US" sz="36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922106" y="8207739"/>
              <a:ext cx="6108192" cy="155448"/>
              <a:chOff x="1775295" y="2020905"/>
              <a:chExt cx="2696845" cy="45719"/>
            </a:xfrm>
          </p:grpSpPr>
          <p:sp>
            <p:nvSpPr>
              <p:cNvPr id="67" name="Rectangle 66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 flipV="1">
                <a:off x="2314567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V="1">
                <a:off x="2853111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 flipV="1">
                <a:off x="3392515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 flipV="1">
                <a:off x="393178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817730" y="8202397"/>
            <a:ext cx="15055815" cy="221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000" dirty="0">
                <a:solidFill>
                  <a:schemeClr val="bg1"/>
                </a:solidFill>
                <a:cs typeface="Calibri Light"/>
              </a:rPr>
              <a:t>大数</a:t>
            </a:r>
            <a:r>
              <a:rPr lang="zh-CN" altLang="en-US" sz="6000" dirty="0" smtClean="0">
                <a:solidFill>
                  <a:schemeClr val="bg1"/>
                </a:solidFill>
                <a:cs typeface="Calibri Light"/>
              </a:rPr>
              <a:t>据的端到端流程介绍</a:t>
            </a:r>
            <a:endParaRPr lang="en-US" altLang="zh-CN" sz="6000" dirty="0" smtClean="0">
              <a:solidFill>
                <a:schemeClr val="bg1"/>
              </a:solidFill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6000" dirty="0" smtClean="0">
                <a:solidFill>
                  <a:schemeClr val="bg1"/>
                </a:solidFill>
                <a:cs typeface="Calibri Light"/>
              </a:rPr>
              <a:t>自定义报表的简单介绍</a:t>
            </a:r>
            <a:endParaRPr lang="en-US" sz="6000" dirty="0">
              <a:solidFill>
                <a:schemeClr val="bg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157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29" y="8496398"/>
            <a:ext cx="11610565" cy="29808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24099" y="3513701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+mn-ea"/>
                <a:cs typeface="Calibri Light"/>
              </a:rPr>
              <a:t>什么是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呢，举个栗子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en-US" altLang="zh-CN" sz="4000" dirty="0" smtClean="0">
                <a:latin typeface="+mn-ea"/>
                <a:cs typeface="Calibri Light"/>
              </a:rPr>
              <a:t>GCC</a:t>
            </a:r>
            <a:r>
              <a:rPr lang="zh-CN" altLang="en-US" sz="4000" dirty="0" smtClean="0">
                <a:latin typeface="+mn-ea"/>
                <a:cs typeface="Calibri Light"/>
              </a:rPr>
              <a:t>数据属</a:t>
            </a:r>
            <a:r>
              <a:rPr lang="zh-CN" altLang="en-US" sz="4000" dirty="0">
                <a:latin typeface="+mn-ea"/>
                <a:cs typeface="Calibri Light"/>
              </a:rPr>
              <a:t>性的取值有三</a:t>
            </a:r>
            <a:r>
              <a:rPr lang="zh-CN" altLang="en-US" sz="4000" dirty="0" smtClean="0">
                <a:latin typeface="+mn-ea"/>
                <a:cs typeface="Calibri Light"/>
              </a:rPr>
              <a:t>个</a:t>
            </a:r>
            <a:r>
              <a:rPr lang="en-US" altLang="zh-CN" sz="4000" dirty="0" smtClean="0">
                <a:latin typeface="+mn-ea"/>
                <a:cs typeface="Calibri Light"/>
              </a:rPr>
              <a:t>win7,win8,win10</a:t>
            </a:r>
            <a:r>
              <a:rPr lang="zh-CN" altLang="en-US" sz="4000" dirty="0" smtClean="0">
                <a:latin typeface="+mn-ea"/>
                <a:cs typeface="Calibri Light"/>
              </a:rPr>
              <a:t>，代表用户使用不同的操作系统。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这个属性呢，就是向数据集里再加入三个属性暂且命名为</a:t>
            </a:r>
            <a:r>
              <a:rPr lang="en-US" altLang="zh-CN" sz="4000" dirty="0" err="1" smtClean="0">
                <a:latin typeface="+mn-ea"/>
                <a:cs typeface="Calibri Light"/>
              </a:rPr>
              <a:t>Embarked_A</a:t>
            </a:r>
            <a:r>
              <a:rPr lang="en-US" altLang="zh-CN" sz="4000" dirty="0" smtClean="0">
                <a:latin typeface="+mn-ea"/>
                <a:cs typeface="Calibri Light"/>
              </a:rPr>
              <a:t> </a:t>
            </a:r>
            <a:r>
              <a:rPr lang="en-US" altLang="zh-CN" sz="4000" dirty="0" err="1" smtClean="0">
                <a:latin typeface="+mn-ea"/>
                <a:cs typeface="Calibri Light"/>
              </a:rPr>
              <a:t>Embarkde_B</a:t>
            </a:r>
            <a:r>
              <a:rPr lang="en-US" altLang="zh-CN" sz="4000" dirty="0" smtClean="0">
                <a:latin typeface="+mn-ea"/>
                <a:cs typeface="Calibri Light"/>
              </a:rPr>
              <a:t> </a:t>
            </a:r>
            <a:r>
              <a:rPr lang="zh-CN" altLang="en-US" sz="4000" dirty="0">
                <a:latin typeface="+mn-ea"/>
                <a:cs typeface="Calibri Light"/>
              </a:rPr>
              <a:t>和</a:t>
            </a:r>
            <a:r>
              <a:rPr lang="en-US" altLang="zh-CN" sz="4000" dirty="0" err="1">
                <a:latin typeface="+mn-ea"/>
                <a:cs typeface="Calibri Light"/>
              </a:rPr>
              <a:t>Embarked_C</a:t>
            </a:r>
            <a:r>
              <a:rPr lang="zh-CN" altLang="en-US" sz="4000" dirty="0">
                <a:latin typeface="+mn-ea"/>
                <a:cs typeface="Calibri Light"/>
              </a:rPr>
              <a:t>，如果一个</a:t>
            </a:r>
            <a:r>
              <a:rPr lang="zh-CN" altLang="en-US" sz="4000" dirty="0" smtClean="0">
                <a:latin typeface="+mn-ea"/>
                <a:cs typeface="Calibri Light"/>
              </a:rPr>
              <a:t>人</a:t>
            </a:r>
            <a:r>
              <a:rPr lang="zh-CN" altLang="en-US" sz="4000" dirty="0">
                <a:latin typeface="+mn-ea"/>
                <a:cs typeface="Calibri Light"/>
              </a:rPr>
              <a:t>使</a:t>
            </a:r>
            <a:r>
              <a:rPr lang="zh-CN" altLang="en-US" sz="4000" dirty="0" smtClean="0">
                <a:latin typeface="+mn-ea"/>
                <a:cs typeface="Calibri Light"/>
              </a:rPr>
              <a:t>用的是</a:t>
            </a:r>
            <a:r>
              <a:rPr lang="en-US" altLang="zh-CN" sz="4000" dirty="0" smtClean="0">
                <a:latin typeface="+mn-ea"/>
                <a:cs typeface="Calibri Light"/>
              </a:rPr>
              <a:t>win7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zh-CN" altLang="en-US" sz="4000" dirty="0">
                <a:latin typeface="+mn-ea"/>
                <a:cs typeface="Calibri Light"/>
              </a:rPr>
              <a:t>那么这三个属性的值就是（</a:t>
            </a:r>
            <a:r>
              <a:rPr lang="en-US" altLang="zh-CN" sz="4000" dirty="0">
                <a:latin typeface="+mn-ea"/>
                <a:cs typeface="Calibri Light"/>
              </a:rPr>
              <a:t>1</a:t>
            </a:r>
            <a:r>
              <a:rPr lang="zh-CN" altLang="en-US" sz="4000" dirty="0">
                <a:latin typeface="+mn-ea"/>
                <a:cs typeface="Calibri Light"/>
              </a:rPr>
              <a:t>，</a:t>
            </a:r>
            <a:r>
              <a:rPr lang="en-US" altLang="zh-CN" sz="4000" dirty="0">
                <a:latin typeface="+mn-ea"/>
                <a:cs typeface="Calibri Light"/>
              </a:rPr>
              <a:t>0</a:t>
            </a:r>
            <a:r>
              <a:rPr lang="zh-CN" altLang="en-US" sz="4000" dirty="0">
                <a:latin typeface="+mn-ea"/>
                <a:cs typeface="Calibri Light"/>
              </a:rPr>
              <a:t>，</a:t>
            </a:r>
            <a:r>
              <a:rPr lang="en-US" altLang="zh-CN" sz="4000" dirty="0">
                <a:latin typeface="+mn-ea"/>
                <a:cs typeface="Calibri Light"/>
              </a:rPr>
              <a:t>0</a:t>
            </a:r>
            <a:r>
              <a:rPr lang="zh-CN" altLang="en-US" sz="4000" dirty="0">
                <a:latin typeface="+mn-ea"/>
                <a:cs typeface="Calibri Light"/>
              </a:rPr>
              <a:t>）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en-US" altLang="zh-CN" sz="4000" dirty="0" smtClean="0">
                <a:latin typeface="+mn-ea"/>
                <a:cs typeface="Calibri Light"/>
              </a:rPr>
              <a:t>win8</a:t>
            </a:r>
            <a:r>
              <a:rPr lang="zh-CN" altLang="en-US" sz="4000" dirty="0" smtClean="0">
                <a:latin typeface="+mn-ea"/>
                <a:cs typeface="Calibri Light"/>
              </a:rPr>
              <a:t>就</a:t>
            </a:r>
            <a:r>
              <a:rPr lang="zh-CN" altLang="en-US" sz="4000" dirty="0">
                <a:latin typeface="+mn-ea"/>
                <a:cs typeface="Calibri Light"/>
              </a:rPr>
              <a:t>是（</a:t>
            </a:r>
            <a:r>
              <a:rPr lang="en-US" altLang="zh-CN" sz="4000" dirty="0">
                <a:latin typeface="+mn-ea"/>
                <a:cs typeface="Calibri Light"/>
              </a:rPr>
              <a:t>0</a:t>
            </a:r>
            <a:r>
              <a:rPr lang="zh-CN" altLang="en-US" sz="4000" dirty="0">
                <a:latin typeface="+mn-ea"/>
                <a:cs typeface="Calibri Light"/>
              </a:rPr>
              <a:t>，</a:t>
            </a:r>
            <a:r>
              <a:rPr lang="en-US" altLang="zh-CN" sz="4000" dirty="0">
                <a:latin typeface="+mn-ea"/>
                <a:cs typeface="Calibri Light"/>
              </a:rPr>
              <a:t>1</a:t>
            </a:r>
            <a:r>
              <a:rPr lang="zh-CN" altLang="en-US" sz="4000" dirty="0">
                <a:latin typeface="+mn-ea"/>
                <a:cs typeface="Calibri Light"/>
              </a:rPr>
              <a:t>，</a:t>
            </a:r>
            <a:r>
              <a:rPr lang="en-US" altLang="zh-CN" sz="4000" dirty="0">
                <a:latin typeface="+mn-ea"/>
                <a:cs typeface="Calibri Light"/>
              </a:rPr>
              <a:t>0</a:t>
            </a:r>
            <a:r>
              <a:rPr lang="zh-CN" altLang="en-US" sz="4000" dirty="0">
                <a:latin typeface="+mn-ea"/>
                <a:cs typeface="Calibri Light"/>
              </a:rPr>
              <a:t>），每个属性都是二元属性，</a:t>
            </a:r>
            <a:r>
              <a:rPr lang="en-US" altLang="zh-CN" sz="4000" dirty="0">
                <a:latin typeface="+mn-ea"/>
                <a:cs typeface="Calibri Light"/>
              </a:rPr>
              <a:t>1</a:t>
            </a:r>
            <a:r>
              <a:rPr lang="zh-CN" altLang="en-US" sz="4000" dirty="0">
                <a:latin typeface="+mn-ea"/>
                <a:cs typeface="Calibri Light"/>
              </a:rPr>
              <a:t>代表是，</a:t>
            </a:r>
            <a:r>
              <a:rPr lang="en-US" altLang="zh-CN" sz="4000" dirty="0">
                <a:latin typeface="+mn-ea"/>
                <a:cs typeface="Calibri Light"/>
              </a:rPr>
              <a:t>0</a:t>
            </a:r>
            <a:r>
              <a:rPr lang="zh-CN" altLang="en-US" sz="4000" dirty="0">
                <a:latin typeface="+mn-ea"/>
                <a:cs typeface="Calibri Light"/>
              </a:rPr>
              <a:t>代表否。所以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适用于值范围相对较少的属性</a:t>
            </a:r>
            <a:r>
              <a:rPr lang="zh-CN" altLang="en-US" sz="4000" dirty="0" smtClean="0">
                <a:latin typeface="+mn-ea"/>
                <a:cs typeface="Calibri Light"/>
              </a:rPr>
              <a:t>。</a:t>
            </a:r>
            <a:endParaRPr lang="en-US" altLang="zh-CN" sz="4000" dirty="0" smtClean="0">
              <a:latin typeface="+mn-ea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4000" dirty="0">
              <a:latin typeface="+mn-ea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2231402"/>
            <a:chOff x="1739573" y="511491"/>
            <a:chExt cx="20937538" cy="2231402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数据挖掘的流程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9573" y="2035007"/>
              <a:ext cx="2093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latin typeface="Calibri Light"/>
                  <a:cs typeface="Calibri Light"/>
                </a:rPr>
                <a:t>字符转</a:t>
              </a:r>
              <a:r>
                <a:rPr lang="zh-CN" altLang="en-US" sz="4000" dirty="0" smtClean="0">
                  <a:latin typeface="Calibri Light"/>
                  <a:cs typeface="Calibri Light"/>
                </a:rPr>
                <a:t>数</a:t>
              </a:r>
              <a:r>
                <a:rPr lang="zh-CN" altLang="en-US" sz="4000" dirty="0">
                  <a:latin typeface="Calibri Light"/>
                  <a:cs typeface="Calibri Light"/>
                </a:rPr>
                <a:t>值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64428" y="2719429"/>
            <a:ext cx="5797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+mj-ea"/>
                <a:ea typeface="+mj-ea"/>
              </a:rPr>
              <a:t>虚拟变量</a:t>
            </a:r>
            <a:r>
              <a:rPr lang="en-US" altLang="zh-CN" sz="4000" dirty="0" smtClean="0">
                <a:solidFill>
                  <a:srgbClr val="000000"/>
                </a:solidFill>
                <a:latin typeface="+mj-ea"/>
                <a:ea typeface="+mj-ea"/>
              </a:rPr>
              <a:t>dummy </a:t>
            </a:r>
            <a:r>
              <a:rPr lang="en-US" altLang="zh-CN" sz="4000" dirty="0" err="1">
                <a:solidFill>
                  <a:srgbClr val="000000"/>
                </a:solidFill>
                <a:latin typeface="+mj-ea"/>
                <a:ea typeface="+mj-ea"/>
              </a:rPr>
              <a:t>varibles</a:t>
            </a:r>
            <a:endParaRPr lang="zh-CN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601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24099" y="3702887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+mn-ea"/>
                <a:cs typeface="Calibri Light"/>
              </a:rPr>
              <a:t>用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可以处理</a:t>
            </a:r>
            <a:r>
              <a:rPr lang="zh-CN" altLang="en-US" sz="4000" dirty="0" smtClean="0">
                <a:latin typeface="+mn-ea"/>
                <a:cs typeface="Calibri Light"/>
              </a:rPr>
              <a:t>像</a:t>
            </a:r>
            <a:r>
              <a:rPr lang="en-US" altLang="zh-CN" sz="4000" dirty="0" smtClean="0">
                <a:latin typeface="+mn-ea"/>
                <a:cs typeface="Calibri Light"/>
              </a:rPr>
              <a:t>OS</a:t>
            </a:r>
            <a:r>
              <a:rPr lang="zh-CN" altLang="en-US" sz="4000" dirty="0" smtClean="0">
                <a:latin typeface="+mn-ea"/>
                <a:cs typeface="Calibri Light"/>
              </a:rPr>
              <a:t>这</a:t>
            </a:r>
            <a:r>
              <a:rPr lang="zh-CN" altLang="en-US" sz="4000" dirty="0">
                <a:latin typeface="+mn-ea"/>
                <a:cs typeface="Calibri Light"/>
              </a:rPr>
              <a:t>样的值域范围较小的标称属性。对</a:t>
            </a:r>
            <a:r>
              <a:rPr lang="zh-CN" altLang="en-US" sz="4000" dirty="0" smtClean="0">
                <a:latin typeface="+mn-ea"/>
                <a:cs typeface="Calibri Light"/>
              </a:rPr>
              <a:t>于</a:t>
            </a:r>
            <a:r>
              <a:rPr lang="en-US" altLang="zh-CN" sz="4000" dirty="0" smtClean="0">
                <a:latin typeface="+mn-ea"/>
                <a:cs typeface="Calibri Light"/>
              </a:rPr>
              <a:t>SN</a:t>
            </a:r>
            <a:r>
              <a:rPr lang="zh-CN" altLang="en-US" sz="4000" dirty="0" smtClean="0">
                <a:latin typeface="+mn-ea"/>
                <a:cs typeface="Calibri Light"/>
              </a:rPr>
              <a:t>（分类号，</a:t>
            </a:r>
            <a:r>
              <a:rPr lang="en-US" altLang="zh-CN" sz="4000" dirty="0" smtClean="0">
                <a:latin typeface="+mn-ea"/>
                <a:cs typeface="Calibri Light"/>
              </a:rPr>
              <a:t>PIJQ-0015-8938-8209-6455 </a:t>
            </a:r>
            <a:r>
              <a:rPr lang="en-US" altLang="zh-CN" sz="4000" dirty="0">
                <a:latin typeface="+mn-ea"/>
                <a:cs typeface="Calibri Light"/>
              </a:rPr>
              <a:t>PFJF-0018-0250-5434-0343</a:t>
            </a:r>
            <a:r>
              <a:rPr lang="zh-CN" altLang="en-US" sz="4000" dirty="0" smtClean="0">
                <a:latin typeface="+mn-ea"/>
                <a:cs typeface="Calibri Light"/>
              </a:rPr>
              <a:t>这</a:t>
            </a:r>
            <a:r>
              <a:rPr lang="zh-CN" altLang="en-US" sz="4000" dirty="0">
                <a:latin typeface="+mn-ea"/>
                <a:cs typeface="Calibri Light"/>
              </a:rPr>
              <a:t>种）这种标称属性，用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就不好处理了。</a:t>
            </a:r>
            <a:r>
              <a:rPr lang="en-US" altLang="zh-CN" sz="4000" dirty="0">
                <a:latin typeface="+mn-ea"/>
                <a:cs typeface="Calibri Light"/>
              </a:rPr>
              <a:t>pandas</a:t>
            </a:r>
            <a:r>
              <a:rPr lang="zh-CN" altLang="en-US" sz="4000" dirty="0">
                <a:latin typeface="+mn-ea"/>
                <a:cs typeface="Calibri Light"/>
              </a:rPr>
              <a:t>提供了一个</a:t>
            </a:r>
            <a:r>
              <a:rPr lang="en-US" altLang="zh-CN" sz="4000" dirty="0">
                <a:latin typeface="+mn-ea"/>
                <a:cs typeface="Calibri Light"/>
              </a:rPr>
              <a:t>factorize()</a:t>
            </a:r>
            <a:r>
              <a:rPr lang="zh-CN" altLang="en-US" sz="4000" dirty="0">
                <a:latin typeface="+mn-ea"/>
                <a:cs typeface="Calibri Light"/>
              </a:rPr>
              <a:t>函数，用以将标称属性的字符串值映射为一个数字，相同的字符串映射为同一个数字。不同于</a:t>
            </a:r>
            <a:r>
              <a:rPr lang="en-US" altLang="zh-CN" sz="4000" dirty="0">
                <a:latin typeface="+mn-ea"/>
                <a:cs typeface="Calibri Light"/>
              </a:rPr>
              <a:t>dummy</a:t>
            </a:r>
            <a:r>
              <a:rPr lang="zh-CN" altLang="en-US" sz="4000" dirty="0">
                <a:latin typeface="+mn-ea"/>
                <a:cs typeface="Calibri Light"/>
              </a:rPr>
              <a:t>，这种映射最后只生成一个属性。对</a:t>
            </a:r>
            <a:r>
              <a:rPr lang="zh-CN" altLang="en-US" sz="4000" dirty="0" smtClean="0">
                <a:latin typeface="+mn-ea"/>
                <a:cs typeface="Calibri Light"/>
              </a:rPr>
              <a:t>于</a:t>
            </a:r>
            <a:r>
              <a:rPr lang="en-US" altLang="zh-CN" sz="4000" dirty="0" smtClean="0">
                <a:latin typeface="+mn-ea"/>
                <a:cs typeface="Calibri Light"/>
              </a:rPr>
              <a:t>SN</a:t>
            </a:r>
            <a:r>
              <a:rPr lang="zh-CN" altLang="en-US" sz="4000" dirty="0" smtClean="0">
                <a:latin typeface="+mn-ea"/>
                <a:cs typeface="Calibri Light"/>
              </a:rPr>
              <a:t>属</a:t>
            </a:r>
            <a:r>
              <a:rPr lang="zh-CN" altLang="en-US" sz="4000" dirty="0">
                <a:latin typeface="+mn-ea"/>
                <a:cs typeface="Calibri Light"/>
              </a:rPr>
              <a:t>性，我们可以将其分成两部分，字符串</a:t>
            </a:r>
            <a:r>
              <a:rPr lang="en-US" altLang="zh-CN" sz="4000" dirty="0">
                <a:latin typeface="+mn-ea"/>
                <a:cs typeface="Calibri Light"/>
              </a:rPr>
              <a:t>+</a:t>
            </a:r>
            <a:r>
              <a:rPr lang="zh-CN" altLang="en-US" sz="4000" dirty="0">
                <a:latin typeface="+mn-ea"/>
                <a:cs typeface="Calibri Light"/>
              </a:rPr>
              <a:t>数字，新建两个属性。对于字符</a:t>
            </a:r>
            <a:r>
              <a:rPr lang="zh-CN" altLang="en-US" sz="4000" dirty="0" smtClean="0">
                <a:latin typeface="+mn-ea"/>
                <a:cs typeface="Calibri Light"/>
              </a:rPr>
              <a:t>串，</a:t>
            </a:r>
            <a:r>
              <a:rPr lang="zh-CN" altLang="en-US" sz="4000" dirty="0">
                <a:latin typeface="+mn-ea"/>
                <a:cs typeface="Calibri Light"/>
              </a:rPr>
              <a:t>可以用</a:t>
            </a:r>
            <a:r>
              <a:rPr lang="en-US" altLang="zh-CN" sz="4000" dirty="0">
                <a:latin typeface="+mn-ea"/>
                <a:cs typeface="Calibri Light"/>
              </a:rPr>
              <a:t>factorize()</a:t>
            </a:r>
            <a:r>
              <a:rPr lang="zh-CN" altLang="en-US" sz="4000" dirty="0">
                <a:latin typeface="+mn-ea"/>
                <a:cs typeface="Calibri Light"/>
              </a:rPr>
              <a:t>将其处理成数字</a:t>
            </a:r>
            <a:r>
              <a:rPr lang="zh-CN" altLang="en-US" sz="4000" dirty="0" smtClean="0">
                <a:latin typeface="+mn-ea"/>
                <a:cs typeface="Calibri Light"/>
              </a:rPr>
              <a:t>。</a:t>
            </a:r>
            <a:endParaRPr lang="en-US" altLang="zh-CN" sz="4000" dirty="0" smtClean="0">
              <a:latin typeface="+mn-ea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sz="4000" dirty="0">
              <a:latin typeface="+mn-ea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2231402"/>
            <a:chOff x="1739573" y="511491"/>
            <a:chExt cx="20937538" cy="2231402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数据挖掘的流程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9573" y="2035007"/>
              <a:ext cx="2093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latin typeface="Calibri Light"/>
                  <a:cs typeface="Calibri Light"/>
                </a:rPr>
                <a:t>字符转</a:t>
              </a:r>
              <a:r>
                <a:rPr lang="zh-CN" altLang="en-US" sz="4000" dirty="0" smtClean="0">
                  <a:latin typeface="Calibri Light"/>
                  <a:cs typeface="Calibri Light"/>
                </a:rPr>
                <a:t>数</a:t>
              </a:r>
              <a:r>
                <a:rPr lang="zh-CN" altLang="en-US" sz="4000" dirty="0">
                  <a:latin typeface="Calibri Light"/>
                  <a:cs typeface="Calibri Light"/>
                </a:rPr>
                <a:t>值</a:t>
              </a:r>
              <a:endParaRPr lang="id-ID" sz="3800" dirty="0">
                <a:solidFill>
                  <a:schemeClr val="accent1"/>
                </a:solidFill>
                <a:latin typeface="Calibri Light"/>
                <a:cs typeface="Calibri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64428" y="2719430"/>
            <a:ext cx="474072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+mj-lt"/>
              </a:rPr>
              <a:t>因子分</a:t>
            </a:r>
            <a:r>
              <a:rPr lang="zh-CN" altLang="en-US" sz="4000" dirty="0" smtClean="0">
                <a:solidFill>
                  <a:srgbClr val="000000"/>
                </a:solidFill>
                <a:latin typeface="+mj-lt"/>
              </a:rPr>
              <a:t>解 </a:t>
            </a:r>
            <a:r>
              <a:rPr lang="en-US" altLang="zh-CN" sz="4000" dirty="0" smtClean="0">
                <a:solidFill>
                  <a:srgbClr val="000000"/>
                </a:solidFill>
                <a:latin typeface="+mj-lt"/>
              </a:rPr>
              <a:t>factorizing</a:t>
            </a:r>
            <a:endParaRPr lang="zh-CN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945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24099" y="3702887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统计本事并不能转换为数值，可以延伸出很多种方案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用统计数量替换字符串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用统计量占比替换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在分类算法中进行加权替换，正向</a:t>
            </a:r>
            <a:r>
              <a:rPr lang="en-US" altLang="zh-CN" sz="4000" dirty="0" smtClean="0">
                <a:latin typeface="Calibri Light"/>
                <a:cs typeface="Calibri Light"/>
              </a:rPr>
              <a:t>1</a:t>
            </a:r>
            <a:r>
              <a:rPr lang="zh-CN" altLang="en-US" sz="4000" dirty="0" smtClean="0">
                <a:latin typeface="Calibri Light"/>
                <a:cs typeface="Calibri Light"/>
              </a:rPr>
              <a:t>，负项</a:t>
            </a:r>
            <a:r>
              <a:rPr lang="en-US" altLang="zh-CN" sz="4000" dirty="0" smtClean="0">
                <a:latin typeface="Calibri Light"/>
                <a:cs typeface="Calibri Light"/>
              </a:rPr>
              <a:t>0.5</a:t>
            </a: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4000" dirty="0">
                <a:latin typeface="Calibri Light"/>
                <a:cs typeface="Calibri Light"/>
              </a:rPr>
              <a:t>出</a:t>
            </a:r>
            <a:r>
              <a:rPr lang="zh-CN" altLang="en-US" sz="4000" dirty="0" smtClean="0">
                <a:latin typeface="Calibri Light"/>
                <a:cs typeface="Calibri Light"/>
              </a:rPr>
              <a:t>现正向分类的字符串占本身出现次数的比重，或者比重取</a:t>
            </a:r>
            <a:r>
              <a:rPr lang="en-US" altLang="zh-CN" sz="4000" dirty="0" smtClean="0">
                <a:latin typeface="Calibri Light"/>
                <a:cs typeface="Calibri Light"/>
              </a:rPr>
              <a:t>log</a:t>
            </a:r>
            <a:endParaRPr lang="en-US" sz="4000" dirty="0"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2231402"/>
            <a:chOff x="1739573" y="511491"/>
            <a:chExt cx="20937538" cy="2231402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数据挖掘的流程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9573" y="2035007"/>
              <a:ext cx="2093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latin typeface="Calibri Light"/>
                  <a:cs typeface="Calibri Light"/>
                </a:rPr>
                <a:t>字符转数值</a:t>
              </a:r>
              <a:endParaRPr lang="id-ID" altLang="zh-CN" sz="4000" dirty="0">
                <a:latin typeface="Calibri Light"/>
                <a:cs typeface="Calibri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64428" y="2719430"/>
            <a:ext cx="1723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统计量</a:t>
            </a:r>
          </a:p>
        </p:txBody>
      </p:sp>
    </p:spTree>
    <p:extLst>
      <p:ext uri="{BB962C8B-B14F-4D97-AF65-F5344CB8AC3E}">
        <p14:creationId xmlns:p14="http://schemas.microsoft.com/office/powerpoint/2010/main" xmlns="" val="182789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24099" y="3513701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离群点检测又称异常点检测，常规方法分为基于距离和基于密度的，目前基于距离的方法多一点。</a:t>
            </a:r>
            <a:endParaRPr lang="en-US" sz="4000" dirty="0"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2231402"/>
            <a:chOff x="1739573" y="511491"/>
            <a:chExt cx="20937538" cy="2231402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数据挖掘的流程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1739573" y="2035007"/>
              <a:ext cx="2093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dirty="0">
                  <a:latin typeface="Calibri Light"/>
                  <a:cs typeface="Calibri Light"/>
                </a:rPr>
                <a:t>数</a:t>
              </a:r>
              <a:r>
                <a:rPr lang="zh-CN" altLang="en-US" sz="4000" dirty="0" smtClean="0">
                  <a:latin typeface="Calibri Light"/>
                  <a:cs typeface="Calibri Light"/>
                </a:rPr>
                <a:t>据预处理</a:t>
              </a:r>
              <a:endParaRPr lang="id-ID" altLang="zh-CN" sz="4000" dirty="0">
                <a:latin typeface="Calibri Light"/>
                <a:cs typeface="Calibri Ligh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64428" y="2719430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离群点检测</a:t>
            </a:r>
            <a:endParaRPr lang="zh-CN" altLang="en-US" sz="4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485" y="5524500"/>
            <a:ext cx="5867400" cy="472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00" y="5136831"/>
            <a:ext cx="9670650" cy="81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8426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自定义报表</a:t>
              </a:r>
              <a:endParaRPr lang="id-ID" altLang="zh-CN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7131519" y="3889087"/>
            <a:ext cx="15545592" cy="428421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自定义报表使用门槛低，适用于无</a:t>
            </a:r>
            <a:r>
              <a:rPr lang="en-US" altLang="zh-CN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SQL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基础人员</a:t>
            </a:r>
            <a:endParaRPr lang="en-US" altLang="zh-CN" sz="4000" dirty="0" smtClean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通用性好，缩短了开发周期</a:t>
            </a:r>
            <a:endParaRPr lang="en-US" altLang="zh-CN" sz="4000" dirty="0" smtClean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自定义报表需要提前准备好数据</a:t>
            </a:r>
            <a:endParaRPr lang="en-US" altLang="zh-CN" sz="4000" dirty="0" smtClean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需要保存表信息，字段信息等到数据库</a:t>
            </a:r>
            <a:endParaRPr lang="en-US" altLang="zh-CN" sz="4000" dirty="0" smtClean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效率一般低于普通报表</a:t>
            </a:r>
            <a:endParaRPr lang="en-US" altLang="zh-CN" sz="4000" dirty="0" smtClean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需要一张大大的宽表</a:t>
            </a:r>
            <a:endParaRPr 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0800000" flipH="1">
            <a:off x="4011177" y="364099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grpSp>
        <p:nvGrpSpPr>
          <p:cNvPr id="27" name="Group 267"/>
          <p:cNvGrpSpPr/>
          <p:nvPr/>
        </p:nvGrpSpPr>
        <p:grpSpPr>
          <a:xfrm>
            <a:off x="2343116" y="4253186"/>
            <a:ext cx="3534845" cy="4067384"/>
            <a:chOff x="1522413" y="800100"/>
            <a:chExt cx="4660900" cy="5360988"/>
          </a:xfrm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1522413" y="800100"/>
              <a:ext cx="4660900" cy="5360988"/>
            </a:xfrm>
            <a:custGeom>
              <a:avLst/>
              <a:gdLst>
                <a:gd name="T0" fmla="*/ 6681 w 12949"/>
                <a:gd name="T1" fmla="*/ 0 h 14892"/>
                <a:gd name="T2" fmla="*/ 6267 w 12949"/>
                <a:gd name="T3" fmla="*/ 0 h 14892"/>
                <a:gd name="T4" fmla="*/ 6267 w 12949"/>
                <a:gd name="T5" fmla="*/ 1026 h 14892"/>
                <a:gd name="T6" fmla="*/ 4018 w 12949"/>
                <a:gd name="T7" fmla="*/ 1026 h 14892"/>
                <a:gd name="T8" fmla="*/ 4018 w 12949"/>
                <a:gd name="T9" fmla="*/ 1266 h 14892"/>
                <a:gd name="T10" fmla="*/ 0 w 12949"/>
                <a:gd name="T11" fmla="*/ 1266 h 14892"/>
                <a:gd name="T12" fmla="*/ 0 w 12949"/>
                <a:gd name="T13" fmla="*/ 1681 h 14892"/>
                <a:gd name="T14" fmla="*/ 655 w 12949"/>
                <a:gd name="T15" fmla="*/ 1681 h 14892"/>
                <a:gd name="T16" fmla="*/ 655 w 12949"/>
                <a:gd name="T17" fmla="*/ 10306 h 14892"/>
                <a:gd name="T18" fmla="*/ 0 w 12949"/>
                <a:gd name="T19" fmla="*/ 10306 h 14892"/>
                <a:gd name="T20" fmla="*/ 0 w 12949"/>
                <a:gd name="T21" fmla="*/ 10699 h 14892"/>
                <a:gd name="T22" fmla="*/ 2970 w 12949"/>
                <a:gd name="T23" fmla="*/ 10699 h 14892"/>
                <a:gd name="T24" fmla="*/ 1070 w 12949"/>
                <a:gd name="T25" fmla="*/ 14891 h 14892"/>
                <a:gd name="T26" fmla="*/ 1528 w 12949"/>
                <a:gd name="T27" fmla="*/ 14891 h 14892"/>
                <a:gd name="T28" fmla="*/ 3428 w 12949"/>
                <a:gd name="T29" fmla="*/ 10699 h 14892"/>
                <a:gd name="T30" fmla="*/ 6267 w 12949"/>
                <a:gd name="T31" fmla="*/ 10699 h 14892"/>
                <a:gd name="T32" fmla="*/ 6267 w 12949"/>
                <a:gd name="T33" fmla="*/ 13363 h 14892"/>
                <a:gd name="T34" fmla="*/ 6681 w 12949"/>
                <a:gd name="T35" fmla="*/ 13363 h 14892"/>
                <a:gd name="T36" fmla="*/ 6681 w 12949"/>
                <a:gd name="T37" fmla="*/ 10699 h 14892"/>
                <a:gd name="T38" fmla="*/ 9542 w 12949"/>
                <a:gd name="T39" fmla="*/ 10699 h 14892"/>
                <a:gd name="T40" fmla="*/ 11442 w 12949"/>
                <a:gd name="T41" fmla="*/ 14891 h 14892"/>
                <a:gd name="T42" fmla="*/ 11900 w 12949"/>
                <a:gd name="T43" fmla="*/ 14891 h 14892"/>
                <a:gd name="T44" fmla="*/ 10000 w 12949"/>
                <a:gd name="T45" fmla="*/ 10699 h 14892"/>
                <a:gd name="T46" fmla="*/ 12948 w 12949"/>
                <a:gd name="T47" fmla="*/ 10699 h 14892"/>
                <a:gd name="T48" fmla="*/ 12948 w 12949"/>
                <a:gd name="T49" fmla="*/ 10306 h 14892"/>
                <a:gd name="T50" fmla="*/ 12358 w 12949"/>
                <a:gd name="T51" fmla="*/ 10306 h 14892"/>
                <a:gd name="T52" fmla="*/ 12358 w 12949"/>
                <a:gd name="T53" fmla="*/ 1681 h 14892"/>
                <a:gd name="T54" fmla="*/ 12948 w 12949"/>
                <a:gd name="T55" fmla="*/ 1681 h 14892"/>
                <a:gd name="T56" fmla="*/ 12948 w 12949"/>
                <a:gd name="T57" fmla="*/ 1266 h 14892"/>
                <a:gd name="T58" fmla="*/ 8930 w 12949"/>
                <a:gd name="T59" fmla="*/ 1266 h 14892"/>
                <a:gd name="T60" fmla="*/ 8930 w 12949"/>
                <a:gd name="T61" fmla="*/ 1026 h 14892"/>
                <a:gd name="T62" fmla="*/ 6681 w 12949"/>
                <a:gd name="T63" fmla="*/ 1026 h 14892"/>
                <a:gd name="T64" fmla="*/ 6681 w 12949"/>
                <a:gd name="T65" fmla="*/ 0 h 14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49" h="14892">
                  <a:moveTo>
                    <a:pt x="6681" y="0"/>
                  </a:moveTo>
                  <a:lnTo>
                    <a:pt x="6267" y="0"/>
                  </a:lnTo>
                  <a:lnTo>
                    <a:pt x="6267" y="1026"/>
                  </a:lnTo>
                  <a:lnTo>
                    <a:pt x="4018" y="1026"/>
                  </a:lnTo>
                  <a:lnTo>
                    <a:pt x="4018" y="1266"/>
                  </a:lnTo>
                  <a:lnTo>
                    <a:pt x="0" y="1266"/>
                  </a:lnTo>
                  <a:lnTo>
                    <a:pt x="0" y="1681"/>
                  </a:lnTo>
                  <a:lnTo>
                    <a:pt x="655" y="1681"/>
                  </a:lnTo>
                  <a:lnTo>
                    <a:pt x="655" y="10306"/>
                  </a:lnTo>
                  <a:lnTo>
                    <a:pt x="0" y="10306"/>
                  </a:lnTo>
                  <a:lnTo>
                    <a:pt x="0" y="10699"/>
                  </a:lnTo>
                  <a:lnTo>
                    <a:pt x="2970" y="10699"/>
                  </a:lnTo>
                  <a:lnTo>
                    <a:pt x="1070" y="14891"/>
                  </a:lnTo>
                  <a:lnTo>
                    <a:pt x="1528" y="14891"/>
                  </a:lnTo>
                  <a:lnTo>
                    <a:pt x="3428" y="10699"/>
                  </a:lnTo>
                  <a:lnTo>
                    <a:pt x="6267" y="10699"/>
                  </a:lnTo>
                  <a:lnTo>
                    <a:pt x="6267" y="13363"/>
                  </a:lnTo>
                  <a:lnTo>
                    <a:pt x="6681" y="13363"/>
                  </a:lnTo>
                  <a:lnTo>
                    <a:pt x="6681" y="10699"/>
                  </a:lnTo>
                  <a:lnTo>
                    <a:pt x="9542" y="10699"/>
                  </a:lnTo>
                  <a:lnTo>
                    <a:pt x="11442" y="14891"/>
                  </a:lnTo>
                  <a:lnTo>
                    <a:pt x="11900" y="14891"/>
                  </a:lnTo>
                  <a:lnTo>
                    <a:pt x="10000" y="10699"/>
                  </a:lnTo>
                  <a:lnTo>
                    <a:pt x="12948" y="10699"/>
                  </a:lnTo>
                  <a:lnTo>
                    <a:pt x="12948" y="10306"/>
                  </a:lnTo>
                  <a:lnTo>
                    <a:pt x="12358" y="10306"/>
                  </a:lnTo>
                  <a:lnTo>
                    <a:pt x="12358" y="1681"/>
                  </a:lnTo>
                  <a:lnTo>
                    <a:pt x="12948" y="1681"/>
                  </a:lnTo>
                  <a:lnTo>
                    <a:pt x="12948" y="1266"/>
                  </a:lnTo>
                  <a:lnTo>
                    <a:pt x="8930" y="1266"/>
                  </a:lnTo>
                  <a:lnTo>
                    <a:pt x="8930" y="1026"/>
                  </a:lnTo>
                  <a:lnTo>
                    <a:pt x="6681" y="1026"/>
                  </a:lnTo>
                  <a:lnTo>
                    <a:pt x="6681" y="0"/>
                  </a:lnTo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3778250" y="2646363"/>
              <a:ext cx="149225" cy="2963862"/>
            </a:xfrm>
            <a:custGeom>
              <a:avLst/>
              <a:gdLst>
                <a:gd name="T0" fmla="*/ 0 w 415"/>
                <a:gd name="T1" fmla="*/ 0 h 8233"/>
                <a:gd name="T2" fmla="*/ 0 w 415"/>
                <a:gd name="T3" fmla="*/ 8232 h 8233"/>
                <a:gd name="T4" fmla="*/ 414 w 415"/>
                <a:gd name="T5" fmla="*/ 8232 h 8233"/>
                <a:gd name="T6" fmla="*/ 414 w 415"/>
                <a:gd name="T7" fmla="*/ 0 h 8233"/>
                <a:gd name="T8" fmla="*/ 0 w 415"/>
                <a:gd name="T9" fmla="*/ 0 h 8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8233">
                  <a:moveTo>
                    <a:pt x="0" y="0"/>
                  </a:moveTo>
                  <a:lnTo>
                    <a:pt x="0" y="8232"/>
                  </a:lnTo>
                  <a:lnTo>
                    <a:pt x="414" y="8232"/>
                  </a:lnTo>
                  <a:lnTo>
                    <a:pt x="414" y="0"/>
                  </a:lnTo>
                  <a:lnTo>
                    <a:pt x="0" y="0"/>
                  </a:lnTo>
                </a:path>
              </a:pathLst>
            </a:custGeom>
            <a:solidFill>
              <a:srgbClr val="1B28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1" name="Freeform 4"/>
            <p:cNvSpPr>
              <a:spLocks noChangeArrowheads="1"/>
            </p:cNvSpPr>
            <p:nvPr/>
          </p:nvSpPr>
          <p:spPr bwMode="auto">
            <a:xfrm>
              <a:off x="1906588" y="2646363"/>
              <a:ext cx="3898900" cy="3514724"/>
            </a:xfrm>
            <a:custGeom>
              <a:avLst/>
              <a:gdLst>
                <a:gd name="T0" fmla="*/ 0 w 10831"/>
                <a:gd name="T1" fmla="*/ 9760 h 9761"/>
                <a:gd name="T2" fmla="*/ 4411 w 10831"/>
                <a:gd name="T3" fmla="*/ 0 h 9761"/>
                <a:gd name="T4" fmla="*/ 4869 w 10831"/>
                <a:gd name="T5" fmla="*/ 0 h 9761"/>
                <a:gd name="T6" fmla="*/ 458 w 10831"/>
                <a:gd name="T7" fmla="*/ 9760 h 9761"/>
                <a:gd name="T8" fmla="*/ 0 w 10831"/>
                <a:gd name="T9" fmla="*/ 9760 h 9761"/>
                <a:gd name="T10" fmla="*/ 10830 w 10831"/>
                <a:gd name="T11" fmla="*/ 9760 h 9761"/>
                <a:gd name="T12" fmla="*/ 6420 w 10831"/>
                <a:gd name="T13" fmla="*/ 0 h 9761"/>
                <a:gd name="T14" fmla="*/ 5961 w 10831"/>
                <a:gd name="T15" fmla="*/ 0 h 9761"/>
                <a:gd name="T16" fmla="*/ 10372 w 10831"/>
                <a:gd name="T17" fmla="*/ 9760 h 9761"/>
                <a:gd name="T18" fmla="*/ 10830 w 10831"/>
                <a:gd name="T19" fmla="*/ 9760 h 9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1" h="9761">
                  <a:moveTo>
                    <a:pt x="0" y="9760"/>
                  </a:moveTo>
                  <a:lnTo>
                    <a:pt x="4411" y="0"/>
                  </a:lnTo>
                  <a:lnTo>
                    <a:pt x="4869" y="0"/>
                  </a:lnTo>
                  <a:lnTo>
                    <a:pt x="458" y="9760"/>
                  </a:lnTo>
                  <a:lnTo>
                    <a:pt x="0" y="9760"/>
                  </a:lnTo>
                  <a:close/>
                  <a:moveTo>
                    <a:pt x="10830" y="9760"/>
                  </a:moveTo>
                  <a:lnTo>
                    <a:pt x="6420" y="0"/>
                  </a:lnTo>
                  <a:lnTo>
                    <a:pt x="5961" y="0"/>
                  </a:lnTo>
                  <a:lnTo>
                    <a:pt x="10372" y="9760"/>
                  </a:lnTo>
                  <a:lnTo>
                    <a:pt x="10830" y="976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2" name="Freeform 5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rgbClr val="F8AB9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3" name="Freeform 6"/>
            <p:cNvSpPr>
              <a:spLocks noChangeArrowheads="1"/>
            </p:cNvSpPr>
            <p:nvPr/>
          </p:nvSpPr>
          <p:spPr bwMode="auto">
            <a:xfrm>
              <a:off x="1757363" y="1389063"/>
              <a:ext cx="4213225" cy="3121025"/>
            </a:xfrm>
            <a:custGeom>
              <a:avLst/>
              <a:gdLst>
                <a:gd name="T0" fmla="*/ 11703 w 11704"/>
                <a:gd name="T1" fmla="*/ 8668 h 8669"/>
                <a:gd name="T2" fmla="*/ 0 w 11704"/>
                <a:gd name="T3" fmla="*/ 8668 h 8669"/>
                <a:gd name="T4" fmla="*/ 0 w 11704"/>
                <a:gd name="T5" fmla="*/ 0 h 8669"/>
                <a:gd name="T6" fmla="*/ 11703 w 11704"/>
                <a:gd name="T7" fmla="*/ 0 h 8669"/>
                <a:gd name="T8" fmla="*/ 11703 w 11704"/>
                <a:gd name="T9" fmla="*/ 8668 h 8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04" h="8669">
                  <a:moveTo>
                    <a:pt x="11703" y="8668"/>
                  </a:moveTo>
                  <a:lnTo>
                    <a:pt x="0" y="8668"/>
                  </a:lnTo>
                  <a:lnTo>
                    <a:pt x="0" y="0"/>
                  </a:lnTo>
                  <a:lnTo>
                    <a:pt x="11703" y="0"/>
                  </a:lnTo>
                  <a:lnTo>
                    <a:pt x="11703" y="866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4" name="Freeform 7"/>
            <p:cNvSpPr>
              <a:spLocks noChangeArrowheads="1"/>
            </p:cNvSpPr>
            <p:nvPr/>
          </p:nvSpPr>
          <p:spPr bwMode="auto">
            <a:xfrm>
              <a:off x="1820863" y="1468438"/>
              <a:ext cx="4064000" cy="2963862"/>
            </a:xfrm>
            <a:custGeom>
              <a:avLst/>
              <a:gdLst>
                <a:gd name="T0" fmla="*/ 11289 w 11290"/>
                <a:gd name="T1" fmla="*/ 8231 h 8232"/>
                <a:gd name="T2" fmla="*/ 0 w 11290"/>
                <a:gd name="T3" fmla="*/ 8231 h 8232"/>
                <a:gd name="T4" fmla="*/ 0 w 11290"/>
                <a:gd name="T5" fmla="*/ 0 h 8232"/>
                <a:gd name="T6" fmla="*/ 11289 w 11290"/>
                <a:gd name="T7" fmla="*/ 0 h 8232"/>
                <a:gd name="T8" fmla="*/ 11289 w 11290"/>
                <a:gd name="T9" fmla="*/ 8231 h 8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90" h="8232">
                  <a:moveTo>
                    <a:pt x="11289" y="8231"/>
                  </a:moveTo>
                  <a:lnTo>
                    <a:pt x="0" y="8231"/>
                  </a:lnTo>
                  <a:lnTo>
                    <a:pt x="0" y="0"/>
                  </a:lnTo>
                  <a:lnTo>
                    <a:pt x="11289" y="0"/>
                  </a:lnTo>
                  <a:lnTo>
                    <a:pt x="11289" y="8231"/>
                  </a:lnTo>
                </a:path>
              </a:pathLst>
            </a:custGeom>
            <a:solidFill>
              <a:srgbClr val="F9FAE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5" name="Freeform 8"/>
            <p:cNvSpPr>
              <a:spLocks noChangeArrowheads="1"/>
            </p:cNvSpPr>
            <p:nvPr/>
          </p:nvSpPr>
          <p:spPr bwMode="auto">
            <a:xfrm>
              <a:off x="1522413" y="1255713"/>
              <a:ext cx="4660900" cy="149225"/>
            </a:xfrm>
            <a:custGeom>
              <a:avLst/>
              <a:gdLst>
                <a:gd name="T0" fmla="*/ 12948 w 12949"/>
                <a:gd name="T1" fmla="*/ 415 h 416"/>
                <a:gd name="T2" fmla="*/ 0 w 12949"/>
                <a:gd name="T3" fmla="*/ 415 h 416"/>
                <a:gd name="T4" fmla="*/ 0 w 12949"/>
                <a:gd name="T5" fmla="*/ 0 h 416"/>
                <a:gd name="T6" fmla="*/ 12948 w 12949"/>
                <a:gd name="T7" fmla="*/ 0 h 416"/>
                <a:gd name="T8" fmla="*/ 12948 w 12949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416">
                  <a:moveTo>
                    <a:pt x="12948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415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6" name="Freeform 9"/>
            <p:cNvSpPr>
              <a:spLocks noChangeArrowheads="1"/>
            </p:cNvSpPr>
            <p:nvPr/>
          </p:nvSpPr>
          <p:spPr bwMode="auto">
            <a:xfrm>
              <a:off x="2968625" y="1168400"/>
              <a:ext cx="1768475" cy="149225"/>
            </a:xfrm>
            <a:custGeom>
              <a:avLst/>
              <a:gdLst>
                <a:gd name="T0" fmla="*/ 4912 w 4913"/>
                <a:gd name="T1" fmla="*/ 415 h 416"/>
                <a:gd name="T2" fmla="*/ 0 w 4913"/>
                <a:gd name="T3" fmla="*/ 415 h 416"/>
                <a:gd name="T4" fmla="*/ 0 w 4913"/>
                <a:gd name="T5" fmla="*/ 0 h 416"/>
                <a:gd name="T6" fmla="*/ 4912 w 4913"/>
                <a:gd name="T7" fmla="*/ 0 h 416"/>
                <a:gd name="T8" fmla="*/ 4912 w 4913"/>
                <a:gd name="T9" fmla="*/ 415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13" h="416">
                  <a:moveTo>
                    <a:pt x="4912" y="415"/>
                  </a:moveTo>
                  <a:lnTo>
                    <a:pt x="0" y="415"/>
                  </a:lnTo>
                  <a:lnTo>
                    <a:pt x="0" y="0"/>
                  </a:lnTo>
                  <a:lnTo>
                    <a:pt x="4912" y="0"/>
                  </a:lnTo>
                  <a:lnTo>
                    <a:pt x="4912" y="4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7" name="Freeform 10"/>
            <p:cNvSpPr>
              <a:spLocks noChangeArrowheads="1"/>
            </p:cNvSpPr>
            <p:nvPr/>
          </p:nvSpPr>
          <p:spPr bwMode="auto">
            <a:xfrm>
              <a:off x="1522413" y="4510088"/>
              <a:ext cx="4660900" cy="141287"/>
            </a:xfrm>
            <a:custGeom>
              <a:avLst/>
              <a:gdLst>
                <a:gd name="T0" fmla="*/ 12948 w 12949"/>
                <a:gd name="T1" fmla="*/ 393 h 394"/>
                <a:gd name="T2" fmla="*/ 0 w 12949"/>
                <a:gd name="T3" fmla="*/ 393 h 394"/>
                <a:gd name="T4" fmla="*/ 0 w 12949"/>
                <a:gd name="T5" fmla="*/ 0 h 394"/>
                <a:gd name="T6" fmla="*/ 12948 w 12949"/>
                <a:gd name="T7" fmla="*/ 0 h 394"/>
                <a:gd name="T8" fmla="*/ 12948 w 12949"/>
                <a:gd name="T9" fmla="*/ 393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49" h="394">
                  <a:moveTo>
                    <a:pt x="12948" y="393"/>
                  </a:moveTo>
                  <a:lnTo>
                    <a:pt x="0" y="393"/>
                  </a:lnTo>
                  <a:lnTo>
                    <a:pt x="0" y="0"/>
                  </a:lnTo>
                  <a:lnTo>
                    <a:pt x="12948" y="0"/>
                  </a:lnTo>
                  <a:lnTo>
                    <a:pt x="12948" y="393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8" name="Freeform 11"/>
            <p:cNvSpPr>
              <a:spLocks noChangeArrowheads="1"/>
            </p:cNvSpPr>
            <p:nvPr/>
          </p:nvSpPr>
          <p:spPr bwMode="auto">
            <a:xfrm>
              <a:off x="3778250" y="800100"/>
              <a:ext cx="149225" cy="377825"/>
            </a:xfrm>
            <a:custGeom>
              <a:avLst/>
              <a:gdLst>
                <a:gd name="T0" fmla="*/ 414 w 415"/>
                <a:gd name="T1" fmla="*/ 1048 h 1049"/>
                <a:gd name="T2" fmla="*/ 414 w 415"/>
                <a:gd name="T3" fmla="*/ 0 h 1049"/>
                <a:gd name="T4" fmla="*/ 0 w 415"/>
                <a:gd name="T5" fmla="*/ 0 h 1049"/>
                <a:gd name="T6" fmla="*/ 0 w 415"/>
                <a:gd name="T7" fmla="*/ 1048 h 1049"/>
                <a:gd name="T8" fmla="*/ 414 w 415"/>
                <a:gd name="T9" fmla="*/ 1048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049">
                  <a:moveTo>
                    <a:pt x="414" y="1048"/>
                  </a:moveTo>
                  <a:lnTo>
                    <a:pt x="414" y="0"/>
                  </a:lnTo>
                  <a:lnTo>
                    <a:pt x="0" y="0"/>
                  </a:lnTo>
                  <a:lnTo>
                    <a:pt x="0" y="1048"/>
                  </a:lnTo>
                  <a:lnTo>
                    <a:pt x="414" y="1048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39" name="Freeform 12"/>
            <p:cNvSpPr>
              <a:spLocks noChangeArrowheads="1"/>
            </p:cNvSpPr>
            <p:nvPr/>
          </p:nvSpPr>
          <p:spPr bwMode="auto">
            <a:xfrm>
              <a:off x="2174875" y="1631950"/>
              <a:ext cx="3403600" cy="2617788"/>
            </a:xfrm>
            <a:custGeom>
              <a:avLst/>
              <a:gdLst>
                <a:gd name="T0" fmla="*/ 8449 w 9455"/>
                <a:gd name="T1" fmla="*/ 240 h 7273"/>
                <a:gd name="T2" fmla="*/ 6048 w 9455"/>
                <a:gd name="T3" fmla="*/ 0 h 7273"/>
                <a:gd name="T4" fmla="*/ 4301 w 9455"/>
                <a:gd name="T5" fmla="*/ 240 h 7273"/>
                <a:gd name="T6" fmla="*/ 1877 w 9455"/>
                <a:gd name="T7" fmla="*/ 0 h 7273"/>
                <a:gd name="T8" fmla="*/ 130 w 9455"/>
                <a:gd name="T9" fmla="*/ 240 h 7273"/>
                <a:gd name="T10" fmla="*/ 0 w 9455"/>
                <a:gd name="T11" fmla="*/ 1987 h 7273"/>
                <a:gd name="T12" fmla="*/ 130 w 9455"/>
                <a:gd name="T13" fmla="*/ 4433 h 7273"/>
                <a:gd name="T14" fmla="*/ 0 w 9455"/>
                <a:gd name="T15" fmla="*/ 6179 h 7273"/>
                <a:gd name="T16" fmla="*/ 960 w 9455"/>
                <a:gd name="T17" fmla="*/ 7272 h 7273"/>
                <a:gd name="T18" fmla="*/ 2707 w 9455"/>
                <a:gd name="T19" fmla="*/ 7010 h 7273"/>
                <a:gd name="T20" fmla="*/ 5130 w 9455"/>
                <a:gd name="T21" fmla="*/ 7272 h 7273"/>
                <a:gd name="T22" fmla="*/ 6877 w 9455"/>
                <a:gd name="T23" fmla="*/ 7010 h 7273"/>
                <a:gd name="T24" fmla="*/ 9279 w 9455"/>
                <a:gd name="T25" fmla="*/ 7272 h 7273"/>
                <a:gd name="T26" fmla="*/ 9345 w 9455"/>
                <a:gd name="T27" fmla="*/ 5328 h 7273"/>
                <a:gd name="T28" fmla="*/ 9454 w 9455"/>
                <a:gd name="T29" fmla="*/ 3581 h 7273"/>
                <a:gd name="T30" fmla="*/ 9345 w 9455"/>
                <a:gd name="T31" fmla="*/ 1158 h 7273"/>
                <a:gd name="T32" fmla="*/ 8449 w 9455"/>
                <a:gd name="T33" fmla="*/ 328 h 7273"/>
                <a:gd name="T34" fmla="*/ 5196 w 9455"/>
                <a:gd name="T35" fmla="*/ 2839 h 7273"/>
                <a:gd name="T36" fmla="*/ 3449 w 9455"/>
                <a:gd name="T37" fmla="*/ 3581 h 7273"/>
                <a:gd name="T38" fmla="*/ 3536 w 9455"/>
                <a:gd name="T39" fmla="*/ 3668 h 7273"/>
                <a:gd name="T40" fmla="*/ 5196 w 9455"/>
                <a:gd name="T41" fmla="*/ 3668 h 7273"/>
                <a:gd name="T42" fmla="*/ 6048 w 9455"/>
                <a:gd name="T43" fmla="*/ 3581 h 7273"/>
                <a:gd name="T44" fmla="*/ 5960 w 9455"/>
                <a:gd name="T45" fmla="*/ 2752 h 7273"/>
                <a:gd name="T46" fmla="*/ 4301 w 9455"/>
                <a:gd name="T47" fmla="*/ 2752 h 7273"/>
                <a:gd name="T48" fmla="*/ 2620 w 9455"/>
                <a:gd name="T49" fmla="*/ 2752 h 7273"/>
                <a:gd name="T50" fmla="*/ 2620 w 9455"/>
                <a:gd name="T51" fmla="*/ 3668 h 7273"/>
                <a:gd name="T52" fmla="*/ 2707 w 9455"/>
                <a:gd name="T53" fmla="*/ 4498 h 7273"/>
                <a:gd name="T54" fmla="*/ 4366 w 9455"/>
                <a:gd name="T55" fmla="*/ 4498 h 7273"/>
                <a:gd name="T56" fmla="*/ 6048 w 9455"/>
                <a:gd name="T57" fmla="*/ 4498 h 7273"/>
                <a:gd name="T58" fmla="*/ 6877 w 9455"/>
                <a:gd name="T59" fmla="*/ 4433 h 7273"/>
                <a:gd name="T60" fmla="*/ 6877 w 9455"/>
                <a:gd name="T61" fmla="*/ 2752 h 7273"/>
                <a:gd name="T62" fmla="*/ 6790 w 9455"/>
                <a:gd name="T63" fmla="*/ 1921 h 7273"/>
                <a:gd name="T64" fmla="*/ 5130 w 9455"/>
                <a:gd name="T65" fmla="*/ 1921 h 7273"/>
                <a:gd name="T66" fmla="*/ 3449 w 9455"/>
                <a:gd name="T67" fmla="*/ 1921 h 7273"/>
                <a:gd name="T68" fmla="*/ 1790 w 9455"/>
                <a:gd name="T69" fmla="*/ 1921 h 7273"/>
                <a:gd name="T70" fmla="*/ 1790 w 9455"/>
                <a:gd name="T71" fmla="*/ 2839 h 7273"/>
                <a:gd name="T72" fmla="*/ 1790 w 9455"/>
                <a:gd name="T73" fmla="*/ 4498 h 7273"/>
                <a:gd name="T74" fmla="*/ 1877 w 9455"/>
                <a:gd name="T75" fmla="*/ 5328 h 7273"/>
                <a:gd name="T76" fmla="*/ 3536 w 9455"/>
                <a:gd name="T77" fmla="*/ 5328 h 7273"/>
                <a:gd name="T78" fmla="*/ 5196 w 9455"/>
                <a:gd name="T79" fmla="*/ 5328 h 7273"/>
                <a:gd name="T80" fmla="*/ 6877 w 9455"/>
                <a:gd name="T81" fmla="*/ 5328 h 7273"/>
                <a:gd name="T82" fmla="*/ 7685 w 9455"/>
                <a:gd name="T83" fmla="*/ 5263 h 7273"/>
                <a:gd name="T84" fmla="*/ 7685 w 9455"/>
                <a:gd name="T85" fmla="*/ 3581 h 7273"/>
                <a:gd name="T86" fmla="*/ 7685 w 9455"/>
                <a:gd name="T87" fmla="*/ 1921 h 7273"/>
                <a:gd name="T88" fmla="*/ 6790 w 9455"/>
                <a:gd name="T89" fmla="*/ 328 h 7273"/>
                <a:gd name="T90" fmla="*/ 5130 w 9455"/>
                <a:gd name="T91" fmla="*/ 328 h 7273"/>
                <a:gd name="T92" fmla="*/ 3449 w 9455"/>
                <a:gd name="T93" fmla="*/ 328 h 7273"/>
                <a:gd name="T94" fmla="*/ 1790 w 9455"/>
                <a:gd name="T95" fmla="*/ 328 h 7273"/>
                <a:gd name="T96" fmla="*/ 196 w 9455"/>
                <a:gd name="T97" fmla="*/ 1158 h 7273"/>
                <a:gd name="T98" fmla="*/ 196 w 9455"/>
                <a:gd name="T99" fmla="*/ 2839 h 7273"/>
                <a:gd name="T100" fmla="*/ 196 w 9455"/>
                <a:gd name="T101" fmla="*/ 4498 h 7273"/>
                <a:gd name="T102" fmla="*/ 196 w 9455"/>
                <a:gd name="T103" fmla="*/ 6922 h 7273"/>
                <a:gd name="T104" fmla="*/ 1877 w 9455"/>
                <a:gd name="T105" fmla="*/ 6922 h 7273"/>
                <a:gd name="T106" fmla="*/ 3536 w 9455"/>
                <a:gd name="T107" fmla="*/ 6922 h 7273"/>
                <a:gd name="T108" fmla="*/ 5196 w 9455"/>
                <a:gd name="T109" fmla="*/ 6922 h 7273"/>
                <a:gd name="T110" fmla="*/ 6877 w 9455"/>
                <a:gd name="T111" fmla="*/ 6922 h 7273"/>
                <a:gd name="T112" fmla="*/ 9279 w 9455"/>
                <a:gd name="T113" fmla="*/ 6922 h 7273"/>
                <a:gd name="T114" fmla="*/ 9279 w 9455"/>
                <a:gd name="T115" fmla="*/ 5263 h 7273"/>
                <a:gd name="T116" fmla="*/ 9279 w 9455"/>
                <a:gd name="T117" fmla="*/ 3581 h 7273"/>
                <a:gd name="T118" fmla="*/ 9279 w 9455"/>
                <a:gd name="T119" fmla="*/ 1921 h 7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55" h="7273">
                  <a:moveTo>
                    <a:pt x="9454" y="328"/>
                  </a:moveTo>
                  <a:lnTo>
                    <a:pt x="9454" y="240"/>
                  </a:lnTo>
                  <a:lnTo>
                    <a:pt x="9345" y="240"/>
                  </a:lnTo>
                  <a:lnTo>
                    <a:pt x="9345" y="0"/>
                  </a:lnTo>
                  <a:lnTo>
                    <a:pt x="9279" y="0"/>
                  </a:lnTo>
                  <a:lnTo>
                    <a:pt x="9279" y="240"/>
                  </a:lnTo>
                  <a:lnTo>
                    <a:pt x="8515" y="240"/>
                  </a:lnTo>
                  <a:lnTo>
                    <a:pt x="8515" y="0"/>
                  </a:lnTo>
                  <a:lnTo>
                    <a:pt x="8449" y="0"/>
                  </a:lnTo>
                  <a:lnTo>
                    <a:pt x="8449" y="240"/>
                  </a:lnTo>
                  <a:lnTo>
                    <a:pt x="7685" y="240"/>
                  </a:lnTo>
                  <a:lnTo>
                    <a:pt x="7685" y="0"/>
                  </a:lnTo>
                  <a:lnTo>
                    <a:pt x="7598" y="0"/>
                  </a:lnTo>
                  <a:lnTo>
                    <a:pt x="7598" y="240"/>
                  </a:lnTo>
                  <a:lnTo>
                    <a:pt x="6877" y="240"/>
                  </a:lnTo>
                  <a:lnTo>
                    <a:pt x="6877" y="0"/>
                  </a:lnTo>
                  <a:lnTo>
                    <a:pt x="6790" y="0"/>
                  </a:lnTo>
                  <a:lnTo>
                    <a:pt x="6790" y="240"/>
                  </a:lnTo>
                  <a:lnTo>
                    <a:pt x="6048" y="240"/>
                  </a:lnTo>
                  <a:lnTo>
                    <a:pt x="6048" y="0"/>
                  </a:lnTo>
                  <a:lnTo>
                    <a:pt x="5960" y="0"/>
                  </a:lnTo>
                  <a:lnTo>
                    <a:pt x="5960" y="240"/>
                  </a:lnTo>
                  <a:lnTo>
                    <a:pt x="5196" y="240"/>
                  </a:lnTo>
                  <a:lnTo>
                    <a:pt x="5196" y="0"/>
                  </a:lnTo>
                  <a:lnTo>
                    <a:pt x="5130" y="0"/>
                  </a:lnTo>
                  <a:lnTo>
                    <a:pt x="5130" y="240"/>
                  </a:lnTo>
                  <a:lnTo>
                    <a:pt x="4366" y="240"/>
                  </a:lnTo>
                  <a:lnTo>
                    <a:pt x="4366" y="0"/>
                  </a:lnTo>
                  <a:lnTo>
                    <a:pt x="4301" y="0"/>
                  </a:lnTo>
                  <a:lnTo>
                    <a:pt x="4301" y="240"/>
                  </a:lnTo>
                  <a:lnTo>
                    <a:pt x="3536" y="240"/>
                  </a:lnTo>
                  <a:lnTo>
                    <a:pt x="3536" y="0"/>
                  </a:lnTo>
                  <a:lnTo>
                    <a:pt x="3449" y="0"/>
                  </a:lnTo>
                  <a:lnTo>
                    <a:pt x="3449" y="240"/>
                  </a:lnTo>
                  <a:lnTo>
                    <a:pt x="2707" y="240"/>
                  </a:lnTo>
                  <a:lnTo>
                    <a:pt x="2707" y="0"/>
                  </a:lnTo>
                  <a:lnTo>
                    <a:pt x="2620" y="0"/>
                  </a:lnTo>
                  <a:lnTo>
                    <a:pt x="2620" y="240"/>
                  </a:lnTo>
                  <a:lnTo>
                    <a:pt x="1877" y="240"/>
                  </a:lnTo>
                  <a:lnTo>
                    <a:pt x="1877" y="0"/>
                  </a:lnTo>
                  <a:lnTo>
                    <a:pt x="1790" y="0"/>
                  </a:lnTo>
                  <a:lnTo>
                    <a:pt x="1790" y="240"/>
                  </a:lnTo>
                  <a:lnTo>
                    <a:pt x="1025" y="240"/>
                  </a:lnTo>
                  <a:lnTo>
                    <a:pt x="1025" y="0"/>
                  </a:lnTo>
                  <a:lnTo>
                    <a:pt x="960" y="0"/>
                  </a:lnTo>
                  <a:lnTo>
                    <a:pt x="960" y="240"/>
                  </a:lnTo>
                  <a:lnTo>
                    <a:pt x="196" y="240"/>
                  </a:lnTo>
                  <a:lnTo>
                    <a:pt x="196" y="0"/>
                  </a:lnTo>
                  <a:lnTo>
                    <a:pt x="130" y="0"/>
                  </a:lnTo>
                  <a:lnTo>
                    <a:pt x="130" y="240"/>
                  </a:lnTo>
                  <a:lnTo>
                    <a:pt x="0" y="240"/>
                  </a:lnTo>
                  <a:lnTo>
                    <a:pt x="0" y="328"/>
                  </a:lnTo>
                  <a:lnTo>
                    <a:pt x="130" y="328"/>
                  </a:lnTo>
                  <a:lnTo>
                    <a:pt x="130" y="1092"/>
                  </a:lnTo>
                  <a:lnTo>
                    <a:pt x="0" y="1092"/>
                  </a:lnTo>
                  <a:lnTo>
                    <a:pt x="0" y="1158"/>
                  </a:lnTo>
                  <a:lnTo>
                    <a:pt x="130" y="1158"/>
                  </a:lnTo>
                  <a:lnTo>
                    <a:pt x="130" y="1921"/>
                  </a:lnTo>
                  <a:lnTo>
                    <a:pt x="0" y="1921"/>
                  </a:lnTo>
                  <a:lnTo>
                    <a:pt x="0" y="1987"/>
                  </a:lnTo>
                  <a:lnTo>
                    <a:pt x="130" y="1987"/>
                  </a:lnTo>
                  <a:lnTo>
                    <a:pt x="130" y="2752"/>
                  </a:lnTo>
                  <a:lnTo>
                    <a:pt x="0" y="2752"/>
                  </a:lnTo>
                  <a:lnTo>
                    <a:pt x="0" y="2839"/>
                  </a:lnTo>
                  <a:lnTo>
                    <a:pt x="130" y="2839"/>
                  </a:lnTo>
                  <a:lnTo>
                    <a:pt x="130" y="3581"/>
                  </a:lnTo>
                  <a:lnTo>
                    <a:pt x="0" y="3581"/>
                  </a:lnTo>
                  <a:lnTo>
                    <a:pt x="0" y="3668"/>
                  </a:lnTo>
                  <a:lnTo>
                    <a:pt x="130" y="3668"/>
                  </a:lnTo>
                  <a:lnTo>
                    <a:pt x="130" y="4433"/>
                  </a:lnTo>
                  <a:lnTo>
                    <a:pt x="0" y="4433"/>
                  </a:lnTo>
                  <a:lnTo>
                    <a:pt x="0" y="4498"/>
                  </a:lnTo>
                  <a:lnTo>
                    <a:pt x="130" y="4498"/>
                  </a:lnTo>
                  <a:lnTo>
                    <a:pt x="130" y="5263"/>
                  </a:lnTo>
                  <a:lnTo>
                    <a:pt x="0" y="5263"/>
                  </a:lnTo>
                  <a:lnTo>
                    <a:pt x="0" y="5328"/>
                  </a:lnTo>
                  <a:lnTo>
                    <a:pt x="130" y="5328"/>
                  </a:lnTo>
                  <a:lnTo>
                    <a:pt x="130" y="6092"/>
                  </a:lnTo>
                  <a:lnTo>
                    <a:pt x="0" y="6092"/>
                  </a:lnTo>
                  <a:lnTo>
                    <a:pt x="0" y="6179"/>
                  </a:lnTo>
                  <a:lnTo>
                    <a:pt x="130" y="6179"/>
                  </a:lnTo>
                  <a:lnTo>
                    <a:pt x="130" y="6922"/>
                  </a:lnTo>
                  <a:lnTo>
                    <a:pt x="0" y="6922"/>
                  </a:lnTo>
                  <a:lnTo>
                    <a:pt x="0" y="7010"/>
                  </a:lnTo>
                  <a:lnTo>
                    <a:pt x="130" y="7010"/>
                  </a:lnTo>
                  <a:lnTo>
                    <a:pt x="130" y="7272"/>
                  </a:lnTo>
                  <a:lnTo>
                    <a:pt x="196" y="7272"/>
                  </a:lnTo>
                  <a:lnTo>
                    <a:pt x="196" y="7010"/>
                  </a:lnTo>
                  <a:lnTo>
                    <a:pt x="960" y="7010"/>
                  </a:lnTo>
                  <a:lnTo>
                    <a:pt x="960" y="7272"/>
                  </a:lnTo>
                  <a:lnTo>
                    <a:pt x="1025" y="7272"/>
                  </a:lnTo>
                  <a:lnTo>
                    <a:pt x="1025" y="7010"/>
                  </a:lnTo>
                  <a:lnTo>
                    <a:pt x="1790" y="7010"/>
                  </a:lnTo>
                  <a:lnTo>
                    <a:pt x="1790" y="7272"/>
                  </a:lnTo>
                  <a:lnTo>
                    <a:pt x="1877" y="7272"/>
                  </a:lnTo>
                  <a:lnTo>
                    <a:pt x="1877" y="7010"/>
                  </a:lnTo>
                  <a:lnTo>
                    <a:pt x="2620" y="7010"/>
                  </a:lnTo>
                  <a:lnTo>
                    <a:pt x="2620" y="7272"/>
                  </a:lnTo>
                  <a:lnTo>
                    <a:pt x="2707" y="7272"/>
                  </a:lnTo>
                  <a:lnTo>
                    <a:pt x="2707" y="7010"/>
                  </a:lnTo>
                  <a:lnTo>
                    <a:pt x="3449" y="7010"/>
                  </a:lnTo>
                  <a:lnTo>
                    <a:pt x="3449" y="7272"/>
                  </a:lnTo>
                  <a:lnTo>
                    <a:pt x="3536" y="7272"/>
                  </a:lnTo>
                  <a:lnTo>
                    <a:pt x="3536" y="7010"/>
                  </a:lnTo>
                  <a:lnTo>
                    <a:pt x="4301" y="7010"/>
                  </a:lnTo>
                  <a:lnTo>
                    <a:pt x="4301" y="7272"/>
                  </a:lnTo>
                  <a:lnTo>
                    <a:pt x="4366" y="7272"/>
                  </a:lnTo>
                  <a:lnTo>
                    <a:pt x="4366" y="7010"/>
                  </a:lnTo>
                  <a:lnTo>
                    <a:pt x="5130" y="7010"/>
                  </a:lnTo>
                  <a:lnTo>
                    <a:pt x="5130" y="7272"/>
                  </a:lnTo>
                  <a:lnTo>
                    <a:pt x="5196" y="7272"/>
                  </a:lnTo>
                  <a:lnTo>
                    <a:pt x="5196" y="7010"/>
                  </a:lnTo>
                  <a:lnTo>
                    <a:pt x="5960" y="7010"/>
                  </a:lnTo>
                  <a:lnTo>
                    <a:pt x="5960" y="7272"/>
                  </a:lnTo>
                  <a:lnTo>
                    <a:pt x="6048" y="7272"/>
                  </a:lnTo>
                  <a:lnTo>
                    <a:pt x="6048" y="7010"/>
                  </a:lnTo>
                  <a:lnTo>
                    <a:pt x="6790" y="7010"/>
                  </a:lnTo>
                  <a:lnTo>
                    <a:pt x="6790" y="7272"/>
                  </a:lnTo>
                  <a:lnTo>
                    <a:pt x="6877" y="7272"/>
                  </a:lnTo>
                  <a:lnTo>
                    <a:pt x="6877" y="7010"/>
                  </a:lnTo>
                  <a:lnTo>
                    <a:pt x="7598" y="7010"/>
                  </a:lnTo>
                  <a:lnTo>
                    <a:pt x="7598" y="7272"/>
                  </a:lnTo>
                  <a:lnTo>
                    <a:pt x="7685" y="7272"/>
                  </a:lnTo>
                  <a:lnTo>
                    <a:pt x="7685" y="7010"/>
                  </a:lnTo>
                  <a:lnTo>
                    <a:pt x="8449" y="7010"/>
                  </a:lnTo>
                  <a:lnTo>
                    <a:pt x="8449" y="7272"/>
                  </a:lnTo>
                  <a:lnTo>
                    <a:pt x="8515" y="7272"/>
                  </a:lnTo>
                  <a:lnTo>
                    <a:pt x="8515" y="7010"/>
                  </a:lnTo>
                  <a:lnTo>
                    <a:pt x="9279" y="7010"/>
                  </a:lnTo>
                  <a:lnTo>
                    <a:pt x="9279" y="7272"/>
                  </a:lnTo>
                  <a:lnTo>
                    <a:pt x="9345" y="7272"/>
                  </a:lnTo>
                  <a:lnTo>
                    <a:pt x="9345" y="7010"/>
                  </a:lnTo>
                  <a:lnTo>
                    <a:pt x="9454" y="7010"/>
                  </a:lnTo>
                  <a:lnTo>
                    <a:pt x="9454" y="6922"/>
                  </a:lnTo>
                  <a:lnTo>
                    <a:pt x="9345" y="6922"/>
                  </a:lnTo>
                  <a:lnTo>
                    <a:pt x="9345" y="6179"/>
                  </a:lnTo>
                  <a:lnTo>
                    <a:pt x="9454" y="6179"/>
                  </a:lnTo>
                  <a:lnTo>
                    <a:pt x="9454" y="6092"/>
                  </a:lnTo>
                  <a:lnTo>
                    <a:pt x="9345" y="6092"/>
                  </a:lnTo>
                  <a:lnTo>
                    <a:pt x="9345" y="5328"/>
                  </a:lnTo>
                  <a:lnTo>
                    <a:pt x="9454" y="5328"/>
                  </a:lnTo>
                  <a:lnTo>
                    <a:pt x="9454" y="5263"/>
                  </a:lnTo>
                  <a:lnTo>
                    <a:pt x="9345" y="5263"/>
                  </a:lnTo>
                  <a:lnTo>
                    <a:pt x="9345" y="4498"/>
                  </a:lnTo>
                  <a:lnTo>
                    <a:pt x="9454" y="4498"/>
                  </a:lnTo>
                  <a:lnTo>
                    <a:pt x="9454" y="4433"/>
                  </a:lnTo>
                  <a:lnTo>
                    <a:pt x="9345" y="4433"/>
                  </a:lnTo>
                  <a:lnTo>
                    <a:pt x="9345" y="3668"/>
                  </a:lnTo>
                  <a:lnTo>
                    <a:pt x="9454" y="3668"/>
                  </a:lnTo>
                  <a:lnTo>
                    <a:pt x="9454" y="3581"/>
                  </a:lnTo>
                  <a:lnTo>
                    <a:pt x="9345" y="3581"/>
                  </a:lnTo>
                  <a:lnTo>
                    <a:pt x="9345" y="2839"/>
                  </a:lnTo>
                  <a:lnTo>
                    <a:pt x="9454" y="2839"/>
                  </a:lnTo>
                  <a:lnTo>
                    <a:pt x="9454" y="2752"/>
                  </a:lnTo>
                  <a:lnTo>
                    <a:pt x="9345" y="2752"/>
                  </a:lnTo>
                  <a:lnTo>
                    <a:pt x="9345" y="1987"/>
                  </a:lnTo>
                  <a:lnTo>
                    <a:pt x="9454" y="1987"/>
                  </a:lnTo>
                  <a:lnTo>
                    <a:pt x="9454" y="1921"/>
                  </a:lnTo>
                  <a:lnTo>
                    <a:pt x="9345" y="1921"/>
                  </a:lnTo>
                  <a:lnTo>
                    <a:pt x="9345" y="1158"/>
                  </a:lnTo>
                  <a:lnTo>
                    <a:pt x="9454" y="1158"/>
                  </a:lnTo>
                  <a:lnTo>
                    <a:pt x="9454" y="1092"/>
                  </a:lnTo>
                  <a:lnTo>
                    <a:pt x="9345" y="1092"/>
                  </a:lnTo>
                  <a:lnTo>
                    <a:pt x="9345" y="328"/>
                  </a:lnTo>
                  <a:lnTo>
                    <a:pt x="9454" y="328"/>
                  </a:lnTo>
                  <a:close/>
                  <a:moveTo>
                    <a:pt x="8449" y="328"/>
                  </a:moveTo>
                  <a:lnTo>
                    <a:pt x="8449" y="1092"/>
                  </a:lnTo>
                  <a:lnTo>
                    <a:pt x="7685" y="1092"/>
                  </a:lnTo>
                  <a:lnTo>
                    <a:pt x="7685" y="328"/>
                  </a:lnTo>
                  <a:lnTo>
                    <a:pt x="8449" y="328"/>
                  </a:lnTo>
                  <a:close/>
                  <a:moveTo>
                    <a:pt x="5130" y="3581"/>
                  </a:moveTo>
                  <a:lnTo>
                    <a:pt x="4366" y="3581"/>
                  </a:lnTo>
                  <a:lnTo>
                    <a:pt x="4366" y="2839"/>
                  </a:lnTo>
                  <a:lnTo>
                    <a:pt x="5130" y="2839"/>
                  </a:lnTo>
                  <a:lnTo>
                    <a:pt x="5130" y="3581"/>
                  </a:lnTo>
                  <a:close/>
                  <a:moveTo>
                    <a:pt x="5196" y="2839"/>
                  </a:moveTo>
                  <a:lnTo>
                    <a:pt x="5960" y="2839"/>
                  </a:lnTo>
                  <a:lnTo>
                    <a:pt x="5960" y="3581"/>
                  </a:lnTo>
                  <a:lnTo>
                    <a:pt x="5196" y="3581"/>
                  </a:lnTo>
                  <a:lnTo>
                    <a:pt x="5196" y="2839"/>
                  </a:lnTo>
                  <a:close/>
                  <a:moveTo>
                    <a:pt x="4301" y="3581"/>
                  </a:moveTo>
                  <a:lnTo>
                    <a:pt x="3536" y="3581"/>
                  </a:lnTo>
                  <a:lnTo>
                    <a:pt x="3536" y="2839"/>
                  </a:lnTo>
                  <a:lnTo>
                    <a:pt x="4301" y="2839"/>
                  </a:lnTo>
                  <a:lnTo>
                    <a:pt x="4301" y="3581"/>
                  </a:lnTo>
                  <a:close/>
                  <a:moveTo>
                    <a:pt x="3449" y="3581"/>
                  </a:moveTo>
                  <a:lnTo>
                    <a:pt x="2707" y="3581"/>
                  </a:lnTo>
                  <a:lnTo>
                    <a:pt x="2707" y="2839"/>
                  </a:lnTo>
                  <a:lnTo>
                    <a:pt x="3449" y="2839"/>
                  </a:lnTo>
                  <a:lnTo>
                    <a:pt x="3449" y="3581"/>
                  </a:lnTo>
                  <a:close/>
                  <a:moveTo>
                    <a:pt x="3449" y="3668"/>
                  </a:moveTo>
                  <a:lnTo>
                    <a:pt x="3449" y="4433"/>
                  </a:lnTo>
                  <a:lnTo>
                    <a:pt x="2707" y="4433"/>
                  </a:lnTo>
                  <a:lnTo>
                    <a:pt x="2707" y="3668"/>
                  </a:lnTo>
                  <a:lnTo>
                    <a:pt x="3449" y="3668"/>
                  </a:lnTo>
                  <a:close/>
                  <a:moveTo>
                    <a:pt x="3536" y="3668"/>
                  </a:moveTo>
                  <a:lnTo>
                    <a:pt x="4301" y="3668"/>
                  </a:lnTo>
                  <a:lnTo>
                    <a:pt x="4301" y="4433"/>
                  </a:lnTo>
                  <a:lnTo>
                    <a:pt x="3536" y="4433"/>
                  </a:lnTo>
                  <a:lnTo>
                    <a:pt x="3536" y="3668"/>
                  </a:lnTo>
                  <a:close/>
                  <a:moveTo>
                    <a:pt x="4366" y="3668"/>
                  </a:moveTo>
                  <a:lnTo>
                    <a:pt x="5130" y="3668"/>
                  </a:lnTo>
                  <a:lnTo>
                    <a:pt x="5130" y="4433"/>
                  </a:lnTo>
                  <a:lnTo>
                    <a:pt x="4366" y="4433"/>
                  </a:lnTo>
                  <a:lnTo>
                    <a:pt x="4366" y="3668"/>
                  </a:lnTo>
                  <a:close/>
                  <a:moveTo>
                    <a:pt x="5196" y="3668"/>
                  </a:moveTo>
                  <a:lnTo>
                    <a:pt x="5960" y="3668"/>
                  </a:lnTo>
                  <a:lnTo>
                    <a:pt x="5960" y="4433"/>
                  </a:lnTo>
                  <a:lnTo>
                    <a:pt x="5196" y="4433"/>
                  </a:lnTo>
                  <a:lnTo>
                    <a:pt x="5196" y="3668"/>
                  </a:lnTo>
                  <a:close/>
                  <a:moveTo>
                    <a:pt x="6048" y="3668"/>
                  </a:moveTo>
                  <a:lnTo>
                    <a:pt x="6790" y="3668"/>
                  </a:lnTo>
                  <a:lnTo>
                    <a:pt x="6790" y="4433"/>
                  </a:lnTo>
                  <a:lnTo>
                    <a:pt x="6048" y="4433"/>
                  </a:lnTo>
                  <a:lnTo>
                    <a:pt x="6048" y="3668"/>
                  </a:lnTo>
                  <a:close/>
                  <a:moveTo>
                    <a:pt x="6048" y="3581"/>
                  </a:moveTo>
                  <a:lnTo>
                    <a:pt x="6048" y="2839"/>
                  </a:lnTo>
                  <a:lnTo>
                    <a:pt x="6790" y="2839"/>
                  </a:lnTo>
                  <a:lnTo>
                    <a:pt x="6790" y="3581"/>
                  </a:lnTo>
                  <a:lnTo>
                    <a:pt x="6048" y="3581"/>
                  </a:lnTo>
                  <a:close/>
                  <a:moveTo>
                    <a:pt x="6048" y="2752"/>
                  </a:moveTo>
                  <a:lnTo>
                    <a:pt x="6048" y="1987"/>
                  </a:lnTo>
                  <a:lnTo>
                    <a:pt x="6790" y="1987"/>
                  </a:lnTo>
                  <a:lnTo>
                    <a:pt x="6790" y="2752"/>
                  </a:lnTo>
                  <a:lnTo>
                    <a:pt x="6048" y="2752"/>
                  </a:lnTo>
                  <a:close/>
                  <a:moveTo>
                    <a:pt x="5960" y="2752"/>
                  </a:moveTo>
                  <a:lnTo>
                    <a:pt x="5196" y="2752"/>
                  </a:lnTo>
                  <a:lnTo>
                    <a:pt x="5196" y="1987"/>
                  </a:lnTo>
                  <a:lnTo>
                    <a:pt x="5960" y="1987"/>
                  </a:lnTo>
                  <a:lnTo>
                    <a:pt x="5960" y="2752"/>
                  </a:lnTo>
                  <a:close/>
                  <a:moveTo>
                    <a:pt x="5130" y="2752"/>
                  </a:moveTo>
                  <a:lnTo>
                    <a:pt x="4366" y="2752"/>
                  </a:lnTo>
                  <a:lnTo>
                    <a:pt x="4366" y="1987"/>
                  </a:lnTo>
                  <a:lnTo>
                    <a:pt x="5130" y="1987"/>
                  </a:lnTo>
                  <a:lnTo>
                    <a:pt x="5130" y="2752"/>
                  </a:lnTo>
                  <a:close/>
                  <a:moveTo>
                    <a:pt x="4301" y="2752"/>
                  </a:moveTo>
                  <a:lnTo>
                    <a:pt x="3536" y="2752"/>
                  </a:lnTo>
                  <a:lnTo>
                    <a:pt x="3536" y="1987"/>
                  </a:lnTo>
                  <a:lnTo>
                    <a:pt x="4301" y="1987"/>
                  </a:lnTo>
                  <a:lnTo>
                    <a:pt x="4301" y="2752"/>
                  </a:lnTo>
                  <a:close/>
                  <a:moveTo>
                    <a:pt x="3449" y="2752"/>
                  </a:moveTo>
                  <a:lnTo>
                    <a:pt x="2707" y="2752"/>
                  </a:lnTo>
                  <a:lnTo>
                    <a:pt x="2707" y="1987"/>
                  </a:lnTo>
                  <a:lnTo>
                    <a:pt x="3449" y="1987"/>
                  </a:lnTo>
                  <a:lnTo>
                    <a:pt x="3449" y="2752"/>
                  </a:lnTo>
                  <a:close/>
                  <a:moveTo>
                    <a:pt x="2620" y="2752"/>
                  </a:moveTo>
                  <a:lnTo>
                    <a:pt x="1877" y="2752"/>
                  </a:lnTo>
                  <a:lnTo>
                    <a:pt x="1877" y="1987"/>
                  </a:lnTo>
                  <a:lnTo>
                    <a:pt x="2620" y="1987"/>
                  </a:lnTo>
                  <a:lnTo>
                    <a:pt x="2620" y="2752"/>
                  </a:lnTo>
                  <a:close/>
                  <a:moveTo>
                    <a:pt x="2620" y="2839"/>
                  </a:moveTo>
                  <a:lnTo>
                    <a:pt x="2620" y="3581"/>
                  </a:lnTo>
                  <a:lnTo>
                    <a:pt x="1877" y="3581"/>
                  </a:lnTo>
                  <a:lnTo>
                    <a:pt x="1877" y="2839"/>
                  </a:lnTo>
                  <a:lnTo>
                    <a:pt x="2620" y="2839"/>
                  </a:lnTo>
                  <a:close/>
                  <a:moveTo>
                    <a:pt x="2620" y="3668"/>
                  </a:moveTo>
                  <a:lnTo>
                    <a:pt x="2620" y="4433"/>
                  </a:lnTo>
                  <a:lnTo>
                    <a:pt x="1877" y="4433"/>
                  </a:lnTo>
                  <a:lnTo>
                    <a:pt x="1877" y="3668"/>
                  </a:lnTo>
                  <a:lnTo>
                    <a:pt x="2620" y="3668"/>
                  </a:lnTo>
                  <a:close/>
                  <a:moveTo>
                    <a:pt x="2620" y="4498"/>
                  </a:moveTo>
                  <a:lnTo>
                    <a:pt x="2620" y="5263"/>
                  </a:lnTo>
                  <a:lnTo>
                    <a:pt x="1877" y="5263"/>
                  </a:lnTo>
                  <a:lnTo>
                    <a:pt x="1877" y="4498"/>
                  </a:lnTo>
                  <a:lnTo>
                    <a:pt x="2620" y="4498"/>
                  </a:lnTo>
                  <a:close/>
                  <a:moveTo>
                    <a:pt x="2707" y="4498"/>
                  </a:moveTo>
                  <a:lnTo>
                    <a:pt x="3449" y="4498"/>
                  </a:lnTo>
                  <a:lnTo>
                    <a:pt x="3449" y="5263"/>
                  </a:lnTo>
                  <a:lnTo>
                    <a:pt x="2707" y="5263"/>
                  </a:lnTo>
                  <a:lnTo>
                    <a:pt x="2707" y="4498"/>
                  </a:lnTo>
                  <a:close/>
                  <a:moveTo>
                    <a:pt x="3536" y="4498"/>
                  </a:moveTo>
                  <a:lnTo>
                    <a:pt x="4301" y="4498"/>
                  </a:lnTo>
                  <a:lnTo>
                    <a:pt x="4301" y="5263"/>
                  </a:lnTo>
                  <a:lnTo>
                    <a:pt x="3536" y="5263"/>
                  </a:lnTo>
                  <a:lnTo>
                    <a:pt x="3536" y="4498"/>
                  </a:lnTo>
                  <a:close/>
                  <a:moveTo>
                    <a:pt x="4366" y="4498"/>
                  </a:moveTo>
                  <a:lnTo>
                    <a:pt x="5130" y="4498"/>
                  </a:lnTo>
                  <a:lnTo>
                    <a:pt x="5130" y="5263"/>
                  </a:lnTo>
                  <a:lnTo>
                    <a:pt x="4366" y="5263"/>
                  </a:lnTo>
                  <a:lnTo>
                    <a:pt x="4366" y="4498"/>
                  </a:lnTo>
                  <a:close/>
                  <a:moveTo>
                    <a:pt x="5196" y="4498"/>
                  </a:moveTo>
                  <a:lnTo>
                    <a:pt x="5960" y="4498"/>
                  </a:lnTo>
                  <a:lnTo>
                    <a:pt x="5960" y="5263"/>
                  </a:lnTo>
                  <a:lnTo>
                    <a:pt x="5196" y="5263"/>
                  </a:lnTo>
                  <a:lnTo>
                    <a:pt x="5196" y="4498"/>
                  </a:lnTo>
                  <a:close/>
                  <a:moveTo>
                    <a:pt x="6048" y="4498"/>
                  </a:moveTo>
                  <a:lnTo>
                    <a:pt x="6790" y="4498"/>
                  </a:lnTo>
                  <a:lnTo>
                    <a:pt x="6790" y="5263"/>
                  </a:lnTo>
                  <a:lnTo>
                    <a:pt x="6048" y="5263"/>
                  </a:lnTo>
                  <a:lnTo>
                    <a:pt x="6048" y="4498"/>
                  </a:lnTo>
                  <a:close/>
                  <a:moveTo>
                    <a:pt x="6877" y="4498"/>
                  </a:moveTo>
                  <a:lnTo>
                    <a:pt x="7598" y="4498"/>
                  </a:lnTo>
                  <a:lnTo>
                    <a:pt x="7598" y="5263"/>
                  </a:lnTo>
                  <a:lnTo>
                    <a:pt x="6877" y="5263"/>
                  </a:lnTo>
                  <a:lnTo>
                    <a:pt x="6877" y="4498"/>
                  </a:lnTo>
                  <a:close/>
                  <a:moveTo>
                    <a:pt x="6877" y="4433"/>
                  </a:moveTo>
                  <a:lnTo>
                    <a:pt x="6877" y="3668"/>
                  </a:lnTo>
                  <a:lnTo>
                    <a:pt x="7598" y="3668"/>
                  </a:lnTo>
                  <a:lnTo>
                    <a:pt x="7598" y="4433"/>
                  </a:lnTo>
                  <a:lnTo>
                    <a:pt x="6877" y="4433"/>
                  </a:lnTo>
                  <a:close/>
                  <a:moveTo>
                    <a:pt x="6877" y="3581"/>
                  </a:moveTo>
                  <a:lnTo>
                    <a:pt x="6877" y="2839"/>
                  </a:lnTo>
                  <a:lnTo>
                    <a:pt x="7598" y="2839"/>
                  </a:lnTo>
                  <a:lnTo>
                    <a:pt x="7598" y="3581"/>
                  </a:lnTo>
                  <a:lnTo>
                    <a:pt x="6877" y="3581"/>
                  </a:lnTo>
                  <a:close/>
                  <a:moveTo>
                    <a:pt x="6877" y="2752"/>
                  </a:moveTo>
                  <a:lnTo>
                    <a:pt x="6877" y="1987"/>
                  </a:lnTo>
                  <a:lnTo>
                    <a:pt x="7598" y="1987"/>
                  </a:lnTo>
                  <a:lnTo>
                    <a:pt x="7598" y="2752"/>
                  </a:lnTo>
                  <a:lnTo>
                    <a:pt x="6877" y="2752"/>
                  </a:lnTo>
                  <a:close/>
                  <a:moveTo>
                    <a:pt x="6877" y="1921"/>
                  </a:moveTo>
                  <a:lnTo>
                    <a:pt x="6877" y="1158"/>
                  </a:lnTo>
                  <a:lnTo>
                    <a:pt x="7598" y="1158"/>
                  </a:lnTo>
                  <a:lnTo>
                    <a:pt x="7598" y="1921"/>
                  </a:lnTo>
                  <a:lnTo>
                    <a:pt x="6877" y="1921"/>
                  </a:lnTo>
                  <a:close/>
                  <a:moveTo>
                    <a:pt x="6790" y="1921"/>
                  </a:moveTo>
                  <a:lnTo>
                    <a:pt x="6048" y="1921"/>
                  </a:lnTo>
                  <a:lnTo>
                    <a:pt x="6048" y="1158"/>
                  </a:lnTo>
                  <a:lnTo>
                    <a:pt x="6790" y="1158"/>
                  </a:lnTo>
                  <a:lnTo>
                    <a:pt x="6790" y="1921"/>
                  </a:lnTo>
                  <a:close/>
                  <a:moveTo>
                    <a:pt x="5960" y="1921"/>
                  </a:moveTo>
                  <a:lnTo>
                    <a:pt x="5196" y="1921"/>
                  </a:lnTo>
                  <a:lnTo>
                    <a:pt x="5196" y="1158"/>
                  </a:lnTo>
                  <a:lnTo>
                    <a:pt x="5960" y="1158"/>
                  </a:lnTo>
                  <a:lnTo>
                    <a:pt x="5960" y="1921"/>
                  </a:lnTo>
                  <a:close/>
                  <a:moveTo>
                    <a:pt x="5130" y="1921"/>
                  </a:moveTo>
                  <a:lnTo>
                    <a:pt x="4366" y="1921"/>
                  </a:lnTo>
                  <a:lnTo>
                    <a:pt x="4366" y="1158"/>
                  </a:lnTo>
                  <a:lnTo>
                    <a:pt x="5130" y="1158"/>
                  </a:lnTo>
                  <a:lnTo>
                    <a:pt x="5130" y="1921"/>
                  </a:lnTo>
                  <a:close/>
                  <a:moveTo>
                    <a:pt x="4301" y="1921"/>
                  </a:moveTo>
                  <a:lnTo>
                    <a:pt x="3536" y="1921"/>
                  </a:lnTo>
                  <a:lnTo>
                    <a:pt x="3536" y="1158"/>
                  </a:lnTo>
                  <a:lnTo>
                    <a:pt x="4301" y="1158"/>
                  </a:lnTo>
                  <a:lnTo>
                    <a:pt x="4301" y="1921"/>
                  </a:lnTo>
                  <a:close/>
                  <a:moveTo>
                    <a:pt x="3449" y="1921"/>
                  </a:moveTo>
                  <a:lnTo>
                    <a:pt x="2707" y="1921"/>
                  </a:lnTo>
                  <a:lnTo>
                    <a:pt x="2707" y="1158"/>
                  </a:lnTo>
                  <a:lnTo>
                    <a:pt x="3449" y="1158"/>
                  </a:lnTo>
                  <a:lnTo>
                    <a:pt x="3449" y="1921"/>
                  </a:lnTo>
                  <a:close/>
                  <a:moveTo>
                    <a:pt x="2620" y="1921"/>
                  </a:moveTo>
                  <a:lnTo>
                    <a:pt x="1877" y="1921"/>
                  </a:lnTo>
                  <a:lnTo>
                    <a:pt x="1877" y="1158"/>
                  </a:lnTo>
                  <a:lnTo>
                    <a:pt x="2620" y="1158"/>
                  </a:lnTo>
                  <a:lnTo>
                    <a:pt x="2620" y="1921"/>
                  </a:lnTo>
                  <a:close/>
                  <a:moveTo>
                    <a:pt x="1790" y="1921"/>
                  </a:moveTo>
                  <a:lnTo>
                    <a:pt x="1025" y="1921"/>
                  </a:lnTo>
                  <a:lnTo>
                    <a:pt x="1025" y="1158"/>
                  </a:lnTo>
                  <a:lnTo>
                    <a:pt x="1790" y="1158"/>
                  </a:lnTo>
                  <a:lnTo>
                    <a:pt x="1790" y="1921"/>
                  </a:lnTo>
                  <a:close/>
                  <a:moveTo>
                    <a:pt x="1790" y="1987"/>
                  </a:moveTo>
                  <a:lnTo>
                    <a:pt x="1790" y="2752"/>
                  </a:lnTo>
                  <a:lnTo>
                    <a:pt x="1025" y="2752"/>
                  </a:lnTo>
                  <a:lnTo>
                    <a:pt x="1025" y="1987"/>
                  </a:lnTo>
                  <a:lnTo>
                    <a:pt x="1790" y="1987"/>
                  </a:lnTo>
                  <a:close/>
                  <a:moveTo>
                    <a:pt x="1790" y="2839"/>
                  </a:moveTo>
                  <a:lnTo>
                    <a:pt x="1790" y="3581"/>
                  </a:lnTo>
                  <a:lnTo>
                    <a:pt x="1025" y="3581"/>
                  </a:lnTo>
                  <a:lnTo>
                    <a:pt x="1025" y="2839"/>
                  </a:lnTo>
                  <a:lnTo>
                    <a:pt x="1790" y="2839"/>
                  </a:lnTo>
                  <a:close/>
                  <a:moveTo>
                    <a:pt x="1790" y="3668"/>
                  </a:moveTo>
                  <a:lnTo>
                    <a:pt x="1790" y="4433"/>
                  </a:lnTo>
                  <a:lnTo>
                    <a:pt x="1025" y="4433"/>
                  </a:lnTo>
                  <a:lnTo>
                    <a:pt x="1025" y="3668"/>
                  </a:lnTo>
                  <a:lnTo>
                    <a:pt x="1790" y="3668"/>
                  </a:lnTo>
                  <a:close/>
                  <a:moveTo>
                    <a:pt x="1790" y="4498"/>
                  </a:moveTo>
                  <a:lnTo>
                    <a:pt x="1790" y="5263"/>
                  </a:lnTo>
                  <a:lnTo>
                    <a:pt x="1025" y="5263"/>
                  </a:lnTo>
                  <a:lnTo>
                    <a:pt x="1025" y="4498"/>
                  </a:lnTo>
                  <a:lnTo>
                    <a:pt x="1790" y="4498"/>
                  </a:lnTo>
                  <a:close/>
                  <a:moveTo>
                    <a:pt x="1790" y="5328"/>
                  </a:moveTo>
                  <a:lnTo>
                    <a:pt x="1790" y="6092"/>
                  </a:lnTo>
                  <a:lnTo>
                    <a:pt x="1025" y="6092"/>
                  </a:lnTo>
                  <a:lnTo>
                    <a:pt x="1025" y="5328"/>
                  </a:lnTo>
                  <a:lnTo>
                    <a:pt x="1790" y="5328"/>
                  </a:lnTo>
                  <a:close/>
                  <a:moveTo>
                    <a:pt x="1877" y="5328"/>
                  </a:moveTo>
                  <a:lnTo>
                    <a:pt x="2620" y="5328"/>
                  </a:lnTo>
                  <a:lnTo>
                    <a:pt x="2620" y="6092"/>
                  </a:lnTo>
                  <a:lnTo>
                    <a:pt x="1877" y="6092"/>
                  </a:lnTo>
                  <a:lnTo>
                    <a:pt x="1877" y="5328"/>
                  </a:lnTo>
                  <a:close/>
                  <a:moveTo>
                    <a:pt x="2707" y="5328"/>
                  </a:moveTo>
                  <a:lnTo>
                    <a:pt x="3449" y="5328"/>
                  </a:lnTo>
                  <a:lnTo>
                    <a:pt x="3449" y="6092"/>
                  </a:lnTo>
                  <a:lnTo>
                    <a:pt x="2707" y="6092"/>
                  </a:lnTo>
                  <a:lnTo>
                    <a:pt x="2707" y="5328"/>
                  </a:lnTo>
                  <a:close/>
                  <a:moveTo>
                    <a:pt x="3536" y="5328"/>
                  </a:moveTo>
                  <a:lnTo>
                    <a:pt x="4301" y="5328"/>
                  </a:lnTo>
                  <a:lnTo>
                    <a:pt x="4301" y="6092"/>
                  </a:lnTo>
                  <a:lnTo>
                    <a:pt x="3536" y="6092"/>
                  </a:lnTo>
                  <a:lnTo>
                    <a:pt x="3536" y="5328"/>
                  </a:lnTo>
                  <a:close/>
                  <a:moveTo>
                    <a:pt x="4366" y="5328"/>
                  </a:moveTo>
                  <a:lnTo>
                    <a:pt x="5130" y="5328"/>
                  </a:lnTo>
                  <a:lnTo>
                    <a:pt x="5130" y="6092"/>
                  </a:lnTo>
                  <a:lnTo>
                    <a:pt x="4366" y="6092"/>
                  </a:lnTo>
                  <a:lnTo>
                    <a:pt x="4366" y="5328"/>
                  </a:lnTo>
                  <a:close/>
                  <a:moveTo>
                    <a:pt x="5196" y="5328"/>
                  </a:moveTo>
                  <a:lnTo>
                    <a:pt x="5960" y="5328"/>
                  </a:lnTo>
                  <a:lnTo>
                    <a:pt x="5960" y="6092"/>
                  </a:lnTo>
                  <a:lnTo>
                    <a:pt x="5196" y="6092"/>
                  </a:lnTo>
                  <a:lnTo>
                    <a:pt x="5196" y="5328"/>
                  </a:lnTo>
                  <a:close/>
                  <a:moveTo>
                    <a:pt x="6048" y="5328"/>
                  </a:moveTo>
                  <a:lnTo>
                    <a:pt x="6790" y="5328"/>
                  </a:lnTo>
                  <a:lnTo>
                    <a:pt x="6790" y="6092"/>
                  </a:lnTo>
                  <a:lnTo>
                    <a:pt x="6048" y="6092"/>
                  </a:lnTo>
                  <a:lnTo>
                    <a:pt x="6048" y="5328"/>
                  </a:lnTo>
                  <a:close/>
                  <a:moveTo>
                    <a:pt x="6877" y="5328"/>
                  </a:moveTo>
                  <a:lnTo>
                    <a:pt x="7598" y="5328"/>
                  </a:lnTo>
                  <a:lnTo>
                    <a:pt x="7598" y="6092"/>
                  </a:lnTo>
                  <a:lnTo>
                    <a:pt x="6877" y="6092"/>
                  </a:lnTo>
                  <a:lnTo>
                    <a:pt x="6877" y="5328"/>
                  </a:lnTo>
                  <a:close/>
                  <a:moveTo>
                    <a:pt x="7685" y="5328"/>
                  </a:moveTo>
                  <a:lnTo>
                    <a:pt x="8449" y="5328"/>
                  </a:lnTo>
                  <a:lnTo>
                    <a:pt x="8449" y="6092"/>
                  </a:lnTo>
                  <a:lnTo>
                    <a:pt x="7685" y="6092"/>
                  </a:lnTo>
                  <a:lnTo>
                    <a:pt x="7685" y="5328"/>
                  </a:lnTo>
                  <a:close/>
                  <a:moveTo>
                    <a:pt x="7685" y="5263"/>
                  </a:moveTo>
                  <a:lnTo>
                    <a:pt x="7685" y="4498"/>
                  </a:lnTo>
                  <a:lnTo>
                    <a:pt x="8449" y="4498"/>
                  </a:lnTo>
                  <a:lnTo>
                    <a:pt x="8449" y="5263"/>
                  </a:lnTo>
                  <a:lnTo>
                    <a:pt x="7685" y="5263"/>
                  </a:lnTo>
                  <a:close/>
                  <a:moveTo>
                    <a:pt x="7685" y="4433"/>
                  </a:moveTo>
                  <a:lnTo>
                    <a:pt x="7685" y="3668"/>
                  </a:lnTo>
                  <a:lnTo>
                    <a:pt x="8449" y="3668"/>
                  </a:lnTo>
                  <a:lnTo>
                    <a:pt x="8449" y="4433"/>
                  </a:lnTo>
                  <a:lnTo>
                    <a:pt x="7685" y="4433"/>
                  </a:lnTo>
                  <a:close/>
                  <a:moveTo>
                    <a:pt x="7685" y="3581"/>
                  </a:moveTo>
                  <a:lnTo>
                    <a:pt x="7685" y="2839"/>
                  </a:lnTo>
                  <a:lnTo>
                    <a:pt x="8449" y="2839"/>
                  </a:lnTo>
                  <a:lnTo>
                    <a:pt x="8449" y="3581"/>
                  </a:lnTo>
                  <a:lnTo>
                    <a:pt x="7685" y="3581"/>
                  </a:lnTo>
                  <a:close/>
                  <a:moveTo>
                    <a:pt x="7685" y="2752"/>
                  </a:moveTo>
                  <a:lnTo>
                    <a:pt x="7685" y="1987"/>
                  </a:lnTo>
                  <a:lnTo>
                    <a:pt x="8449" y="1987"/>
                  </a:lnTo>
                  <a:lnTo>
                    <a:pt x="8449" y="2752"/>
                  </a:lnTo>
                  <a:lnTo>
                    <a:pt x="7685" y="2752"/>
                  </a:lnTo>
                  <a:close/>
                  <a:moveTo>
                    <a:pt x="7685" y="1921"/>
                  </a:moveTo>
                  <a:lnTo>
                    <a:pt x="7685" y="1158"/>
                  </a:lnTo>
                  <a:lnTo>
                    <a:pt x="8449" y="1158"/>
                  </a:lnTo>
                  <a:lnTo>
                    <a:pt x="8449" y="1921"/>
                  </a:lnTo>
                  <a:lnTo>
                    <a:pt x="7685" y="1921"/>
                  </a:lnTo>
                  <a:close/>
                  <a:moveTo>
                    <a:pt x="7598" y="328"/>
                  </a:moveTo>
                  <a:lnTo>
                    <a:pt x="7598" y="1092"/>
                  </a:lnTo>
                  <a:lnTo>
                    <a:pt x="6877" y="1092"/>
                  </a:lnTo>
                  <a:lnTo>
                    <a:pt x="6877" y="328"/>
                  </a:lnTo>
                  <a:lnTo>
                    <a:pt x="7598" y="328"/>
                  </a:lnTo>
                  <a:close/>
                  <a:moveTo>
                    <a:pt x="6790" y="328"/>
                  </a:moveTo>
                  <a:lnTo>
                    <a:pt x="6790" y="1092"/>
                  </a:lnTo>
                  <a:lnTo>
                    <a:pt x="6048" y="1092"/>
                  </a:lnTo>
                  <a:lnTo>
                    <a:pt x="6048" y="328"/>
                  </a:lnTo>
                  <a:lnTo>
                    <a:pt x="6790" y="328"/>
                  </a:lnTo>
                  <a:close/>
                  <a:moveTo>
                    <a:pt x="5960" y="328"/>
                  </a:moveTo>
                  <a:lnTo>
                    <a:pt x="5960" y="1092"/>
                  </a:lnTo>
                  <a:lnTo>
                    <a:pt x="5196" y="1092"/>
                  </a:lnTo>
                  <a:lnTo>
                    <a:pt x="5196" y="328"/>
                  </a:lnTo>
                  <a:lnTo>
                    <a:pt x="5960" y="328"/>
                  </a:lnTo>
                  <a:close/>
                  <a:moveTo>
                    <a:pt x="5130" y="328"/>
                  </a:moveTo>
                  <a:lnTo>
                    <a:pt x="5130" y="1092"/>
                  </a:lnTo>
                  <a:lnTo>
                    <a:pt x="4366" y="1092"/>
                  </a:lnTo>
                  <a:lnTo>
                    <a:pt x="4366" y="328"/>
                  </a:lnTo>
                  <a:lnTo>
                    <a:pt x="5130" y="328"/>
                  </a:lnTo>
                  <a:close/>
                  <a:moveTo>
                    <a:pt x="4301" y="328"/>
                  </a:moveTo>
                  <a:lnTo>
                    <a:pt x="4301" y="1092"/>
                  </a:lnTo>
                  <a:lnTo>
                    <a:pt x="3536" y="1092"/>
                  </a:lnTo>
                  <a:lnTo>
                    <a:pt x="3536" y="328"/>
                  </a:lnTo>
                  <a:lnTo>
                    <a:pt x="4301" y="328"/>
                  </a:lnTo>
                  <a:close/>
                  <a:moveTo>
                    <a:pt x="3449" y="328"/>
                  </a:moveTo>
                  <a:lnTo>
                    <a:pt x="3449" y="1092"/>
                  </a:lnTo>
                  <a:lnTo>
                    <a:pt x="2707" y="1092"/>
                  </a:lnTo>
                  <a:lnTo>
                    <a:pt x="2707" y="328"/>
                  </a:lnTo>
                  <a:lnTo>
                    <a:pt x="3449" y="328"/>
                  </a:lnTo>
                  <a:close/>
                  <a:moveTo>
                    <a:pt x="2620" y="328"/>
                  </a:moveTo>
                  <a:lnTo>
                    <a:pt x="2620" y="1092"/>
                  </a:lnTo>
                  <a:lnTo>
                    <a:pt x="1877" y="1092"/>
                  </a:lnTo>
                  <a:lnTo>
                    <a:pt x="1877" y="328"/>
                  </a:lnTo>
                  <a:lnTo>
                    <a:pt x="2620" y="328"/>
                  </a:lnTo>
                  <a:close/>
                  <a:moveTo>
                    <a:pt x="1790" y="328"/>
                  </a:moveTo>
                  <a:lnTo>
                    <a:pt x="1790" y="1092"/>
                  </a:lnTo>
                  <a:lnTo>
                    <a:pt x="1025" y="1092"/>
                  </a:lnTo>
                  <a:lnTo>
                    <a:pt x="1025" y="328"/>
                  </a:lnTo>
                  <a:lnTo>
                    <a:pt x="1790" y="328"/>
                  </a:lnTo>
                  <a:close/>
                  <a:moveTo>
                    <a:pt x="196" y="328"/>
                  </a:moveTo>
                  <a:lnTo>
                    <a:pt x="960" y="328"/>
                  </a:lnTo>
                  <a:lnTo>
                    <a:pt x="960" y="1092"/>
                  </a:lnTo>
                  <a:lnTo>
                    <a:pt x="196" y="1092"/>
                  </a:lnTo>
                  <a:lnTo>
                    <a:pt x="196" y="328"/>
                  </a:lnTo>
                  <a:close/>
                  <a:moveTo>
                    <a:pt x="196" y="1158"/>
                  </a:moveTo>
                  <a:lnTo>
                    <a:pt x="960" y="1158"/>
                  </a:lnTo>
                  <a:lnTo>
                    <a:pt x="960" y="1921"/>
                  </a:lnTo>
                  <a:lnTo>
                    <a:pt x="196" y="1921"/>
                  </a:lnTo>
                  <a:lnTo>
                    <a:pt x="196" y="1158"/>
                  </a:lnTo>
                  <a:close/>
                  <a:moveTo>
                    <a:pt x="196" y="1987"/>
                  </a:moveTo>
                  <a:lnTo>
                    <a:pt x="960" y="1987"/>
                  </a:lnTo>
                  <a:lnTo>
                    <a:pt x="960" y="2752"/>
                  </a:lnTo>
                  <a:lnTo>
                    <a:pt x="196" y="2752"/>
                  </a:lnTo>
                  <a:lnTo>
                    <a:pt x="196" y="1987"/>
                  </a:lnTo>
                  <a:close/>
                  <a:moveTo>
                    <a:pt x="196" y="2839"/>
                  </a:moveTo>
                  <a:lnTo>
                    <a:pt x="960" y="2839"/>
                  </a:lnTo>
                  <a:lnTo>
                    <a:pt x="960" y="3581"/>
                  </a:lnTo>
                  <a:lnTo>
                    <a:pt x="196" y="3581"/>
                  </a:lnTo>
                  <a:lnTo>
                    <a:pt x="196" y="2839"/>
                  </a:lnTo>
                  <a:close/>
                  <a:moveTo>
                    <a:pt x="196" y="3668"/>
                  </a:moveTo>
                  <a:lnTo>
                    <a:pt x="960" y="3668"/>
                  </a:lnTo>
                  <a:lnTo>
                    <a:pt x="960" y="4433"/>
                  </a:lnTo>
                  <a:lnTo>
                    <a:pt x="196" y="4433"/>
                  </a:lnTo>
                  <a:lnTo>
                    <a:pt x="196" y="3668"/>
                  </a:lnTo>
                  <a:close/>
                  <a:moveTo>
                    <a:pt x="196" y="4498"/>
                  </a:moveTo>
                  <a:lnTo>
                    <a:pt x="960" y="4498"/>
                  </a:lnTo>
                  <a:lnTo>
                    <a:pt x="960" y="5263"/>
                  </a:lnTo>
                  <a:lnTo>
                    <a:pt x="196" y="5263"/>
                  </a:lnTo>
                  <a:lnTo>
                    <a:pt x="196" y="4498"/>
                  </a:lnTo>
                  <a:close/>
                  <a:moveTo>
                    <a:pt x="196" y="5328"/>
                  </a:moveTo>
                  <a:lnTo>
                    <a:pt x="960" y="5328"/>
                  </a:lnTo>
                  <a:lnTo>
                    <a:pt x="960" y="6092"/>
                  </a:lnTo>
                  <a:lnTo>
                    <a:pt x="196" y="6092"/>
                  </a:lnTo>
                  <a:lnTo>
                    <a:pt x="196" y="5328"/>
                  </a:lnTo>
                  <a:close/>
                  <a:moveTo>
                    <a:pt x="196" y="6922"/>
                  </a:moveTo>
                  <a:lnTo>
                    <a:pt x="196" y="6179"/>
                  </a:lnTo>
                  <a:lnTo>
                    <a:pt x="960" y="6179"/>
                  </a:lnTo>
                  <a:lnTo>
                    <a:pt x="960" y="6922"/>
                  </a:lnTo>
                  <a:lnTo>
                    <a:pt x="196" y="6922"/>
                  </a:lnTo>
                  <a:close/>
                  <a:moveTo>
                    <a:pt x="1025" y="6922"/>
                  </a:moveTo>
                  <a:lnTo>
                    <a:pt x="1025" y="6179"/>
                  </a:lnTo>
                  <a:lnTo>
                    <a:pt x="1790" y="6179"/>
                  </a:lnTo>
                  <a:lnTo>
                    <a:pt x="1790" y="6922"/>
                  </a:lnTo>
                  <a:lnTo>
                    <a:pt x="1025" y="6922"/>
                  </a:lnTo>
                  <a:close/>
                  <a:moveTo>
                    <a:pt x="1877" y="6922"/>
                  </a:moveTo>
                  <a:lnTo>
                    <a:pt x="1877" y="6179"/>
                  </a:lnTo>
                  <a:lnTo>
                    <a:pt x="2620" y="6179"/>
                  </a:lnTo>
                  <a:lnTo>
                    <a:pt x="2620" y="6922"/>
                  </a:lnTo>
                  <a:lnTo>
                    <a:pt x="1877" y="6922"/>
                  </a:lnTo>
                  <a:close/>
                  <a:moveTo>
                    <a:pt x="2707" y="6922"/>
                  </a:moveTo>
                  <a:lnTo>
                    <a:pt x="2707" y="6179"/>
                  </a:lnTo>
                  <a:lnTo>
                    <a:pt x="3449" y="6179"/>
                  </a:lnTo>
                  <a:lnTo>
                    <a:pt x="3449" y="6922"/>
                  </a:lnTo>
                  <a:lnTo>
                    <a:pt x="2707" y="6922"/>
                  </a:lnTo>
                  <a:close/>
                  <a:moveTo>
                    <a:pt x="3536" y="6922"/>
                  </a:moveTo>
                  <a:lnTo>
                    <a:pt x="3536" y="6179"/>
                  </a:lnTo>
                  <a:lnTo>
                    <a:pt x="4301" y="6179"/>
                  </a:lnTo>
                  <a:lnTo>
                    <a:pt x="4301" y="6922"/>
                  </a:lnTo>
                  <a:lnTo>
                    <a:pt x="3536" y="6922"/>
                  </a:lnTo>
                  <a:close/>
                  <a:moveTo>
                    <a:pt x="4366" y="6922"/>
                  </a:moveTo>
                  <a:lnTo>
                    <a:pt x="4366" y="6179"/>
                  </a:lnTo>
                  <a:lnTo>
                    <a:pt x="5130" y="6179"/>
                  </a:lnTo>
                  <a:lnTo>
                    <a:pt x="5130" y="6922"/>
                  </a:lnTo>
                  <a:lnTo>
                    <a:pt x="4366" y="6922"/>
                  </a:lnTo>
                  <a:close/>
                  <a:moveTo>
                    <a:pt x="5196" y="6922"/>
                  </a:moveTo>
                  <a:lnTo>
                    <a:pt x="5196" y="6179"/>
                  </a:lnTo>
                  <a:lnTo>
                    <a:pt x="5960" y="6179"/>
                  </a:lnTo>
                  <a:lnTo>
                    <a:pt x="5960" y="6922"/>
                  </a:lnTo>
                  <a:lnTo>
                    <a:pt x="5196" y="6922"/>
                  </a:lnTo>
                  <a:close/>
                  <a:moveTo>
                    <a:pt x="6048" y="6922"/>
                  </a:moveTo>
                  <a:lnTo>
                    <a:pt x="6048" y="6179"/>
                  </a:lnTo>
                  <a:lnTo>
                    <a:pt x="6790" y="6179"/>
                  </a:lnTo>
                  <a:lnTo>
                    <a:pt x="6790" y="6922"/>
                  </a:lnTo>
                  <a:lnTo>
                    <a:pt x="6048" y="6922"/>
                  </a:lnTo>
                  <a:close/>
                  <a:moveTo>
                    <a:pt x="6877" y="6922"/>
                  </a:moveTo>
                  <a:lnTo>
                    <a:pt x="6877" y="6179"/>
                  </a:lnTo>
                  <a:lnTo>
                    <a:pt x="7598" y="6179"/>
                  </a:lnTo>
                  <a:lnTo>
                    <a:pt x="7598" y="6922"/>
                  </a:lnTo>
                  <a:lnTo>
                    <a:pt x="6877" y="6922"/>
                  </a:lnTo>
                  <a:close/>
                  <a:moveTo>
                    <a:pt x="7685" y="6922"/>
                  </a:moveTo>
                  <a:lnTo>
                    <a:pt x="7685" y="6179"/>
                  </a:lnTo>
                  <a:lnTo>
                    <a:pt x="8449" y="6179"/>
                  </a:lnTo>
                  <a:lnTo>
                    <a:pt x="8449" y="6922"/>
                  </a:lnTo>
                  <a:lnTo>
                    <a:pt x="7685" y="6922"/>
                  </a:lnTo>
                  <a:close/>
                  <a:moveTo>
                    <a:pt x="9279" y="6922"/>
                  </a:moveTo>
                  <a:lnTo>
                    <a:pt x="8515" y="6922"/>
                  </a:lnTo>
                  <a:lnTo>
                    <a:pt x="8515" y="6179"/>
                  </a:lnTo>
                  <a:lnTo>
                    <a:pt x="9279" y="6179"/>
                  </a:lnTo>
                  <a:lnTo>
                    <a:pt x="9279" y="6922"/>
                  </a:lnTo>
                  <a:close/>
                  <a:moveTo>
                    <a:pt x="9279" y="6092"/>
                  </a:moveTo>
                  <a:lnTo>
                    <a:pt x="8515" y="6092"/>
                  </a:lnTo>
                  <a:lnTo>
                    <a:pt x="8515" y="5328"/>
                  </a:lnTo>
                  <a:lnTo>
                    <a:pt x="9279" y="5328"/>
                  </a:lnTo>
                  <a:lnTo>
                    <a:pt x="9279" y="6092"/>
                  </a:lnTo>
                  <a:close/>
                  <a:moveTo>
                    <a:pt x="9279" y="5263"/>
                  </a:moveTo>
                  <a:lnTo>
                    <a:pt x="8515" y="5263"/>
                  </a:lnTo>
                  <a:lnTo>
                    <a:pt x="8515" y="4498"/>
                  </a:lnTo>
                  <a:lnTo>
                    <a:pt x="9279" y="4498"/>
                  </a:lnTo>
                  <a:lnTo>
                    <a:pt x="9279" y="5263"/>
                  </a:lnTo>
                  <a:close/>
                  <a:moveTo>
                    <a:pt x="9279" y="4433"/>
                  </a:moveTo>
                  <a:lnTo>
                    <a:pt x="8515" y="4433"/>
                  </a:lnTo>
                  <a:lnTo>
                    <a:pt x="8515" y="3668"/>
                  </a:lnTo>
                  <a:lnTo>
                    <a:pt x="9279" y="3668"/>
                  </a:lnTo>
                  <a:lnTo>
                    <a:pt x="9279" y="4433"/>
                  </a:lnTo>
                  <a:close/>
                  <a:moveTo>
                    <a:pt x="9279" y="3581"/>
                  </a:moveTo>
                  <a:lnTo>
                    <a:pt x="8515" y="3581"/>
                  </a:lnTo>
                  <a:lnTo>
                    <a:pt x="8515" y="2839"/>
                  </a:lnTo>
                  <a:lnTo>
                    <a:pt x="9279" y="2839"/>
                  </a:lnTo>
                  <a:lnTo>
                    <a:pt x="9279" y="3581"/>
                  </a:lnTo>
                  <a:close/>
                  <a:moveTo>
                    <a:pt x="9279" y="2752"/>
                  </a:moveTo>
                  <a:lnTo>
                    <a:pt x="8515" y="2752"/>
                  </a:lnTo>
                  <a:lnTo>
                    <a:pt x="8515" y="1987"/>
                  </a:lnTo>
                  <a:lnTo>
                    <a:pt x="9279" y="1987"/>
                  </a:lnTo>
                  <a:lnTo>
                    <a:pt x="9279" y="2752"/>
                  </a:lnTo>
                  <a:close/>
                  <a:moveTo>
                    <a:pt x="9279" y="1921"/>
                  </a:moveTo>
                  <a:lnTo>
                    <a:pt x="8515" y="1921"/>
                  </a:lnTo>
                  <a:lnTo>
                    <a:pt x="8515" y="1158"/>
                  </a:lnTo>
                  <a:lnTo>
                    <a:pt x="9279" y="1158"/>
                  </a:lnTo>
                  <a:lnTo>
                    <a:pt x="9279" y="1921"/>
                  </a:lnTo>
                  <a:close/>
                  <a:moveTo>
                    <a:pt x="9279" y="1092"/>
                  </a:moveTo>
                  <a:lnTo>
                    <a:pt x="8515" y="1092"/>
                  </a:lnTo>
                  <a:lnTo>
                    <a:pt x="8515" y="328"/>
                  </a:lnTo>
                  <a:lnTo>
                    <a:pt x="9279" y="328"/>
                  </a:lnTo>
                  <a:lnTo>
                    <a:pt x="9279" y="1092"/>
                  </a:lnTo>
                  <a:close/>
                </a:path>
              </a:pathLst>
            </a:custGeom>
            <a:solidFill>
              <a:srgbClr val="E6E9EB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0" name="Freeform 13"/>
            <p:cNvSpPr>
              <a:spLocks noChangeArrowheads="1"/>
            </p:cNvSpPr>
            <p:nvPr/>
          </p:nvSpPr>
          <p:spPr bwMode="auto">
            <a:xfrm>
              <a:off x="2198688" y="2332038"/>
              <a:ext cx="3363912" cy="1541462"/>
            </a:xfrm>
            <a:custGeom>
              <a:avLst/>
              <a:gdLst>
                <a:gd name="T0" fmla="*/ 65 w 9346"/>
                <a:gd name="T1" fmla="*/ 4279 h 4280"/>
                <a:gd name="T2" fmla="*/ 65 w 9346"/>
                <a:gd name="T3" fmla="*/ 4279 h 4280"/>
                <a:gd name="T4" fmla="*/ 22 w 9346"/>
                <a:gd name="T5" fmla="*/ 4257 h 4280"/>
                <a:gd name="T6" fmla="*/ 22 w 9346"/>
                <a:gd name="T7" fmla="*/ 4191 h 4280"/>
                <a:gd name="T8" fmla="*/ 1681 w 9346"/>
                <a:gd name="T9" fmla="*/ 2510 h 4280"/>
                <a:gd name="T10" fmla="*/ 1769 w 9346"/>
                <a:gd name="T11" fmla="*/ 2510 h 4280"/>
                <a:gd name="T12" fmla="*/ 2532 w 9346"/>
                <a:gd name="T13" fmla="*/ 3209 h 4280"/>
                <a:gd name="T14" fmla="*/ 3341 w 9346"/>
                <a:gd name="T15" fmla="*/ 43 h 4280"/>
                <a:gd name="T16" fmla="*/ 3384 w 9346"/>
                <a:gd name="T17" fmla="*/ 0 h 4280"/>
                <a:gd name="T18" fmla="*/ 3428 w 9346"/>
                <a:gd name="T19" fmla="*/ 21 h 4280"/>
                <a:gd name="T20" fmla="*/ 5065 w 9346"/>
                <a:gd name="T21" fmla="*/ 2445 h 4280"/>
                <a:gd name="T22" fmla="*/ 5851 w 9346"/>
                <a:gd name="T23" fmla="*/ 786 h 4280"/>
                <a:gd name="T24" fmla="*/ 5895 w 9346"/>
                <a:gd name="T25" fmla="*/ 763 h 4280"/>
                <a:gd name="T26" fmla="*/ 5939 w 9346"/>
                <a:gd name="T27" fmla="*/ 786 h 4280"/>
                <a:gd name="T28" fmla="*/ 6790 w 9346"/>
                <a:gd name="T29" fmla="*/ 3995 h 4280"/>
                <a:gd name="T30" fmla="*/ 7489 w 9346"/>
                <a:gd name="T31" fmla="*/ 1703 h 4280"/>
                <a:gd name="T32" fmla="*/ 7533 w 9346"/>
                <a:gd name="T33" fmla="*/ 1659 h 4280"/>
                <a:gd name="T34" fmla="*/ 7598 w 9346"/>
                <a:gd name="T35" fmla="*/ 1703 h 4280"/>
                <a:gd name="T36" fmla="*/ 8362 w 9346"/>
                <a:gd name="T37" fmla="*/ 3187 h 4280"/>
                <a:gd name="T38" fmla="*/ 9236 w 9346"/>
                <a:gd name="T39" fmla="*/ 873 h 4280"/>
                <a:gd name="T40" fmla="*/ 9301 w 9346"/>
                <a:gd name="T41" fmla="*/ 829 h 4280"/>
                <a:gd name="T42" fmla="*/ 9345 w 9346"/>
                <a:gd name="T43" fmla="*/ 895 h 4280"/>
                <a:gd name="T44" fmla="*/ 8428 w 9346"/>
                <a:gd name="T45" fmla="*/ 3340 h 4280"/>
                <a:gd name="T46" fmla="*/ 8384 w 9346"/>
                <a:gd name="T47" fmla="*/ 3362 h 4280"/>
                <a:gd name="T48" fmla="*/ 8341 w 9346"/>
                <a:gd name="T49" fmla="*/ 3340 h 4280"/>
                <a:gd name="T50" fmla="*/ 7555 w 9346"/>
                <a:gd name="T51" fmla="*/ 1856 h 4280"/>
                <a:gd name="T52" fmla="*/ 6856 w 9346"/>
                <a:gd name="T53" fmla="*/ 4191 h 4280"/>
                <a:gd name="T54" fmla="*/ 6790 w 9346"/>
                <a:gd name="T55" fmla="*/ 4235 h 4280"/>
                <a:gd name="T56" fmla="*/ 6747 w 9346"/>
                <a:gd name="T57" fmla="*/ 4191 h 4280"/>
                <a:gd name="T58" fmla="*/ 5895 w 9346"/>
                <a:gd name="T59" fmla="*/ 961 h 4280"/>
                <a:gd name="T60" fmla="*/ 5109 w 9346"/>
                <a:gd name="T61" fmla="*/ 2576 h 4280"/>
                <a:gd name="T62" fmla="*/ 5065 w 9346"/>
                <a:gd name="T63" fmla="*/ 2598 h 4280"/>
                <a:gd name="T64" fmla="*/ 5022 w 9346"/>
                <a:gd name="T65" fmla="*/ 2576 h 4280"/>
                <a:gd name="T66" fmla="*/ 3406 w 9346"/>
                <a:gd name="T67" fmla="*/ 174 h 4280"/>
                <a:gd name="T68" fmla="*/ 2620 w 9346"/>
                <a:gd name="T69" fmla="*/ 3319 h 4280"/>
                <a:gd name="T70" fmla="*/ 2576 w 9346"/>
                <a:gd name="T71" fmla="*/ 3362 h 4280"/>
                <a:gd name="T72" fmla="*/ 2532 w 9346"/>
                <a:gd name="T73" fmla="*/ 3362 h 4280"/>
                <a:gd name="T74" fmla="*/ 1725 w 9346"/>
                <a:gd name="T75" fmla="*/ 2620 h 4280"/>
                <a:gd name="T76" fmla="*/ 87 w 9346"/>
                <a:gd name="T77" fmla="*/ 4257 h 4280"/>
                <a:gd name="T78" fmla="*/ 65 w 9346"/>
                <a:gd name="T79" fmla="*/ 4279 h 4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346" h="4280">
                  <a:moveTo>
                    <a:pt x="65" y="4279"/>
                  </a:moveTo>
                  <a:lnTo>
                    <a:pt x="65" y="4279"/>
                  </a:lnTo>
                  <a:cubicBezTo>
                    <a:pt x="44" y="4279"/>
                    <a:pt x="22" y="4279"/>
                    <a:pt x="22" y="4257"/>
                  </a:cubicBezTo>
                  <a:cubicBezTo>
                    <a:pt x="0" y="4235"/>
                    <a:pt x="0" y="4214"/>
                    <a:pt x="22" y="4191"/>
                  </a:cubicBezTo>
                  <a:cubicBezTo>
                    <a:pt x="1681" y="2510"/>
                    <a:pt x="1681" y="2510"/>
                    <a:pt x="1681" y="2510"/>
                  </a:cubicBezTo>
                  <a:cubicBezTo>
                    <a:pt x="1703" y="2510"/>
                    <a:pt x="1746" y="2489"/>
                    <a:pt x="1769" y="2510"/>
                  </a:cubicBezTo>
                  <a:cubicBezTo>
                    <a:pt x="2532" y="3209"/>
                    <a:pt x="2532" y="3209"/>
                    <a:pt x="2532" y="3209"/>
                  </a:cubicBezTo>
                  <a:cubicBezTo>
                    <a:pt x="3341" y="43"/>
                    <a:pt x="3341" y="43"/>
                    <a:pt x="3341" y="43"/>
                  </a:cubicBezTo>
                  <a:cubicBezTo>
                    <a:pt x="3341" y="21"/>
                    <a:pt x="3362" y="0"/>
                    <a:pt x="3384" y="0"/>
                  </a:cubicBezTo>
                  <a:cubicBezTo>
                    <a:pt x="3406" y="0"/>
                    <a:pt x="3428" y="0"/>
                    <a:pt x="3428" y="21"/>
                  </a:cubicBezTo>
                  <a:cubicBezTo>
                    <a:pt x="5065" y="2445"/>
                    <a:pt x="5065" y="2445"/>
                    <a:pt x="5065" y="2445"/>
                  </a:cubicBezTo>
                  <a:cubicBezTo>
                    <a:pt x="5851" y="786"/>
                    <a:pt x="5851" y="786"/>
                    <a:pt x="5851" y="786"/>
                  </a:cubicBezTo>
                  <a:cubicBezTo>
                    <a:pt x="5851" y="763"/>
                    <a:pt x="5874" y="763"/>
                    <a:pt x="5895" y="763"/>
                  </a:cubicBezTo>
                  <a:cubicBezTo>
                    <a:pt x="5917" y="763"/>
                    <a:pt x="5939" y="786"/>
                    <a:pt x="5939" y="786"/>
                  </a:cubicBezTo>
                  <a:cubicBezTo>
                    <a:pt x="6790" y="3995"/>
                    <a:pt x="6790" y="3995"/>
                    <a:pt x="6790" y="3995"/>
                  </a:cubicBezTo>
                  <a:cubicBezTo>
                    <a:pt x="7489" y="1703"/>
                    <a:pt x="7489" y="1703"/>
                    <a:pt x="7489" y="1703"/>
                  </a:cubicBezTo>
                  <a:cubicBezTo>
                    <a:pt x="7489" y="1681"/>
                    <a:pt x="7511" y="1681"/>
                    <a:pt x="7533" y="1659"/>
                  </a:cubicBezTo>
                  <a:cubicBezTo>
                    <a:pt x="7555" y="1659"/>
                    <a:pt x="7576" y="1681"/>
                    <a:pt x="7598" y="1703"/>
                  </a:cubicBezTo>
                  <a:cubicBezTo>
                    <a:pt x="8362" y="3187"/>
                    <a:pt x="8362" y="3187"/>
                    <a:pt x="8362" y="3187"/>
                  </a:cubicBezTo>
                  <a:cubicBezTo>
                    <a:pt x="9236" y="873"/>
                    <a:pt x="9236" y="873"/>
                    <a:pt x="9236" y="873"/>
                  </a:cubicBezTo>
                  <a:cubicBezTo>
                    <a:pt x="9257" y="851"/>
                    <a:pt x="9280" y="829"/>
                    <a:pt x="9301" y="829"/>
                  </a:cubicBezTo>
                  <a:cubicBezTo>
                    <a:pt x="9323" y="851"/>
                    <a:pt x="9345" y="873"/>
                    <a:pt x="9345" y="895"/>
                  </a:cubicBezTo>
                  <a:cubicBezTo>
                    <a:pt x="8428" y="3340"/>
                    <a:pt x="8428" y="3340"/>
                    <a:pt x="8428" y="3340"/>
                  </a:cubicBezTo>
                  <a:cubicBezTo>
                    <a:pt x="8428" y="3340"/>
                    <a:pt x="8406" y="3362"/>
                    <a:pt x="8384" y="3362"/>
                  </a:cubicBezTo>
                  <a:cubicBezTo>
                    <a:pt x="8362" y="3362"/>
                    <a:pt x="8341" y="3362"/>
                    <a:pt x="8341" y="3340"/>
                  </a:cubicBezTo>
                  <a:cubicBezTo>
                    <a:pt x="7555" y="1856"/>
                    <a:pt x="7555" y="1856"/>
                    <a:pt x="7555" y="1856"/>
                  </a:cubicBezTo>
                  <a:cubicBezTo>
                    <a:pt x="6856" y="4191"/>
                    <a:pt x="6856" y="4191"/>
                    <a:pt x="6856" y="4191"/>
                  </a:cubicBezTo>
                  <a:cubicBezTo>
                    <a:pt x="6834" y="4214"/>
                    <a:pt x="6812" y="4235"/>
                    <a:pt x="6790" y="4235"/>
                  </a:cubicBezTo>
                  <a:cubicBezTo>
                    <a:pt x="6769" y="4235"/>
                    <a:pt x="6747" y="4214"/>
                    <a:pt x="6747" y="4191"/>
                  </a:cubicBezTo>
                  <a:cubicBezTo>
                    <a:pt x="5895" y="961"/>
                    <a:pt x="5895" y="961"/>
                    <a:pt x="5895" y="961"/>
                  </a:cubicBezTo>
                  <a:cubicBezTo>
                    <a:pt x="5109" y="2576"/>
                    <a:pt x="5109" y="2576"/>
                    <a:pt x="5109" y="2576"/>
                  </a:cubicBezTo>
                  <a:cubicBezTo>
                    <a:pt x="5109" y="2598"/>
                    <a:pt x="5088" y="2598"/>
                    <a:pt x="5065" y="2598"/>
                  </a:cubicBezTo>
                  <a:cubicBezTo>
                    <a:pt x="5044" y="2598"/>
                    <a:pt x="5022" y="2598"/>
                    <a:pt x="5022" y="2576"/>
                  </a:cubicBezTo>
                  <a:cubicBezTo>
                    <a:pt x="3406" y="174"/>
                    <a:pt x="3406" y="174"/>
                    <a:pt x="3406" y="174"/>
                  </a:cubicBezTo>
                  <a:cubicBezTo>
                    <a:pt x="2620" y="3319"/>
                    <a:pt x="2620" y="3319"/>
                    <a:pt x="2620" y="3319"/>
                  </a:cubicBezTo>
                  <a:cubicBezTo>
                    <a:pt x="2598" y="3340"/>
                    <a:pt x="2598" y="3362"/>
                    <a:pt x="2576" y="3362"/>
                  </a:cubicBezTo>
                  <a:cubicBezTo>
                    <a:pt x="2555" y="3362"/>
                    <a:pt x="2532" y="3362"/>
                    <a:pt x="2532" y="3362"/>
                  </a:cubicBezTo>
                  <a:cubicBezTo>
                    <a:pt x="1725" y="2620"/>
                    <a:pt x="1725" y="2620"/>
                    <a:pt x="1725" y="2620"/>
                  </a:cubicBezTo>
                  <a:cubicBezTo>
                    <a:pt x="87" y="4257"/>
                    <a:pt x="87" y="4257"/>
                    <a:pt x="87" y="4257"/>
                  </a:cubicBezTo>
                  <a:cubicBezTo>
                    <a:pt x="87" y="4279"/>
                    <a:pt x="65" y="4279"/>
                    <a:pt x="65" y="4279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1" name="Freeform 14"/>
            <p:cNvSpPr>
              <a:spLocks noChangeArrowheads="1"/>
            </p:cNvSpPr>
            <p:nvPr/>
          </p:nvSpPr>
          <p:spPr bwMode="auto">
            <a:xfrm>
              <a:off x="3352800" y="2284413"/>
              <a:ext cx="142875" cy="133350"/>
            </a:xfrm>
            <a:custGeom>
              <a:avLst/>
              <a:gdLst>
                <a:gd name="T0" fmla="*/ 394 w 395"/>
                <a:gd name="T1" fmla="*/ 175 h 372"/>
                <a:gd name="T2" fmla="*/ 394 w 395"/>
                <a:gd name="T3" fmla="*/ 175 h 372"/>
                <a:gd name="T4" fmla="*/ 197 w 395"/>
                <a:gd name="T5" fmla="*/ 0 h 372"/>
                <a:gd name="T6" fmla="*/ 0 w 395"/>
                <a:gd name="T7" fmla="*/ 175 h 372"/>
                <a:gd name="T8" fmla="*/ 197 w 395"/>
                <a:gd name="T9" fmla="*/ 371 h 372"/>
                <a:gd name="T10" fmla="*/ 394 w 395"/>
                <a:gd name="T11" fmla="*/ 17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5" h="372">
                  <a:moveTo>
                    <a:pt x="394" y="175"/>
                  </a:moveTo>
                  <a:lnTo>
                    <a:pt x="394" y="175"/>
                  </a:lnTo>
                  <a:cubicBezTo>
                    <a:pt x="394" y="88"/>
                    <a:pt x="306" y="0"/>
                    <a:pt x="197" y="0"/>
                  </a:cubicBezTo>
                  <a:cubicBezTo>
                    <a:pt x="88" y="0"/>
                    <a:pt x="0" y="88"/>
                    <a:pt x="0" y="175"/>
                  </a:cubicBezTo>
                  <a:cubicBezTo>
                    <a:pt x="0" y="284"/>
                    <a:pt x="88" y="371"/>
                    <a:pt x="197" y="371"/>
                  </a:cubicBezTo>
                  <a:cubicBezTo>
                    <a:pt x="306" y="371"/>
                    <a:pt x="394" y="284"/>
                    <a:pt x="394" y="175"/>
                  </a:cubicBezTo>
                </a:path>
              </a:pathLst>
            </a:custGeom>
            <a:solidFill>
              <a:srgbClr val="F4826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2" name="Freeform 15"/>
            <p:cNvSpPr>
              <a:spLocks noChangeArrowheads="1"/>
            </p:cNvSpPr>
            <p:nvPr/>
          </p:nvSpPr>
          <p:spPr bwMode="auto">
            <a:xfrm>
              <a:off x="3046413" y="3440113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8"/>
                    <a:pt x="306" y="0"/>
                    <a:pt x="197" y="0"/>
                  </a:cubicBezTo>
                  <a:cubicBezTo>
                    <a:pt x="87" y="0"/>
                    <a:pt x="0" y="88"/>
                    <a:pt x="0" y="197"/>
                  </a:cubicBezTo>
                  <a:cubicBezTo>
                    <a:pt x="0" y="306"/>
                    <a:pt x="87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3" name="Freeform 16"/>
            <p:cNvSpPr>
              <a:spLocks noChangeArrowheads="1"/>
            </p:cNvSpPr>
            <p:nvPr/>
          </p:nvSpPr>
          <p:spPr bwMode="auto">
            <a:xfrm>
              <a:off x="2747963" y="3189288"/>
              <a:ext cx="141287" cy="141287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7 w 394"/>
                <a:gd name="T5" fmla="*/ 0 h 393"/>
                <a:gd name="T6" fmla="*/ 0 w 394"/>
                <a:gd name="T7" fmla="*/ 196 h 393"/>
                <a:gd name="T8" fmla="*/ 197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6"/>
                  </a:cubicBezTo>
                  <a:cubicBezTo>
                    <a:pt x="0" y="305"/>
                    <a:pt x="88" y="392"/>
                    <a:pt x="197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4" name="Freeform 17"/>
            <p:cNvSpPr>
              <a:spLocks noChangeArrowheads="1"/>
            </p:cNvSpPr>
            <p:nvPr/>
          </p:nvSpPr>
          <p:spPr bwMode="auto">
            <a:xfrm>
              <a:off x="3951288" y="3173413"/>
              <a:ext cx="141287" cy="133350"/>
            </a:xfrm>
            <a:custGeom>
              <a:avLst/>
              <a:gdLst>
                <a:gd name="T0" fmla="*/ 393 w 394"/>
                <a:gd name="T1" fmla="*/ 174 h 372"/>
                <a:gd name="T2" fmla="*/ 393 w 394"/>
                <a:gd name="T3" fmla="*/ 174 h 372"/>
                <a:gd name="T4" fmla="*/ 196 w 394"/>
                <a:gd name="T5" fmla="*/ 0 h 372"/>
                <a:gd name="T6" fmla="*/ 0 w 394"/>
                <a:gd name="T7" fmla="*/ 174 h 372"/>
                <a:gd name="T8" fmla="*/ 196 w 394"/>
                <a:gd name="T9" fmla="*/ 371 h 372"/>
                <a:gd name="T10" fmla="*/ 393 w 394"/>
                <a:gd name="T11" fmla="*/ 17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2">
                  <a:moveTo>
                    <a:pt x="393" y="174"/>
                  </a:moveTo>
                  <a:lnTo>
                    <a:pt x="393" y="174"/>
                  </a:lnTo>
                  <a:cubicBezTo>
                    <a:pt x="393" y="65"/>
                    <a:pt x="306" y="0"/>
                    <a:pt x="196" y="0"/>
                  </a:cubicBezTo>
                  <a:cubicBezTo>
                    <a:pt x="87" y="0"/>
                    <a:pt x="0" y="65"/>
                    <a:pt x="0" y="174"/>
                  </a:cubicBezTo>
                  <a:cubicBezTo>
                    <a:pt x="0" y="284"/>
                    <a:pt x="87" y="371"/>
                    <a:pt x="196" y="371"/>
                  </a:cubicBezTo>
                  <a:cubicBezTo>
                    <a:pt x="306" y="371"/>
                    <a:pt x="393" y="284"/>
                    <a:pt x="393" y="174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5" name="Freeform 18"/>
            <p:cNvSpPr>
              <a:spLocks noChangeArrowheads="1"/>
            </p:cNvSpPr>
            <p:nvPr/>
          </p:nvSpPr>
          <p:spPr bwMode="auto">
            <a:xfrm>
              <a:off x="4257675" y="2560638"/>
              <a:ext cx="133350" cy="141287"/>
            </a:xfrm>
            <a:custGeom>
              <a:avLst/>
              <a:gdLst>
                <a:gd name="T0" fmla="*/ 371 w 372"/>
                <a:gd name="T1" fmla="*/ 196 h 394"/>
                <a:gd name="T2" fmla="*/ 371 w 372"/>
                <a:gd name="T3" fmla="*/ 196 h 394"/>
                <a:gd name="T4" fmla="*/ 196 w 372"/>
                <a:gd name="T5" fmla="*/ 0 h 394"/>
                <a:gd name="T6" fmla="*/ 0 w 372"/>
                <a:gd name="T7" fmla="*/ 196 h 394"/>
                <a:gd name="T8" fmla="*/ 196 w 372"/>
                <a:gd name="T9" fmla="*/ 393 h 394"/>
                <a:gd name="T10" fmla="*/ 371 w 372"/>
                <a:gd name="T11" fmla="*/ 19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394">
                  <a:moveTo>
                    <a:pt x="371" y="196"/>
                  </a:moveTo>
                  <a:lnTo>
                    <a:pt x="371" y="196"/>
                  </a:lnTo>
                  <a:cubicBezTo>
                    <a:pt x="371" y="87"/>
                    <a:pt x="283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3"/>
                    <a:pt x="196" y="393"/>
                  </a:cubicBezTo>
                  <a:cubicBezTo>
                    <a:pt x="283" y="393"/>
                    <a:pt x="371" y="305"/>
                    <a:pt x="371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6" name="Freeform 19"/>
            <p:cNvSpPr>
              <a:spLocks noChangeArrowheads="1"/>
            </p:cNvSpPr>
            <p:nvPr/>
          </p:nvSpPr>
          <p:spPr bwMode="auto">
            <a:xfrm>
              <a:off x="4579938" y="3770313"/>
              <a:ext cx="141287" cy="134937"/>
            </a:xfrm>
            <a:custGeom>
              <a:avLst/>
              <a:gdLst>
                <a:gd name="T0" fmla="*/ 393 w 394"/>
                <a:gd name="T1" fmla="*/ 175 h 373"/>
                <a:gd name="T2" fmla="*/ 393 w 394"/>
                <a:gd name="T3" fmla="*/ 175 h 373"/>
                <a:gd name="T4" fmla="*/ 196 w 394"/>
                <a:gd name="T5" fmla="*/ 0 h 373"/>
                <a:gd name="T6" fmla="*/ 0 w 394"/>
                <a:gd name="T7" fmla="*/ 175 h 373"/>
                <a:gd name="T8" fmla="*/ 196 w 394"/>
                <a:gd name="T9" fmla="*/ 372 h 373"/>
                <a:gd name="T10" fmla="*/ 393 w 394"/>
                <a:gd name="T11" fmla="*/ 17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73">
                  <a:moveTo>
                    <a:pt x="393" y="175"/>
                  </a:moveTo>
                  <a:lnTo>
                    <a:pt x="393" y="175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75"/>
                  </a:cubicBezTo>
                  <a:cubicBezTo>
                    <a:pt x="0" y="284"/>
                    <a:pt x="87" y="372"/>
                    <a:pt x="196" y="372"/>
                  </a:cubicBezTo>
                  <a:cubicBezTo>
                    <a:pt x="306" y="372"/>
                    <a:pt x="393" y="284"/>
                    <a:pt x="393" y="175"/>
                  </a:cubicBezTo>
                </a:path>
              </a:pathLst>
            </a:custGeom>
            <a:solidFill>
              <a:srgbClr val="82B17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7" name="Freeform 20"/>
            <p:cNvSpPr>
              <a:spLocks noChangeArrowheads="1"/>
            </p:cNvSpPr>
            <p:nvPr/>
          </p:nvSpPr>
          <p:spPr bwMode="auto">
            <a:xfrm>
              <a:off x="4846638" y="2890838"/>
              <a:ext cx="141287" cy="141287"/>
            </a:xfrm>
            <a:custGeom>
              <a:avLst/>
              <a:gdLst>
                <a:gd name="T0" fmla="*/ 393 w 394"/>
                <a:gd name="T1" fmla="*/ 197 h 394"/>
                <a:gd name="T2" fmla="*/ 393 w 394"/>
                <a:gd name="T3" fmla="*/ 197 h 394"/>
                <a:gd name="T4" fmla="*/ 197 w 394"/>
                <a:gd name="T5" fmla="*/ 0 h 394"/>
                <a:gd name="T6" fmla="*/ 0 w 394"/>
                <a:gd name="T7" fmla="*/ 197 h 394"/>
                <a:gd name="T8" fmla="*/ 197 w 394"/>
                <a:gd name="T9" fmla="*/ 393 h 394"/>
                <a:gd name="T10" fmla="*/ 393 w 394"/>
                <a:gd name="T11" fmla="*/ 19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4">
                  <a:moveTo>
                    <a:pt x="393" y="197"/>
                  </a:moveTo>
                  <a:lnTo>
                    <a:pt x="393" y="197"/>
                  </a:lnTo>
                  <a:cubicBezTo>
                    <a:pt x="393" y="87"/>
                    <a:pt x="306" y="0"/>
                    <a:pt x="197" y="0"/>
                  </a:cubicBezTo>
                  <a:cubicBezTo>
                    <a:pt x="88" y="0"/>
                    <a:pt x="0" y="87"/>
                    <a:pt x="0" y="197"/>
                  </a:cubicBezTo>
                  <a:cubicBezTo>
                    <a:pt x="0" y="306"/>
                    <a:pt x="88" y="393"/>
                    <a:pt x="197" y="393"/>
                  </a:cubicBezTo>
                  <a:cubicBezTo>
                    <a:pt x="306" y="393"/>
                    <a:pt x="393" y="306"/>
                    <a:pt x="393" y="197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  <p:sp>
          <p:nvSpPr>
            <p:cNvPr id="48" name="Freeform 21"/>
            <p:cNvSpPr>
              <a:spLocks noChangeArrowheads="1"/>
            </p:cNvSpPr>
            <p:nvPr/>
          </p:nvSpPr>
          <p:spPr bwMode="auto">
            <a:xfrm>
              <a:off x="5145088" y="3432175"/>
              <a:ext cx="141287" cy="141288"/>
            </a:xfrm>
            <a:custGeom>
              <a:avLst/>
              <a:gdLst>
                <a:gd name="T0" fmla="*/ 393 w 394"/>
                <a:gd name="T1" fmla="*/ 196 h 393"/>
                <a:gd name="T2" fmla="*/ 393 w 394"/>
                <a:gd name="T3" fmla="*/ 196 h 393"/>
                <a:gd name="T4" fmla="*/ 196 w 394"/>
                <a:gd name="T5" fmla="*/ 0 h 393"/>
                <a:gd name="T6" fmla="*/ 0 w 394"/>
                <a:gd name="T7" fmla="*/ 196 h 393"/>
                <a:gd name="T8" fmla="*/ 196 w 394"/>
                <a:gd name="T9" fmla="*/ 392 h 393"/>
                <a:gd name="T10" fmla="*/ 393 w 394"/>
                <a:gd name="T11" fmla="*/ 196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3">
                  <a:moveTo>
                    <a:pt x="393" y="196"/>
                  </a:moveTo>
                  <a:lnTo>
                    <a:pt x="393" y="196"/>
                  </a:lnTo>
                  <a:cubicBezTo>
                    <a:pt x="393" y="87"/>
                    <a:pt x="306" y="0"/>
                    <a:pt x="196" y="0"/>
                  </a:cubicBezTo>
                  <a:cubicBezTo>
                    <a:pt x="87" y="0"/>
                    <a:pt x="0" y="87"/>
                    <a:pt x="0" y="196"/>
                  </a:cubicBezTo>
                  <a:cubicBezTo>
                    <a:pt x="0" y="305"/>
                    <a:pt x="87" y="392"/>
                    <a:pt x="196" y="392"/>
                  </a:cubicBezTo>
                  <a:cubicBezTo>
                    <a:pt x="306" y="392"/>
                    <a:pt x="393" y="305"/>
                    <a:pt x="393" y="196"/>
                  </a:cubicBezTo>
                </a:path>
              </a:pathLst>
            </a:custGeom>
            <a:solidFill>
              <a:srgbClr val="394D64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3268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19232E">
              <a:alpha val="7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Calibri Ligh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29655" y="3881763"/>
            <a:ext cx="8576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92D050"/>
                </a:solidFill>
              </a:rPr>
              <a:t>THANKS YOU.</a:t>
            </a:r>
            <a:endParaRPr lang="zh-CN" altLang="en-US" sz="9600" b="1" dirty="0">
              <a:solidFill>
                <a:srgbClr val="92D050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1508828" y="8355724"/>
            <a:ext cx="10752082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850288" y="6777360"/>
            <a:ext cx="3221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92D050"/>
                </a:solidFill>
              </a:rPr>
              <a:t>@Herbert</a:t>
            </a:r>
          </a:p>
          <a:p>
            <a:r>
              <a:rPr lang="en-US" altLang="zh-CN" sz="4000" dirty="0" smtClean="0">
                <a:solidFill>
                  <a:srgbClr val="92D050"/>
                </a:solidFill>
              </a:rPr>
              <a:t>2016.08.05</a:t>
            </a:r>
            <a:endParaRPr lang="zh-CN" altLang="en-US" sz="4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92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19446" y="4872032"/>
            <a:ext cx="4186968" cy="3258029"/>
            <a:chOff x="2519446" y="3891133"/>
            <a:chExt cx="4186968" cy="3258029"/>
          </a:xfrm>
        </p:grpSpPr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3977627" y="3891133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2519446" y="5089753"/>
              <a:ext cx="4186968" cy="2059409"/>
              <a:chOff x="2564013" y="6612406"/>
              <a:chExt cx="4186968" cy="2059409"/>
            </a:xfrm>
          </p:grpSpPr>
          <p:sp>
            <p:nvSpPr>
              <p:cNvPr id="77" name="Content Placeholder 19"/>
              <p:cNvSpPr txBox="1">
                <a:spLocks/>
              </p:cNvSpPr>
              <p:nvPr/>
            </p:nvSpPr>
            <p:spPr>
              <a:xfrm>
                <a:off x="2564013" y="7425300"/>
                <a:ext cx="4186968" cy="1246515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600" dirty="0" smtClean="0">
                    <a:latin typeface="+mn-ea"/>
                    <a:cs typeface="Calibri Light"/>
                  </a:rPr>
                  <a:t>SA</a:t>
                </a:r>
                <a:r>
                  <a:rPr lang="zh-CN" altLang="en-US" sz="3600" dirty="0" smtClean="0">
                    <a:latin typeface="+mn-ea"/>
                    <a:cs typeface="Calibri Light"/>
                  </a:rPr>
                  <a:t>和客户沟通需求，达成合作意向</a:t>
                </a:r>
                <a:endParaRPr lang="en-US" sz="3600" dirty="0">
                  <a:latin typeface="+mn-ea"/>
                  <a:cs typeface="Calibri Light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315866" y="6612406"/>
                <a:ext cx="2655310" cy="800183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zh-CN" altLang="en-US" sz="4000" b="1" dirty="0" smtClean="0">
                    <a:latin typeface="Lato Regular"/>
                    <a:cs typeface="Lato Regular"/>
                  </a:rPr>
                  <a:t>需求讨论</a:t>
                </a:r>
                <a:endParaRPr lang="en-US" altLang="en-US" sz="40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22" name="TextBox 121"/>
            <p:cNvSpPr txBox="1"/>
            <p:nvPr/>
          </p:nvSpPr>
          <p:spPr>
            <a:xfrm>
              <a:off x="406151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smtClean="0">
                  <a:solidFill>
                    <a:schemeClr val="accent1"/>
                  </a:solidFill>
                  <a:latin typeface="Lato Regular"/>
                  <a:cs typeface="Lato Regular"/>
                </a:rPr>
                <a:t>1</a:t>
              </a:r>
              <a:endParaRPr lang="en-US" sz="4200" b="1" dirty="0">
                <a:solidFill>
                  <a:schemeClr val="accent1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143586" y="4871210"/>
            <a:ext cx="4186968" cy="3142476"/>
            <a:chOff x="10143586" y="3890311"/>
            <a:chExt cx="4186968" cy="3142476"/>
          </a:xfrm>
        </p:grpSpPr>
        <p:sp>
          <p:nvSpPr>
            <p:cNvPr id="72" name="Freeform 6"/>
            <p:cNvSpPr>
              <a:spLocks noEditPoints="1"/>
            </p:cNvSpPr>
            <p:nvPr/>
          </p:nvSpPr>
          <p:spPr bwMode="auto">
            <a:xfrm>
              <a:off x="11586693" y="3890311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0143586" y="5058222"/>
              <a:ext cx="4186968" cy="1974565"/>
              <a:chOff x="2564013" y="6580875"/>
              <a:chExt cx="4186968" cy="1974565"/>
            </a:xfrm>
          </p:grpSpPr>
          <p:sp>
            <p:nvSpPr>
              <p:cNvPr id="84" name="Content Placeholder 19"/>
              <p:cNvSpPr txBox="1">
                <a:spLocks/>
              </p:cNvSpPr>
              <p:nvPr/>
            </p:nvSpPr>
            <p:spPr>
              <a:xfrm>
                <a:off x="2564013" y="7308925"/>
                <a:ext cx="4186968" cy="1246515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3600" dirty="0" smtClean="0">
                    <a:latin typeface="+mn-ea"/>
                    <a:cs typeface="Calibri Light"/>
                  </a:rPr>
                  <a:t>设计数据仓库模型</a:t>
                </a:r>
                <a:endParaRPr lang="en-US" altLang="en-US" sz="3600" dirty="0">
                  <a:latin typeface="+mn-ea"/>
                  <a:cs typeface="Calibri Ligh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851683" y="6580875"/>
                <a:ext cx="3647050" cy="800183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zh-CN" altLang="en-US" sz="4000" b="1" dirty="0" smtClean="0">
                    <a:latin typeface="Lato Regular"/>
                    <a:cs typeface="Lato Regular"/>
                  </a:rPr>
                  <a:t>数据仓库建模</a:t>
                </a:r>
                <a:endParaRPr lang="en-US" altLang="en-US" sz="40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11660880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smtClean="0">
                  <a:solidFill>
                    <a:schemeClr val="accent3"/>
                  </a:solidFill>
                  <a:latin typeface="Lato Regular"/>
                  <a:cs typeface="Lato Regular"/>
                </a:rPr>
                <a:t>3</a:t>
              </a:r>
              <a:endParaRPr lang="en-US" sz="4200" b="1" dirty="0">
                <a:solidFill>
                  <a:schemeClr val="accent3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949921" y="4890235"/>
            <a:ext cx="4186968" cy="3141654"/>
            <a:chOff x="13949921" y="3909336"/>
            <a:chExt cx="4186968" cy="3141654"/>
          </a:xfrm>
        </p:grpSpPr>
        <p:sp>
          <p:nvSpPr>
            <p:cNvPr id="107" name="Freeform 7"/>
            <p:cNvSpPr>
              <a:spLocks noEditPoints="1"/>
            </p:cNvSpPr>
            <p:nvPr/>
          </p:nvSpPr>
          <p:spPr bwMode="auto">
            <a:xfrm>
              <a:off x="15408102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13949921" y="5107956"/>
              <a:ext cx="4186968" cy="1943034"/>
              <a:chOff x="2564013" y="6612406"/>
              <a:chExt cx="4186968" cy="1943034"/>
            </a:xfrm>
          </p:grpSpPr>
          <p:sp>
            <p:nvSpPr>
              <p:cNvPr id="116" name="Content Placeholder 19"/>
              <p:cNvSpPr txBox="1">
                <a:spLocks/>
              </p:cNvSpPr>
              <p:nvPr/>
            </p:nvSpPr>
            <p:spPr>
              <a:xfrm>
                <a:off x="2564013" y="7308925"/>
                <a:ext cx="4186968" cy="1246515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3600" dirty="0" smtClean="0">
                    <a:latin typeface="+mn-ea"/>
                    <a:cs typeface="Calibri Light"/>
                  </a:rPr>
                  <a:t>开发</a:t>
                </a:r>
                <a:r>
                  <a:rPr lang="en-US" altLang="zh-CN" sz="3600" dirty="0" smtClean="0">
                    <a:latin typeface="+mn-ea"/>
                    <a:cs typeface="Calibri Light"/>
                  </a:rPr>
                  <a:t>BDI</a:t>
                </a:r>
                <a:r>
                  <a:rPr lang="zh-CN" altLang="en-US" sz="3600" dirty="0" smtClean="0">
                    <a:latin typeface="+mn-ea"/>
                    <a:cs typeface="Calibri Light"/>
                  </a:rPr>
                  <a:t>流程，并验证部署</a:t>
                </a:r>
                <a:endParaRPr lang="en-US" altLang="en-US" sz="3600" dirty="0">
                  <a:latin typeface="+mn-ea"/>
                  <a:cs typeface="Calibri Light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3028811" y="6612406"/>
                <a:ext cx="3240297" cy="800183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zh-CN" altLang="en-US" sz="4000" b="1" dirty="0">
                    <a:latin typeface="Lato Regular"/>
                    <a:cs typeface="Lato Regular"/>
                  </a:rPr>
                  <a:t>开发部署</a:t>
                </a:r>
                <a:endParaRPr lang="en-US" altLang="en-US" sz="40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5493268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smtClean="0">
                  <a:solidFill>
                    <a:schemeClr val="accent4"/>
                  </a:solidFill>
                  <a:latin typeface="Lato Regular"/>
                  <a:cs typeface="Lato Regular"/>
                </a:rPr>
                <a:t>4</a:t>
              </a:r>
              <a:endParaRPr lang="en-US" sz="4200" b="1" dirty="0">
                <a:solidFill>
                  <a:schemeClr val="accent4"/>
                </a:solidFill>
                <a:latin typeface="Lato Regular"/>
                <a:cs typeface="Lato Regular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744136" y="4890235"/>
            <a:ext cx="4186968" cy="3141654"/>
            <a:chOff x="17744136" y="3909336"/>
            <a:chExt cx="4186968" cy="3141654"/>
          </a:xfrm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19175909" y="3909336"/>
              <a:ext cx="1225296" cy="122529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  <p:grpSp>
          <p:nvGrpSpPr>
            <p:cNvPr id="118" name="Group 117"/>
            <p:cNvGrpSpPr/>
            <p:nvPr/>
          </p:nvGrpSpPr>
          <p:grpSpPr>
            <a:xfrm>
              <a:off x="17744136" y="5107956"/>
              <a:ext cx="4186968" cy="1943034"/>
              <a:chOff x="2564013" y="6612406"/>
              <a:chExt cx="4186968" cy="1943034"/>
            </a:xfrm>
          </p:grpSpPr>
          <p:sp>
            <p:nvSpPr>
              <p:cNvPr id="119" name="Content Placeholder 19"/>
              <p:cNvSpPr txBox="1">
                <a:spLocks/>
              </p:cNvSpPr>
              <p:nvPr/>
            </p:nvSpPr>
            <p:spPr>
              <a:xfrm>
                <a:off x="2564013" y="7308925"/>
                <a:ext cx="4186968" cy="1246515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3600" dirty="0" smtClean="0">
                    <a:latin typeface="+mn-ea"/>
                    <a:cs typeface="Calibri Light"/>
                  </a:rPr>
                  <a:t>SMARTMINER</a:t>
                </a:r>
                <a:r>
                  <a:rPr lang="zh-CN" altLang="en-US" sz="3600" dirty="0" smtClean="0">
                    <a:latin typeface="+mn-ea"/>
                    <a:cs typeface="Calibri Light"/>
                  </a:rPr>
                  <a:t>提取数据做挖掘分析</a:t>
                </a:r>
                <a:endParaRPr lang="en-US" altLang="en-US" sz="3600" dirty="0" smtClean="0">
                  <a:latin typeface="+mn-ea"/>
                  <a:cs typeface="Calibri Light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2564013" y="6612406"/>
                <a:ext cx="4186968" cy="800183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zh-CN" altLang="en-US" sz="4000" b="1" dirty="0" smtClean="0">
                    <a:latin typeface="Lato Regular"/>
                    <a:cs typeface="Lato Regular"/>
                  </a:rPr>
                  <a:t>挖掘分析</a:t>
                </a:r>
                <a:endParaRPr lang="en-US" altLang="en-US" sz="40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26" name="TextBox 125"/>
            <p:cNvSpPr txBox="1"/>
            <p:nvPr/>
          </p:nvSpPr>
          <p:spPr>
            <a:xfrm>
              <a:off x="19273994" y="408513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smtClean="0">
                  <a:solidFill>
                    <a:schemeClr val="accent5"/>
                  </a:solidFill>
                  <a:latin typeface="Lato Regular"/>
                  <a:cs typeface="Lato Regular"/>
                </a:rPr>
                <a:t>5</a:t>
              </a:r>
              <a:endParaRPr lang="en-US" sz="4200" b="1" dirty="0">
                <a:solidFill>
                  <a:schemeClr val="accent5"/>
                </a:solidFill>
                <a:latin typeface="Lato Regular"/>
                <a:cs typeface="Lato Regular"/>
              </a:endParaRPr>
            </a:p>
          </p:txBody>
        </p:sp>
      </p:grpSp>
      <p:cxnSp>
        <p:nvCxnSpPr>
          <p:cNvPr id="3" name="Straight Arrow Connector 2"/>
          <p:cNvCxnSpPr/>
          <p:nvPr/>
        </p:nvCxnSpPr>
        <p:spPr>
          <a:xfrm>
            <a:off x="5629773" y="5508567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9446463" y="5535224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13259522" y="5508567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>
            <a:off x="17095583" y="5508567"/>
            <a:ext cx="1637013" cy="0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313661" y="4877921"/>
            <a:ext cx="4186968" cy="3982300"/>
            <a:chOff x="6313661" y="3897022"/>
            <a:chExt cx="4186968" cy="3982300"/>
          </a:xfrm>
        </p:grpSpPr>
        <p:grpSp>
          <p:nvGrpSpPr>
            <p:cNvPr id="80" name="Group 79"/>
            <p:cNvGrpSpPr/>
            <p:nvPr/>
          </p:nvGrpSpPr>
          <p:grpSpPr>
            <a:xfrm>
              <a:off x="6313661" y="5089753"/>
              <a:ext cx="4186968" cy="2789569"/>
              <a:chOff x="2564013" y="6612406"/>
              <a:chExt cx="4186968" cy="2789569"/>
            </a:xfrm>
          </p:grpSpPr>
          <p:sp>
            <p:nvSpPr>
              <p:cNvPr id="81" name="Content Placeholder 19"/>
              <p:cNvSpPr txBox="1">
                <a:spLocks/>
              </p:cNvSpPr>
              <p:nvPr/>
            </p:nvSpPr>
            <p:spPr>
              <a:xfrm>
                <a:off x="2564013" y="7308925"/>
                <a:ext cx="4186968" cy="2093050"/>
              </a:xfrm>
              <a:prstGeom prst="rect">
                <a:avLst/>
              </a:prstGeom>
            </p:spPr>
            <p:txBody>
              <a:bodyPr vert="horz" lIns="182843" tIns="91422" rIns="182843" bIns="91422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3600" dirty="0" smtClean="0">
                    <a:latin typeface="+mn-ea"/>
                    <a:cs typeface="Calibri Light"/>
                  </a:rPr>
                  <a:t>对不同的数据源进行分析，生成分析报告和需求接入申请</a:t>
                </a:r>
                <a:endParaRPr lang="en-US" altLang="en-US" sz="3600" dirty="0">
                  <a:latin typeface="+mn-ea"/>
                  <a:cs typeface="Calibri Ligh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956766" y="6612406"/>
                <a:ext cx="3437172" cy="800183"/>
              </a:xfrm>
              <a:prstGeom prst="rect">
                <a:avLst/>
              </a:prstGeom>
              <a:noFill/>
            </p:spPr>
            <p:txBody>
              <a:bodyPr wrap="square" lIns="182843" tIns="91422" rIns="182843" bIns="91422" rtlCol="0">
                <a:spAutoFit/>
              </a:bodyPr>
              <a:lstStyle/>
              <a:p>
                <a:pPr algn="ctr"/>
                <a:r>
                  <a:rPr lang="zh-CN" altLang="en-US" sz="4000" b="1" dirty="0">
                    <a:latin typeface="Lato Regular"/>
                    <a:cs typeface="Lato Regular"/>
                  </a:rPr>
                  <a:t>业</a:t>
                </a:r>
                <a:r>
                  <a:rPr lang="zh-CN" altLang="en-US" sz="4000" b="1" dirty="0" smtClean="0">
                    <a:latin typeface="Lato Regular"/>
                    <a:cs typeface="Lato Regular"/>
                  </a:rPr>
                  <a:t>务数据分析</a:t>
                </a:r>
                <a:endParaRPr lang="en-US" altLang="en-US" sz="4000" b="1" dirty="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7847693" y="4062859"/>
              <a:ext cx="1039812" cy="830960"/>
            </a:xfrm>
            <a:prstGeom prst="rect">
              <a:avLst/>
            </a:prstGeom>
            <a:noFill/>
          </p:spPr>
          <p:txBody>
            <a:bodyPr wrap="square" lIns="182843" tIns="91422" rIns="182843" bIns="91422" rtlCol="0">
              <a:spAutoFit/>
            </a:bodyPr>
            <a:lstStyle/>
            <a:p>
              <a:pPr algn="ctr"/>
              <a:r>
                <a:rPr lang="id-ID" sz="4200" b="1" dirty="0" smtClean="0">
                  <a:solidFill>
                    <a:schemeClr val="accent2"/>
                  </a:solidFill>
                  <a:latin typeface="Lato Regular"/>
                  <a:cs typeface="Lato Regular"/>
                </a:rPr>
                <a:t>2</a:t>
              </a:r>
              <a:endParaRPr lang="en-US" sz="4200" b="1" dirty="0">
                <a:solidFill>
                  <a:schemeClr val="accent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0" name="Freeform 9"/>
            <p:cNvSpPr>
              <a:spLocks noEditPoints="1"/>
            </p:cNvSpPr>
            <p:nvPr/>
          </p:nvSpPr>
          <p:spPr bwMode="auto">
            <a:xfrm>
              <a:off x="7766071" y="3897022"/>
              <a:ext cx="1225167" cy="1225486"/>
            </a:xfrm>
            <a:custGeom>
              <a:avLst/>
              <a:gdLst>
                <a:gd name="T0" fmla="*/ 106 w 212"/>
                <a:gd name="T1" fmla="*/ 212 h 212"/>
                <a:gd name="T2" fmla="*/ 0 w 212"/>
                <a:gd name="T3" fmla="*/ 106 h 212"/>
                <a:gd name="T4" fmla="*/ 106 w 212"/>
                <a:gd name="T5" fmla="*/ 0 h 212"/>
                <a:gd name="T6" fmla="*/ 212 w 212"/>
                <a:gd name="T7" fmla="*/ 106 h 212"/>
                <a:gd name="T8" fmla="*/ 106 w 212"/>
                <a:gd name="T9" fmla="*/ 212 h 212"/>
                <a:gd name="T10" fmla="*/ 106 w 212"/>
                <a:gd name="T11" fmla="*/ 20 h 212"/>
                <a:gd name="T12" fmla="*/ 20 w 212"/>
                <a:gd name="T13" fmla="*/ 106 h 212"/>
                <a:gd name="T14" fmla="*/ 106 w 212"/>
                <a:gd name="T15" fmla="*/ 192 h 212"/>
                <a:gd name="T16" fmla="*/ 192 w 212"/>
                <a:gd name="T17" fmla="*/ 106 h 212"/>
                <a:gd name="T18" fmla="*/ 106 w 212"/>
                <a:gd name="T19" fmla="*/ 2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212">
                  <a:moveTo>
                    <a:pt x="106" y="212"/>
                  </a:moveTo>
                  <a:cubicBezTo>
                    <a:pt x="48" y="212"/>
                    <a:pt x="0" y="165"/>
                    <a:pt x="0" y="106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165" y="0"/>
                    <a:pt x="212" y="48"/>
                    <a:pt x="212" y="106"/>
                  </a:cubicBezTo>
                  <a:cubicBezTo>
                    <a:pt x="212" y="165"/>
                    <a:pt x="165" y="212"/>
                    <a:pt x="106" y="212"/>
                  </a:cubicBezTo>
                  <a:close/>
                  <a:moveTo>
                    <a:pt x="106" y="20"/>
                  </a:moveTo>
                  <a:cubicBezTo>
                    <a:pt x="59" y="20"/>
                    <a:pt x="20" y="59"/>
                    <a:pt x="20" y="106"/>
                  </a:cubicBezTo>
                  <a:cubicBezTo>
                    <a:pt x="20" y="154"/>
                    <a:pt x="59" y="192"/>
                    <a:pt x="106" y="192"/>
                  </a:cubicBezTo>
                  <a:cubicBezTo>
                    <a:pt x="154" y="192"/>
                    <a:pt x="192" y="154"/>
                    <a:pt x="192" y="106"/>
                  </a:cubicBezTo>
                  <a:cubicBezTo>
                    <a:pt x="192" y="59"/>
                    <a:pt x="154" y="20"/>
                    <a:pt x="106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43" tIns="91422" rIns="182843" bIns="91422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Calibri Light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75" name="TextBox 74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BIG DATA ANALYSIS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91" name="Rectangle 90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84039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1620" y="5513951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充分重</a:t>
            </a:r>
            <a:r>
              <a:rPr lang="zh-CN" altLang="en-US" sz="4000" dirty="0">
                <a:latin typeface="Calibri Light"/>
                <a:cs typeface="Calibri Light"/>
              </a:rPr>
              <a:t>视“元数据”的</a:t>
            </a:r>
            <a:r>
              <a:rPr lang="zh-CN" altLang="en-US" sz="4000" dirty="0" smtClean="0">
                <a:latin typeface="Calibri Light"/>
                <a:cs typeface="Calibri Light"/>
              </a:rPr>
              <a:t>设计和维护，减少后期维护的难度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不要局限于现有需求和场景，减少数据在底层的耦合关联，方便后期演进发展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Calibri Light"/>
                <a:cs typeface="Calibri Light"/>
              </a:rPr>
              <a:t>数</a:t>
            </a:r>
            <a:r>
              <a:rPr lang="zh-CN" altLang="en-US" sz="4000" dirty="0" smtClean="0">
                <a:latin typeface="Calibri Light"/>
                <a:cs typeface="Calibri Light"/>
              </a:rPr>
              <a:t>据不能跨层关联依赖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Calibri Light"/>
                <a:cs typeface="Calibri Light"/>
              </a:rPr>
              <a:t>同</a:t>
            </a:r>
            <a:r>
              <a:rPr lang="zh-CN" altLang="en-US" sz="4000" dirty="0" smtClean="0">
                <a:latin typeface="Calibri Light"/>
                <a:cs typeface="Calibri Light"/>
              </a:rPr>
              <a:t>步开发数据仓库监控日志流程，方便对运行的监控和问题定位维护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引入数据生命周期概念，数据存储于不同的存储介质，不同存储形式，数据生命结束的退出机制</a:t>
            </a:r>
            <a:endParaRPr lang="en-US" sz="4000" dirty="0"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dirty="0">
                  <a:latin typeface="Calibri Light"/>
                  <a:ea typeface="Open Sans Light" panose="020B0306030504020204" pitchFamily="34" charset="0"/>
                  <a:cs typeface="Calibri Light"/>
                </a:rPr>
                <a:t>数据仓库建模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21" name="Freeform 26"/>
          <p:cNvSpPr>
            <a:spLocks noEditPoints="1"/>
          </p:cNvSpPr>
          <p:nvPr/>
        </p:nvSpPr>
        <p:spPr bwMode="auto">
          <a:xfrm rot="2700000">
            <a:off x="3480486" y="3694026"/>
            <a:ext cx="499012" cy="918773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7109" y="3407245"/>
            <a:ext cx="16094234" cy="15757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简述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：</a:t>
            </a:r>
            <a:r>
              <a:rPr lang="en-US" altLang="zh-CN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EA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或是</a:t>
            </a:r>
            <a:r>
              <a:rPr lang="en-US" altLang="zh-CN" sz="4000" dirty="0">
                <a:latin typeface="Calibri Light"/>
                <a:ea typeface="Open Sans Light" panose="020B0306030504020204" pitchFamily="34" charset="0"/>
                <a:cs typeface="Calibri Light"/>
              </a:rPr>
              <a:t>power </a:t>
            </a:r>
            <a:r>
              <a:rPr lang="en-US" altLang="zh-CN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designer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建模设计，根据数据的不同粒度存放到不同类型的库中，</a:t>
            </a:r>
            <a:r>
              <a:rPr lang="en-US" altLang="zh-CN" sz="4000" dirty="0" err="1" smtClean="0">
                <a:latin typeface="Calibri Light"/>
                <a:ea typeface="Open Sans Light" panose="020B0306030504020204" pitchFamily="34" charset="0"/>
                <a:cs typeface="Calibri Light"/>
              </a:rPr>
              <a:t>hadoop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，</a:t>
            </a:r>
            <a:r>
              <a:rPr lang="en-US" altLang="zh-CN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MySQL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等等。</a:t>
            </a:r>
            <a:endParaRPr 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0800000" flipH="1">
            <a:off x="4421080" y="364099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10800000" flipH="1">
            <a:off x="4421080" y="3650466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412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Big Data Integration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28" name="Freeform 22"/>
          <p:cNvSpPr>
            <a:spLocks noEditPoints="1"/>
          </p:cNvSpPr>
          <p:nvPr/>
        </p:nvSpPr>
        <p:spPr bwMode="auto">
          <a:xfrm>
            <a:off x="3342691" y="3130187"/>
            <a:ext cx="774602" cy="779556"/>
          </a:xfrm>
          <a:custGeom>
            <a:avLst/>
            <a:gdLst>
              <a:gd name="T0" fmla="*/ 326 w 326"/>
              <a:gd name="T1" fmla="*/ 108 h 328"/>
              <a:gd name="T2" fmla="*/ 219 w 326"/>
              <a:gd name="T3" fmla="*/ 0 h 328"/>
              <a:gd name="T4" fmla="*/ 31 w 326"/>
              <a:gd name="T5" fmla="*/ 188 h 328"/>
              <a:gd name="T6" fmla="*/ 0 w 326"/>
              <a:gd name="T7" fmla="*/ 328 h 328"/>
              <a:gd name="T8" fmla="*/ 139 w 326"/>
              <a:gd name="T9" fmla="*/ 295 h 328"/>
              <a:gd name="T10" fmla="*/ 326 w 326"/>
              <a:gd name="T11" fmla="*/ 108 h 328"/>
              <a:gd name="T12" fmla="*/ 129 w 326"/>
              <a:gd name="T13" fmla="*/ 275 h 328"/>
              <a:gd name="T14" fmla="*/ 112 w 326"/>
              <a:gd name="T15" fmla="*/ 258 h 328"/>
              <a:gd name="T16" fmla="*/ 280 w 326"/>
              <a:gd name="T17" fmla="*/ 91 h 328"/>
              <a:gd name="T18" fmla="*/ 297 w 326"/>
              <a:gd name="T19" fmla="*/ 108 h 328"/>
              <a:gd name="T20" fmla="*/ 129 w 326"/>
              <a:gd name="T21" fmla="*/ 275 h 328"/>
              <a:gd name="T22" fmla="*/ 67 w 326"/>
              <a:gd name="T23" fmla="*/ 290 h 328"/>
              <a:gd name="T24" fmla="*/ 37 w 326"/>
              <a:gd name="T25" fmla="*/ 260 h 328"/>
              <a:gd name="T26" fmla="*/ 48 w 326"/>
              <a:gd name="T27" fmla="*/ 208 h 328"/>
              <a:gd name="T28" fmla="*/ 66 w 326"/>
              <a:gd name="T29" fmla="*/ 226 h 328"/>
              <a:gd name="T30" fmla="*/ 66 w 326"/>
              <a:gd name="T31" fmla="*/ 226 h 328"/>
              <a:gd name="T32" fmla="*/ 105 w 326"/>
              <a:gd name="T33" fmla="*/ 265 h 328"/>
              <a:gd name="T34" fmla="*/ 105 w 326"/>
              <a:gd name="T35" fmla="*/ 265 h 328"/>
              <a:gd name="T36" fmla="*/ 119 w 326"/>
              <a:gd name="T37" fmla="*/ 278 h 328"/>
              <a:gd name="T38" fmla="*/ 67 w 326"/>
              <a:gd name="T39" fmla="*/ 290 h 328"/>
              <a:gd name="T40" fmla="*/ 272 w 326"/>
              <a:gd name="T41" fmla="*/ 83 h 328"/>
              <a:gd name="T42" fmla="*/ 105 w 326"/>
              <a:gd name="T43" fmla="*/ 250 h 328"/>
              <a:gd name="T44" fmla="*/ 80 w 326"/>
              <a:gd name="T45" fmla="*/ 226 h 328"/>
              <a:gd name="T46" fmla="*/ 248 w 326"/>
              <a:gd name="T47" fmla="*/ 59 h 328"/>
              <a:gd name="T48" fmla="*/ 272 w 326"/>
              <a:gd name="T49" fmla="*/ 83 h 328"/>
              <a:gd name="T50" fmla="*/ 219 w 326"/>
              <a:gd name="T51" fmla="*/ 30 h 328"/>
              <a:gd name="T52" fmla="*/ 240 w 326"/>
              <a:gd name="T53" fmla="*/ 51 h 328"/>
              <a:gd name="T54" fmla="*/ 73 w 326"/>
              <a:gd name="T55" fmla="*/ 218 h 328"/>
              <a:gd name="T56" fmla="*/ 52 w 326"/>
              <a:gd name="T57" fmla="*/ 197 h 328"/>
              <a:gd name="T58" fmla="*/ 219 w 326"/>
              <a:gd name="T59" fmla="*/ 3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26" h="328">
                <a:moveTo>
                  <a:pt x="326" y="108"/>
                </a:moveTo>
                <a:lnTo>
                  <a:pt x="219" y="0"/>
                </a:lnTo>
                <a:lnTo>
                  <a:pt x="31" y="188"/>
                </a:lnTo>
                <a:lnTo>
                  <a:pt x="0" y="328"/>
                </a:lnTo>
                <a:lnTo>
                  <a:pt x="139" y="295"/>
                </a:lnTo>
                <a:lnTo>
                  <a:pt x="326" y="108"/>
                </a:lnTo>
                <a:close/>
                <a:moveTo>
                  <a:pt x="129" y="275"/>
                </a:moveTo>
                <a:lnTo>
                  <a:pt x="112" y="258"/>
                </a:lnTo>
                <a:lnTo>
                  <a:pt x="280" y="91"/>
                </a:lnTo>
                <a:lnTo>
                  <a:pt x="297" y="108"/>
                </a:lnTo>
                <a:lnTo>
                  <a:pt x="129" y="275"/>
                </a:lnTo>
                <a:close/>
                <a:moveTo>
                  <a:pt x="67" y="290"/>
                </a:moveTo>
                <a:lnTo>
                  <a:pt x="37" y="260"/>
                </a:lnTo>
                <a:lnTo>
                  <a:pt x="48" y="208"/>
                </a:lnTo>
                <a:lnTo>
                  <a:pt x="66" y="226"/>
                </a:lnTo>
                <a:lnTo>
                  <a:pt x="66" y="226"/>
                </a:lnTo>
                <a:lnTo>
                  <a:pt x="105" y="265"/>
                </a:lnTo>
                <a:lnTo>
                  <a:pt x="105" y="265"/>
                </a:lnTo>
                <a:lnTo>
                  <a:pt x="119" y="278"/>
                </a:lnTo>
                <a:lnTo>
                  <a:pt x="67" y="290"/>
                </a:lnTo>
                <a:close/>
                <a:moveTo>
                  <a:pt x="272" y="83"/>
                </a:moveTo>
                <a:lnTo>
                  <a:pt x="105" y="250"/>
                </a:lnTo>
                <a:lnTo>
                  <a:pt x="80" y="226"/>
                </a:lnTo>
                <a:lnTo>
                  <a:pt x="248" y="59"/>
                </a:lnTo>
                <a:lnTo>
                  <a:pt x="272" y="83"/>
                </a:lnTo>
                <a:close/>
                <a:moveTo>
                  <a:pt x="219" y="30"/>
                </a:moveTo>
                <a:lnTo>
                  <a:pt x="240" y="51"/>
                </a:lnTo>
                <a:lnTo>
                  <a:pt x="73" y="218"/>
                </a:lnTo>
                <a:lnTo>
                  <a:pt x="52" y="197"/>
                </a:lnTo>
                <a:lnTo>
                  <a:pt x="219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 flipH="1">
            <a:off x="4421080" y="3067846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7109" y="2818042"/>
            <a:ext cx="16094234" cy="22528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简述</a:t>
            </a:r>
            <a:r>
              <a:rPr 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:</a:t>
            </a:r>
            <a:r>
              <a:rPr lang="en-US" altLang="zh-CN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BDI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华</a:t>
            </a: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为大数据集成平台，提供海量数据的采集、转换、加载以及汇总计算能力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。包含控制流和数据流，控制流实现调度控制，依赖和时间周期等设置</a:t>
            </a:r>
            <a:endParaRPr 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1620" y="5293234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云</a:t>
            </a:r>
            <a:r>
              <a:rPr lang="zh-CN" altLang="en-US" sz="4000" dirty="0"/>
              <a:t>化</a:t>
            </a:r>
            <a:r>
              <a:rPr lang="en-US" altLang="zh-CN" sz="4000" dirty="0" smtClean="0"/>
              <a:t>ETL</a:t>
            </a:r>
            <a:endParaRPr lang="en-US" altLang="zh-CN" sz="4000" dirty="0"/>
          </a:p>
          <a:p>
            <a:r>
              <a:rPr lang="zh-CN" altLang="en-US" sz="4000" dirty="0" smtClean="0"/>
              <a:t>    云</a:t>
            </a:r>
            <a:r>
              <a:rPr lang="zh-CN" altLang="en-US" sz="4000" dirty="0"/>
              <a:t>化</a:t>
            </a:r>
            <a:r>
              <a:rPr lang="en-US" altLang="zh-CN" sz="4000" dirty="0"/>
              <a:t>ETL</a:t>
            </a:r>
            <a:r>
              <a:rPr lang="zh-CN" altLang="en-US" sz="4000" dirty="0"/>
              <a:t>采用</a:t>
            </a:r>
            <a:r>
              <a:rPr lang="en-US" altLang="zh-CN" sz="4000" dirty="0"/>
              <a:t>B/S</a:t>
            </a:r>
            <a:r>
              <a:rPr lang="zh-CN" altLang="en-US" sz="4000" dirty="0"/>
              <a:t>架构、基于</a:t>
            </a:r>
            <a:r>
              <a:rPr lang="en-US" altLang="zh-CN" sz="4000" dirty="0"/>
              <a:t>Hadoop</a:t>
            </a:r>
            <a:r>
              <a:rPr lang="zh-CN" altLang="en-US" sz="4000" dirty="0"/>
              <a:t>集群的存储和计算能力</a:t>
            </a:r>
            <a:r>
              <a:rPr lang="zh-CN" altLang="en-US" sz="4000" dirty="0" smtClean="0"/>
              <a:t>实现。</a:t>
            </a:r>
            <a:endParaRPr lang="zh-CN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图</a:t>
            </a:r>
            <a:r>
              <a:rPr lang="zh-CN" altLang="en-US" sz="4000" dirty="0"/>
              <a:t>形化</a:t>
            </a:r>
            <a:r>
              <a:rPr lang="zh-CN" altLang="en-US" sz="4000" dirty="0" smtClean="0"/>
              <a:t>开发</a:t>
            </a:r>
            <a:endParaRPr lang="zh-CN" altLang="en-US" sz="4000" dirty="0"/>
          </a:p>
          <a:p>
            <a:r>
              <a:rPr lang="zh-CN" altLang="en-US" sz="4000" dirty="0" smtClean="0"/>
              <a:t>    图</a:t>
            </a:r>
            <a:r>
              <a:rPr lang="zh-CN" altLang="en-US" sz="4000" dirty="0"/>
              <a:t>形化拖拽界面完成流程配置，操作</a:t>
            </a:r>
            <a:r>
              <a:rPr lang="zh-CN" altLang="en-US" sz="4000" dirty="0" smtClean="0"/>
              <a:t>简便。</a:t>
            </a:r>
            <a:endParaRPr lang="zh-CN" altLang="en-US" sz="4000" dirty="0"/>
          </a:p>
          <a:p>
            <a:r>
              <a:rPr lang="zh-CN" altLang="en-US" sz="4000" dirty="0" smtClean="0"/>
              <a:t>    图</a:t>
            </a:r>
            <a:r>
              <a:rPr lang="zh-CN" altLang="en-US" sz="4000" dirty="0"/>
              <a:t>形化界面监控和分析，支持多角度流程监控，维护成本低</a:t>
            </a:r>
            <a:r>
              <a:rPr lang="zh-CN" altLang="en-US" sz="4000" dirty="0" smtClean="0"/>
              <a:t>。</a:t>
            </a:r>
            <a:endParaRPr lang="zh-CN" alt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000" dirty="0"/>
              <a:t>BDI</a:t>
            </a:r>
            <a:r>
              <a:rPr lang="zh-CN" altLang="en-US" sz="4000" dirty="0"/>
              <a:t>（</a:t>
            </a:r>
            <a:r>
              <a:rPr lang="en-US" altLang="zh-CN" sz="4000" dirty="0"/>
              <a:t>Big Data Integration</a:t>
            </a:r>
            <a:r>
              <a:rPr lang="zh-CN" altLang="en-US" sz="4000" dirty="0"/>
              <a:t>）华为大数据集成平台，提供海量数据的采集、转换、加载以及汇总计算能力。</a:t>
            </a:r>
            <a:endParaRPr lang="en-US" sz="4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512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-file.huawei.com/~/media/ESDK/Images/Product-images/BD/New/Data%20integration/%E5%9B%BE1-1%20%E5%85%B8%E5%9E%8B%E6%B5%81%E7%A8%8B%E7%BC%96%E8%BE%91%E7%95%8C%E9%9D%A2%E5%8F%8A%E6%93%8D%E4%BD%9C%E8%A7%86%E9%A2%91.png?la=z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50925" y="876300"/>
            <a:ext cx="11628226" cy="784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49" y="9024937"/>
            <a:ext cx="12989851" cy="33385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14763" y="12730073"/>
            <a:ext cx="35067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 </a:t>
            </a:r>
            <a:r>
              <a:rPr lang="zh-CN" altLang="en-US" dirty="0"/>
              <a:t>数据流程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790951" y="8996273"/>
            <a:ext cx="4914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zh-CN" altLang="en-US" dirty="0"/>
              <a:t>典型流程编辑界面</a:t>
            </a:r>
          </a:p>
        </p:txBody>
      </p:sp>
    </p:spTree>
    <p:extLst>
      <p:ext uri="{BB962C8B-B14F-4D97-AF65-F5344CB8AC3E}">
        <p14:creationId xmlns:p14="http://schemas.microsoft.com/office/powerpoint/2010/main" xmlns="" val="52312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SmartMiner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22" name="TextBox 21"/>
          <p:cNvSpPr txBox="1"/>
          <p:nvPr/>
        </p:nvSpPr>
        <p:spPr>
          <a:xfrm>
            <a:off x="4557109" y="2839686"/>
            <a:ext cx="16094234" cy="2252888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数据仓库建模：</a:t>
            </a:r>
            <a:r>
              <a:rPr lang="en-US" altLang="zh-CN" sz="4000" dirty="0" err="1">
                <a:latin typeface="Calibri Light"/>
                <a:ea typeface="Open Sans Light" panose="020B0306030504020204" pitchFamily="34" charset="0"/>
                <a:cs typeface="Calibri Light"/>
              </a:rPr>
              <a:t>SmartMiner</a:t>
            </a: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采用</a:t>
            </a:r>
            <a:r>
              <a:rPr lang="en-US" altLang="zh-CN" sz="4000" dirty="0">
                <a:latin typeface="Calibri Light"/>
                <a:ea typeface="Open Sans Light" panose="020B0306030504020204" pitchFamily="34" charset="0"/>
                <a:cs typeface="Calibri Light"/>
              </a:rPr>
              <a:t>Hadoop</a:t>
            </a: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分布式平台，具备高性能内存计算能力，预置业界主流挖掘算法，满足电信领域个性化推荐、用户行为分析、精准营销等各种典型场景的数据挖掘诉求。</a:t>
            </a:r>
            <a:endParaRPr 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48173" y="3071417"/>
            <a:ext cx="763637" cy="904826"/>
            <a:chOff x="6719888" y="887413"/>
            <a:chExt cx="492125" cy="468312"/>
          </a:xfrm>
          <a:solidFill>
            <a:schemeClr val="accent3"/>
          </a:solidFill>
        </p:grpSpPr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6719888" y="887413"/>
              <a:ext cx="492125" cy="468312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8 w 128"/>
                <a:gd name="T13" fmla="*/ 110 h 122"/>
                <a:gd name="T14" fmla="*/ 35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2" y="106"/>
                    <a:pt x="39" y="109"/>
                    <a:pt x="38" y="110"/>
                  </a:cubicBezTo>
                  <a:cubicBezTo>
                    <a:pt x="36" y="111"/>
                    <a:pt x="35" y="112"/>
                    <a:pt x="35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5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2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6781801" y="947738"/>
              <a:ext cx="368300" cy="2476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35" name="Freeform 15"/>
            <p:cNvSpPr>
              <a:spLocks noEditPoints="1"/>
            </p:cNvSpPr>
            <p:nvPr/>
          </p:nvSpPr>
          <p:spPr bwMode="auto">
            <a:xfrm>
              <a:off x="6943726" y="1201738"/>
              <a:ext cx="46038" cy="47625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6881813" y="1044575"/>
              <a:ext cx="61913" cy="65087"/>
            </a:xfrm>
            <a:custGeom>
              <a:avLst/>
              <a:gdLst>
                <a:gd name="T0" fmla="*/ 0 w 39"/>
                <a:gd name="T1" fmla="*/ 24 h 41"/>
                <a:gd name="T2" fmla="*/ 39 w 39"/>
                <a:gd name="T3" fmla="*/ 41 h 41"/>
                <a:gd name="T4" fmla="*/ 39 w 39"/>
                <a:gd name="T5" fmla="*/ 32 h 41"/>
                <a:gd name="T6" fmla="*/ 12 w 39"/>
                <a:gd name="T7" fmla="*/ 19 h 41"/>
                <a:gd name="T8" fmla="*/ 39 w 39"/>
                <a:gd name="T9" fmla="*/ 10 h 41"/>
                <a:gd name="T10" fmla="*/ 39 w 39"/>
                <a:gd name="T11" fmla="*/ 0 h 41"/>
                <a:gd name="T12" fmla="*/ 0 w 39"/>
                <a:gd name="T13" fmla="*/ 17 h 41"/>
                <a:gd name="T14" fmla="*/ 0 w 39"/>
                <a:gd name="T15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41">
                  <a:moveTo>
                    <a:pt x="0" y="24"/>
                  </a:moveTo>
                  <a:lnTo>
                    <a:pt x="39" y="41"/>
                  </a:lnTo>
                  <a:lnTo>
                    <a:pt x="39" y="32"/>
                  </a:lnTo>
                  <a:lnTo>
                    <a:pt x="12" y="19"/>
                  </a:lnTo>
                  <a:lnTo>
                    <a:pt x="39" y="10"/>
                  </a:lnTo>
                  <a:lnTo>
                    <a:pt x="39" y="0"/>
                  </a:lnTo>
                  <a:lnTo>
                    <a:pt x="0" y="17"/>
                  </a:ln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6950076" y="1033463"/>
              <a:ext cx="31750" cy="87312"/>
            </a:xfrm>
            <a:custGeom>
              <a:avLst/>
              <a:gdLst>
                <a:gd name="T0" fmla="*/ 7 w 8"/>
                <a:gd name="T1" fmla="*/ 0 h 23"/>
                <a:gd name="T2" fmla="*/ 5 w 8"/>
                <a:gd name="T3" fmla="*/ 0 h 23"/>
                <a:gd name="T4" fmla="*/ 5 w 8"/>
                <a:gd name="T5" fmla="*/ 2 h 23"/>
                <a:gd name="T6" fmla="*/ 0 w 8"/>
                <a:gd name="T7" fmla="*/ 20 h 23"/>
                <a:gd name="T8" fmla="*/ 0 w 8"/>
                <a:gd name="T9" fmla="*/ 22 h 23"/>
                <a:gd name="T10" fmla="*/ 2 w 8"/>
                <a:gd name="T11" fmla="*/ 23 h 23"/>
                <a:gd name="T12" fmla="*/ 3 w 8"/>
                <a:gd name="T13" fmla="*/ 23 h 23"/>
                <a:gd name="T14" fmla="*/ 3 w 8"/>
                <a:gd name="T15" fmla="*/ 22 h 23"/>
                <a:gd name="T16" fmla="*/ 4 w 8"/>
                <a:gd name="T17" fmla="*/ 21 h 23"/>
                <a:gd name="T18" fmla="*/ 8 w 8"/>
                <a:gd name="T19" fmla="*/ 3 h 23"/>
                <a:gd name="T20" fmla="*/ 8 w 8"/>
                <a:gd name="T21" fmla="*/ 1 h 23"/>
                <a:gd name="T22" fmla="*/ 8 w 8"/>
                <a:gd name="T23" fmla="*/ 0 h 23"/>
                <a:gd name="T24" fmla="*/ 7 w 8"/>
                <a:gd name="T2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23">
                  <a:moveTo>
                    <a:pt x="7" y="0"/>
                  </a:move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1"/>
                    <a:pt x="5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3"/>
                    <a:pt x="1" y="23"/>
                    <a:pt x="2" y="23"/>
                  </a:cubicBezTo>
                  <a:cubicBezTo>
                    <a:pt x="2" y="23"/>
                    <a:pt x="2" y="23"/>
                    <a:pt x="3" y="23"/>
                  </a:cubicBezTo>
                  <a:cubicBezTo>
                    <a:pt x="3" y="23"/>
                    <a:pt x="3" y="22"/>
                    <a:pt x="3" y="22"/>
                  </a:cubicBezTo>
                  <a:cubicBezTo>
                    <a:pt x="3" y="22"/>
                    <a:pt x="3" y="21"/>
                    <a:pt x="4" y="2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6989763" y="1044575"/>
              <a:ext cx="60325" cy="65087"/>
            </a:xfrm>
            <a:custGeom>
              <a:avLst/>
              <a:gdLst>
                <a:gd name="T0" fmla="*/ 0 w 38"/>
                <a:gd name="T1" fmla="*/ 10 h 41"/>
                <a:gd name="T2" fmla="*/ 26 w 38"/>
                <a:gd name="T3" fmla="*/ 19 h 41"/>
                <a:gd name="T4" fmla="*/ 0 w 38"/>
                <a:gd name="T5" fmla="*/ 32 h 41"/>
                <a:gd name="T6" fmla="*/ 0 w 38"/>
                <a:gd name="T7" fmla="*/ 41 h 41"/>
                <a:gd name="T8" fmla="*/ 38 w 38"/>
                <a:gd name="T9" fmla="*/ 24 h 41"/>
                <a:gd name="T10" fmla="*/ 38 w 38"/>
                <a:gd name="T11" fmla="*/ 17 h 41"/>
                <a:gd name="T12" fmla="*/ 0 w 38"/>
                <a:gd name="T13" fmla="*/ 0 h 41"/>
                <a:gd name="T14" fmla="*/ 0 w 38"/>
                <a:gd name="T15" fmla="*/ 1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41">
                  <a:moveTo>
                    <a:pt x="0" y="10"/>
                  </a:moveTo>
                  <a:lnTo>
                    <a:pt x="26" y="19"/>
                  </a:lnTo>
                  <a:lnTo>
                    <a:pt x="0" y="32"/>
                  </a:lnTo>
                  <a:lnTo>
                    <a:pt x="0" y="41"/>
                  </a:lnTo>
                  <a:lnTo>
                    <a:pt x="38" y="24"/>
                  </a:lnTo>
                  <a:lnTo>
                    <a:pt x="38" y="17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solidFill>
                  <a:schemeClr val="bg1">
                    <a:lumMod val="95000"/>
                  </a:schemeClr>
                </a:solidFill>
                <a:latin typeface="Calibri Light"/>
              </a:endParaRPr>
            </a:p>
          </p:txBody>
        </p:sp>
      </p:grpSp>
      <p:sp>
        <p:nvSpPr>
          <p:cNvPr id="39" name="Round Same Side Corner Rectangle 38"/>
          <p:cNvSpPr/>
          <p:nvPr/>
        </p:nvSpPr>
        <p:spPr>
          <a:xfrm rot="10800000" flipH="1">
            <a:off x="4421080" y="2936523"/>
            <a:ext cx="109697" cy="113725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1620" y="4946393"/>
            <a:ext cx="18179035" cy="7697552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n-ea"/>
              </a:rPr>
              <a:t>模型快速应用</a:t>
            </a:r>
            <a:endParaRPr lang="zh-CN" altLang="en-US" sz="4000" dirty="0">
              <a:latin typeface="+mn-ea"/>
            </a:endParaRPr>
          </a:p>
          <a:p>
            <a:r>
              <a:rPr lang="en-US" altLang="zh-CN" sz="4000" dirty="0" err="1">
                <a:latin typeface="+mn-ea"/>
              </a:rPr>
              <a:t>SmartMiner</a:t>
            </a:r>
            <a:r>
              <a:rPr lang="zh-CN" altLang="en-US" sz="4000" dirty="0">
                <a:latin typeface="+mn-ea"/>
              </a:rPr>
              <a:t>支持模型的导入导出</a:t>
            </a:r>
            <a:r>
              <a:rPr lang="zh-CN" altLang="en-US" sz="4000" dirty="0" smtClean="0">
                <a:latin typeface="+mn-ea"/>
              </a:rPr>
              <a:t>，模型</a:t>
            </a:r>
            <a:r>
              <a:rPr lang="zh-CN" altLang="en-US" sz="4000" dirty="0">
                <a:latin typeface="+mn-ea"/>
              </a:rPr>
              <a:t>应用时间达到秒</a:t>
            </a:r>
            <a:r>
              <a:rPr lang="zh-CN" altLang="en-US" sz="4000" dirty="0" smtClean="0">
                <a:latin typeface="+mn-ea"/>
              </a:rPr>
              <a:t>级。</a:t>
            </a:r>
            <a:endParaRPr lang="zh-CN" altLang="en-US" sz="4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n-ea"/>
              </a:rPr>
              <a:t>多</a:t>
            </a:r>
            <a:r>
              <a:rPr lang="zh-CN" altLang="en-US" sz="4000" dirty="0">
                <a:latin typeface="+mn-ea"/>
              </a:rPr>
              <a:t>数据格式</a:t>
            </a:r>
          </a:p>
          <a:p>
            <a:r>
              <a:rPr lang="en-US" altLang="zh-CN" sz="4000" dirty="0" err="1">
                <a:latin typeface="+mn-ea"/>
              </a:rPr>
              <a:t>SmartMiner</a:t>
            </a:r>
            <a:r>
              <a:rPr lang="zh-CN" altLang="en-US" sz="4000" dirty="0">
                <a:latin typeface="+mn-ea"/>
              </a:rPr>
              <a:t>支持四种数据导入方式：本地文件系统、远程文件系统、</a:t>
            </a:r>
            <a:r>
              <a:rPr lang="en-US" altLang="zh-CN" sz="4000" dirty="0">
                <a:latin typeface="+mn-ea"/>
              </a:rPr>
              <a:t>HDFS</a:t>
            </a:r>
            <a:r>
              <a:rPr lang="zh-CN" altLang="en-US" sz="4000" dirty="0">
                <a:latin typeface="+mn-ea"/>
              </a:rPr>
              <a:t>文件系统、数据库（</a:t>
            </a:r>
            <a:r>
              <a:rPr lang="en-US" altLang="zh-CN" sz="4000" dirty="0">
                <a:latin typeface="+mn-ea"/>
              </a:rPr>
              <a:t>JDBC</a:t>
            </a:r>
            <a:r>
              <a:rPr lang="zh-CN" altLang="en-US" sz="4000" dirty="0">
                <a:latin typeface="+mn-ea"/>
              </a:rPr>
              <a:t>导入）。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latin typeface="+mn-ea"/>
              </a:rPr>
              <a:t>预</a:t>
            </a:r>
            <a:r>
              <a:rPr lang="zh-CN" altLang="en-US" sz="4000" dirty="0">
                <a:latin typeface="+mn-ea"/>
              </a:rPr>
              <a:t>置丰富的算法与挖掘模型</a:t>
            </a:r>
          </a:p>
          <a:p>
            <a:r>
              <a:rPr lang="zh-CN" altLang="en-US" sz="4000" dirty="0" smtClean="0">
                <a:latin typeface="+mn-ea"/>
              </a:rPr>
              <a:t>例如</a:t>
            </a:r>
            <a:r>
              <a:rPr lang="zh-CN" altLang="en-US" sz="4000" dirty="0">
                <a:latin typeface="+mn-ea"/>
              </a:rPr>
              <a:t>神经网络、贝叶斯、随机森林算法</a:t>
            </a:r>
            <a:r>
              <a:rPr lang="zh-CN" altLang="en-US" sz="4000" dirty="0" smtClean="0">
                <a:latin typeface="+mn-ea"/>
              </a:rPr>
              <a:t>、概率</a:t>
            </a:r>
            <a:r>
              <a:rPr lang="zh-CN" altLang="en-US" sz="4000" dirty="0">
                <a:latin typeface="+mn-ea"/>
              </a:rPr>
              <a:t>传播</a:t>
            </a:r>
            <a:r>
              <a:rPr lang="zh-CN" altLang="en-US" sz="4000" dirty="0" smtClean="0">
                <a:latin typeface="+mn-ea"/>
              </a:rPr>
              <a:t>算法、</a:t>
            </a:r>
            <a:r>
              <a:rPr lang="zh-CN" altLang="en-US" sz="4000" dirty="0">
                <a:latin typeface="+mn-ea"/>
              </a:rPr>
              <a:t>稀疏回归、逻辑回归、稀疏线性、</a:t>
            </a:r>
            <a:r>
              <a:rPr lang="en-US" altLang="zh-CN" sz="4000" dirty="0" err="1">
                <a:latin typeface="+mn-ea"/>
              </a:rPr>
              <a:t>PageRank</a:t>
            </a:r>
            <a:r>
              <a:rPr lang="zh-CN" altLang="en-US" sz="4000" dirty="0" smtClean="0">
                <a:latin typeface="+mn-ea"/>
              </a:rPr>
              <a:t>、特征</a:t>
            </a:r>
            <a:r>
              <a:rPr lang="zh-CN" altLang="en-US" sz="4000" dirty="0">
                <a:latin typeface="+mn-ea"/>
              </a:rPr>
              <a:t>建模、决策树分裂、邻接点分析等。</a:t>
            </a:r>
          </a:p>
          <a:p>
            <a:pPr algn="just">
              <a:lnSpc>
                <a:spcPct val="120000"/>
              </a:lnSpc>
              <a:defRPr/>
            </a:pPr>
            <a:endParaRPr lang="en-US" sz="24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03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-file.huawei.com/~/media/ESDK/Images/Product-images/BD/New/Data%20mining/%E5%9B%BE1-1%20%E5%85%B8%E5%9E%8B%E6%B5%81%E7%A8%8B%E7%BC%96%E8%BE%91%E7%95%8C%E9%9D%A2%E5%8F%8A%E6%93%8D%E4%BD%9C%E8%A7%86%E9%A2%91.png?la=z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217" y="1452206"/>
            <a:ext cx="11988207" cy="693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-file.huawei.com/~/media/ESDK/Images/Product-images/BD/New/Data%20mining/%E5%9B%BE2-4%20Kmeans%E5%92%8CEM.png?la=z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21138" y="6533804"/>
            <a:ext cx="10795269" cy="52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091059" y="11838356"/>
            <a:ext cx="40943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490190" y="9195107"/>
            <a:ext cx="6268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典型流程编辑界面及操作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6288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1620" y="5513951"/>
            <a:ext cx="18179035" cy="6183690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+mn-ea"/>
                <a:cs typeface="Calibri Light"/>
              </a:rPr>
              <a:t>分类：逻辑回归，</a:t>
            </a:r>
            <a:r>
              <a:rPr lang="zh-CN" altLang="en-US" sz="4000" dirty="0">
                <a:latin typeface="+mn-ea"/>
                <a:cs typeface="Calibri Light"/>
              </a:rPr>
              <a:t>朴素</a:t>
            </a:r>
            <a:r>
              <a:rPr lang="zh-CN" altLang="en-US" sz="4000" dirty="0" smtClean="0">
                <a:latin typeface="+mn-ea"/>
                <a:cs typeface="Calibri Light"/>
              </a:rPr>
              <a:t>贝叶斯，</a:t>
            </a:r>
            <a:r>
              <a:rPr lang="en-US" altLang="zh-CN" sz="4000" dirty="0" smtClean="0">
                <a:latin typeface="+mn-ea"/>
                <a:cs typeface="Calibri Light"/>
              </a:rPr>
              <a:t>SVM</a:t>
            </a:r>
            <a:r>
              <a:rPr lang="zh-CN" altLang="en-US" sz="4000" dirty="0" smtClean="0">
                <a:latin typeface="+mn-ea"/>
                <a:cs typeface="Calibri Light"/>
              </a:rPr>
              <a:t>，随机森林等等</a:t>
            </a:r>
            <a:endParaRPr lang="en-US" altLang="zh-CN" sz="4000" dirty="0" smtClean="0">
              <a:latin typeface="+mn-ea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+mn-ea"/>
                <a:cs typeface="Calibri Light"/>
              </a:rPr>
              <a:t>聚</a:t>
            </a:r>
            <a:r>
              <a:rPr lang="zh-CN" altLang="en-US" sz="4000" dirty="0" smtClean="0">
                <a:latin typeface="+mn-ea"/>
                <a:cs typeface="Calibri Light"/>
              </a:rPr>
              <a:t>类：</a:t>
            </a:r>
            <a:r>
              <a:rPr lang="en-US" altLang="zh-CN" sz="4000" dirty="0" err="1" smtClean="0">
                <a:latin typeface="+mn-ea"/>
                <a:cs typeface="Calibri Light"/>
              </a:rPr>
              <a:t>MinHash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en-US" altLang="zh-CN" sz="4000" dirty="0" err="1" smtClean="0">
                <a:latin typeface="+mn-ea"/>
                <a:cs typeface="Calibri Light"/>
              </a:rPr>
              <a:t>kMeans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en-US" altLang="zh-CN" sz="4000" dirty="0" smtClean="0">
                <a:latin typeface="+mn-ea"/>
                <a:cs typeface="Calibri Light"/>
              </a:rPr>
              <a:t>EM</a:t>
            </a:r>
            <a:r>
              <a:rPr lang="zh-CN" altLang="en-US" sz="4000" dirty="0" smtClean="0">
                <a:latin typeface="+mn-ea"/>
                <a:cs typeface="Calibri Light"/>
              </a:rPr>
              <a:t>等等</a:t>
            </a:r>
            <a:endParaRPr lang="en-US" altLang="zh-CN" sz="4000" dirty="0" smtClean="0">
              <a:latin typeface="+mn-ea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+mn-ea"/>
                <a:cs typeface="Calibri Light"/>
              </a:rPr>
              <a:t>回</a:t>
            </a:r>
            <a:r>
              <a:rPr lang="zh-CN" altLang="en-US" sz="4000" dirty="0" smtClean="0">
                <a:latin typeface="+mn-ea"/>
                <a:cs typeface="Calibri Light"/>
              </a:rPr>
              <a:t>归：线性回归，时间序列</a:t>
            </a:r>
            <a:endParaRPr lang="en-US" altLang="zh-CN" sz="4000" dirty="0" smtClean="0">
              <a:latin typeface="+mn-ea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+mn-ea"/>
                <a:cs typeface="Calibri Light"/>
              </a:rPr>
              <a:t>推荐：协同过滤</a:t>
            </a:r>
            <a:r>
              <a:rPr lang="en-US" altLang="zh-CN" sz="4000" dirty="0">
                <a:latin typeface="+mn-ea"/>
                <a:cs typeface="Calibri Light"/>
              </a:rPr>
              <a:t>(Item Based  and User Based)</a:t>
            </a:r>
            <a:r>
              <a:rPr lang="zh-CN" altLang="en-US" sz="4000" dirty="0" smtClean="0">
                <a:latin typeface="+mn-ea"/>
                <a:cs typeface="Calibri Light"/>
              </a:rPr>
              <a:t>，</a:t>
            </a:r>
            <a:r>
              <a:rPr lang="en-US" altLang="zh-CN" sz="4000" dirty="0" err="1" smtClean="0">
                <a:latin typeface="+mn-ea"/>
              </a:rPr>
              <a:t>Apriori</a:t>
            </a:r>
            <a:r>
              <a:rPr lang="zh-CN" altLang="en-US" sz="4000" dirty="0" smtClean="0">
                <a:latin typeface="+mn-ea"/>
              </a:rPr>
              <a:t>和</a:t>
            </a:r>
            <a:r>
              <a:rPr lang="en-US" altLang="zh-CN" sz="4000" dirty="0" smtClean="0">
                <a:latin typeface="+mn-ea"/>
              </a:rPr>
              <a:t>FP-Growth</a:t>
            </a:r>
            <a:endParaRPr lang="en-US" sz="4000" dirty="0">
              <a:latin typeface="+mn-ea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</a:t>
              </a:r>
              <a:r>
                <a:rPr lang="zh-CN" alt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据挖掘算法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sp>
        <p:nvSpPr>
          <p:cNvPr id="21" name="Freeform 26"/>
          <p:cNvSpPr>
            <a:spLocks noEditPoints="1"/>
          </p:cNvSpPr>
          <p:nvPr/>
        </p:nvSpPr>
        <p:spPr bwMode="auto">
          <a:xfrm rot="2700000">
            <a:off x="3480486" y="3694026"/>
            <a:ext cx="499012" cy="918773"/>
          </a:xfrm>
          <a:custGeom>
            <a:avLst/>
            <a:gdLst>
              <a:gd name="T0" fmla="*/ 482 w 579"/>
              <a:gd name="T1" fmla="*/ 367 h 1073"/>
              <a:gd name="T2" fmla="*/ 482 w 579"/>
              <a:gd name="T3" fmla="*/ 148 h 1073"/>
              <a:gd name="T4" fmla="*/ 525 w 579"/>
              <a:gd name="T5" fmla="*/ 79 h 1073"/>
              <a:gd name="T6" fmla="*/ 447 w 579"/>
              <a:gd name="T7" fmla="*/ 0 h 1073"/>
              <a:gd name="T8" fmla="*/ 132 w 579"/>
              <a:gd name="T9" fmla="*/ 0 h 1073"/>
              <a:gd name="T10" fmla="*/ 54 w 579"/>
              <a:gd name="T11" fmla="*/ 79 h 1073"/>
              <a:gd name="T12" fmla="*/ 96 w 579"/>
              <a:gd name="T13" fmla="*/ 148 h 1073"/>
              <a:gd name="T14" fmla="*/ 96 w 579"/>
              <a:gd name="T15" fmla="*/ 367 h 1073"/>
              <a:gd name="T16" fmla="*/ 0 w 579"/>
              <a:gd name="T17" fmla="*/ 583 h 1073"/>
              <a:gd name="T18" fmla="*/ 0 w 579"/>
              <a:gd name="T19" fmla="*/ 612 h 1073"/>
              <a:gd name="T20" fmla="*/ 224 w 579"/>
              <a:gd name="T21" fmla="*/ 612 h 1073"/>
              <a:gd name="T22" fmla="*/ 224 w 579"/>
              <a:gd name="T23" fmla="*/ 923 h 1073"/>
              <a:gd name="T24" fmla="*/ 289 w 579"/>
              <a:gd name="T25" fmla="*/ 1073 h 1073"/>
              <a:gd name="T26" fmla="*/ 355 w 579"/>
              <a:gd name="T27" fmla="*/ 923 h 1073"/>
              <a:gd name="T28" fmla="*/ 355 w 579"/>
              <a:gd name="T29" fmla="*/ 612 h 1073"/>
              <a:gd name="T30" fmla="*/ 579 w 579"/>
              <a:gd name="T31" fmla="*/ 612 h 1073"/>
              <a:gd name="T32" fmla="*/ 579 w 579"/>
              <a:gd name="T33" fmla="*/ 583 h 1073"/>
              <a:gd name="T34" fmla="*/ 482 w 579"/>
              <a:gd name="T35" fmla="*/ 367 h 1073"/>
              <a:gd name="T36" fmla="*/ 132 w 579"/>
              <a:gd name="T37" fmla="*/ 58 h 1073"/>
              <a:gd name="T38" fmla="*/ 447 w 579"/>
              <a:gd name="T39" fmla="*/ 58 h 1073"/>
              <a:gd name="T40" fmla="*/ 467 w 579"/>
              <a:gd name="T41" fmla="*/ 79 h 1073"/>
              <a:gd name="T42" fmla="*/ 449 w 579"/>
              <a:gd name="T43" fmla="*/ 99 h 1073"/>
              <a:gd name="T44" fmla="*/ 436 w 579"/>
              <a:gd name="T45" fmla="*/ 101 h 1073"/>
              <a:gd name="T46" fmla="*/ 143 w 579"/>
              <a:gd name="T47" fmla="*/ 101 h 1073"/>
              <a:gd name="T48" fmla="*/ 129 w 579"/>
              <a:gd name="T49" fmla="*/ 99 h 1073"/>
              <a:gd name="T50" fmla="*/ 111 w 579"/>
              <a:gd name="T51" fmla="*/ 79 h 1073"/>
              <a:gd name="T52" fmla="*/ 132 w 579"/>
              <a:gd name="T53" fmla="*/ 58 h 1073"/>
              <a:gd name="T54" fmla="*/ 424 w 579"/>
              <a:gd name="T55" fmla="*/ 370 h 1073"/>
              <a:gd name="T56" fmla="*/ 154 w 579"/>
              <a:gd name="T57" fmla="*/ 370 h 1073"/>
              <a:gd name="T58" fmla="*/ 154 w 579"/>
              <a:gd name="T59" fmla="*/ 130 h 1073"/>
              <a:gd name="T60" fmla="*/ 424 w 579"/>
              <a:gd name="T61" fmla="*/ 130 h 1073"/>
              <a:gd name="T62" fmla="*/ 424 w 579"/>
              <a:gd name="T63" fmla="*/ 370 h 1073"/>
              <a:gd name="T64" fmla="*/ 297 w 579"/>
              <a:gd name="T65" fmla="*/ 911 h 1073"/>
              <a:gd name="T66" fmla="*/ 289 w 579"/>
              <a:gd name="T67" fmla="*/ 928 h 1073"/>
              <a:gd name="T68" fmla="*/ 282 w 579"/>
              <a:gd name="T69" fmla="*/ 911 h 1073"/>
              <a:gd name="T70" fmla="*/ 282 w 579"/>
              <a:gd name="T71" fmla="*/ 612 h 1073"/>
              <a:gd name="T72" fmla="*/ 297 w 579"/>
              <a:gd name="T73" fmla="*/ 612 h 1073"/>
              <a:gd name="T74" fmla="*/ 297 w 579"/>
              <a:gd name="T75" fmla="*/ 911 h 1073"/>
              <a:gd name="T76" fmla="*/ 355 w 579"/>
              <a:gd name="T77" fmla="*/ 554 h 1073"/>
              <a:gd name="T78" fmla="*/ 224 w 579"/>
              <a:gd name="T79" fmla="*/ 554 h 1073"/>
              <a:gd name="T80" fmla="*/ 59 w 579"/>
              <a:gd name="T81" fmla="*/ 554 h 1073"/>
              <a:gd name="T82" fmla="*/ 144 w 579"/>
              <a:gd name="T83" fmla="*/ 403 h 1073"/>
              <a:gd name="T84" fmla="*/ 149 w 579"/>
              <a:gd name="T85" fmla="*/ 399 h 1073"/>
              <a:gd name="T86" fmla="*/ 430 w 579"/>
              <a:gd name="T87" fmla="*/ 399 h 1073"/>
              <a:gd name="T88" fmla="*/ 435 w 579"/>
              <a:gd name="T89" fmla="*/ 403 h 1073"/>
              <a:gd name="T90" fmla="*/ 519 w 579"/>
              <a:gd name="T91" fmla="*/ 554 h 1073"/>
              <a:gd name="T92" fmla="*/ 355 w 579"/>
              <a:gd name="T93" fmla="*/ 554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79" h="1073">
                <a:moveTo>
                  <a:pt x="482" y="367"/>
                </a:moveTo>
                <a:cubicBezTo>
                  <a:pt x="482" y="148"/>
                  <a:pt x="482" y="148"/>
                  <a:pt x="482" y="148"/>
                </a:cubicBezTo>
                <a:cubicBezTo>
                  <a:pt x="508" y="135"/>
                  <a:pt x="525" y="109"/>
                  <a:pt x="525" y="79"/>
                </a:cubicBezTo>
                <a:cubicBezTo>
                  <a:pt x="525" y="35"/>
                  <a:pt x="490" y="0"/>
                  <a:pt x="44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89" y="0"/>
                  <a:pt x="54" y="35"/>
                  <a:pt x="54" y="79"/>
                </a:cubicBezTo>
                <a:cubicBezTo>
                  <a:pt x="54" y="109"/>
                  <a:pt x="71" y="135"/>
                  <a:pt x="96" y="148"/>
                </a:cubicBezTo>
                <a:cubicBezTo>
                  <a:pt x="96" y="367"/>
                  <a:pt x="96" y="367"/>
                  <a:pt x="96" y="367"/>
                </a:cubicBezTo>
                <a:cubicBezTo>
                  <a:pt x="35" y="422"/>
                  <a:pt x="0" y="500"/>
                  <a:pt x="0" y="583"/>
                </a:cubicBezTo>
                <a:cubicBezTo>
                  <a:pt x="0" y="612"/>
                  <a:pt x="0" y="612"/>
                  <a:pt x="0" y="612"/>
                </a:cubicBezTo>
                <a:cubicBezTo>
                  <a:pt x="224" y="612"/>
                  <a:pt x="224" y="612"/>
                  <a:pt x="224" y="612"/>
                </a:cubicBezTo>
                <a:cubicBezTo>
                  <a:pt x="224" y="923"/>
                  <a:pt x="224" y="923"/>
                  <a:pt x="224" y="923"/>
                </a:cubicBezTo>
                <a:cubicBezTo>
                  <a:pt x="289" y="1073"/>
                  <a:pt x="289" y="1073"/>
                  <a:pt x="289" y="1073"/>
                </a:cubicBezTo>
                <a:cubicBezTo>
                  <a:pt x="355" y="923"/>
                  <a:pt x="355" y="923"/>
                  <a:pt x="355" y="923"/>
                </a:cubicBezTo>
                <a:cubicBezTo>
                  <a:pt x="355" y="612"/>
                  <a:pt x="355" y="612"/>
                  <a:pt x="355" y="612"/>
                </a:cubicBezTo>
                <a:cubicBezTo>
                  <a:pt x="579" y="612"/>
                  <a:pt x="579" y="612"/>
                  <a:pt x="579" y="612"/>
                </a:cubicBezTo>
                <a:cubicBezTo>
                  <a:pt x="579" y="583"/>
                  <a:pt x="579" y="583"/>
                  <a:pt x="579" y="583"/>
                </a:cubicBezTo>
                <a:cubicBezTo>
                  <a:pt x="579" y="500"/>
                  <a:pt x="544" y="422"/>
                  <a:pt x="482" y="367"/>
                </a:cubicBezTo>
                <a:close/>
                <a:moveTo>
                  <a:pt x="132" y="58"/>
                </a:moveTo>
                <a:cubicBezTo>
                  <a:pt x="447" y="58"/>
                  <a:pt x="447" y="58"/>
                  <a:pt x="447" y="58"/>
                </a:cubicBezTo>
                <a:cubicBezTo>
                  <a:pt x="458" y="58"/>
                  <a:pt x="467" y="67"/>
                  <a:pt x="467" y="79"/>
                </a:cubicBezTo>
                <a:cubicBezTo>
                  <a:pt x="467" y="89"/>
                  <a:pt x="459" y="97"/>
                  <a:pt x="449" y="99"/>
                </a:cubicBezTo>
                <a:cubicBezTo>
                  <a:pt x="436" y="101"/>
                  <a:pt x="436" y="101"/>
                  <a:pt x="436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9" y="97"/>
                  <a:pt x="111" y="89"/>
                  <a:pt x="111" y="79"/>
                </a:cubicBezTo>
                <a:cubicBezTo>
                  <a:pt x="111" y="67"/>
                  <a:pt x="121" y="58"/>
                  <a:pt x="132" y="58"/>
                </a:cubicBezTo>
                <a:close/>
                <a:moveTo>
                  <a:pt x="424" y="370"/>
                </a:moveTo>
                <a:cubicBezTo>
                  <a:pt x="154" y="370"/>
                  <a:pt x="154" y="370"/>
                  <a:pt x="154" y="370"/>
                </a:cubicBezTo>
                <a:cubicBezTo>
                  <a:pt x="154" y="130"/>
                  <a:pt x="154" y="130"/>
                  <a:pt x="154" y="130"/>
                </a:cubicBezTo>
                <a:cubicBezTo>
                  <a:pt x="424" y="130"/>
                  <a:pt x="424" y="130"/>
                  <a:pt x="424" y="130"/>
                </a:cubicBezTo>
                <a:lnTo>
                  <a:pt x="424" y="370"/>
                </a:lnTo>
                <a:close/>
                <a:moveTo>
                  <a:pt x="297" y="911"/>
                </a:moveTo>
                <a:cubicBezTo>
                  <a:pt x="289" y="928"/>
                  <a:pt x="289" y="928"/>
                  <a:pt x="289" y="928"/>
                </a:cubicBezTo>
                <a:cubicBezTo>
                  <a:pt x="282" y="911"/>
                  <a:pt x="282" y="911"/>
                  <a:pt x="282" y="911"/>
                </a:cubicBezTo>
                <a:cubicBezTo>
                  <a:pt x="282" y="612"/>
                  <a:pt x="282" y="612"/>
                  <a:pt x="282" y="612"/>
                </a:cubicBezTo>
                <a:cubicBezTo>
                  <a:pt x="297" y="612"/>
                  <a:pt x="297" y="612"/>
                  <a:pt x="297" y="612"/>
                </a:cubicBezTo>
                <a:lnTo>
                  <a:pt x="297" y="911"/>
                </a:lnTo>
                <a:close/>
                <a:moveTo>
                  <a:pt x="355" y="554"/>
                </a:moveTo>
                <a:cubicBezTo>
                  <a:pt x="224" y="554"/>
                  <a:pt x="224" y="554"/>
                  <a:pt x="224" y="554"/>
                </a:cubicBezTo>
                <a:cubicBezTo>
                  <a:pt x="59" y="554"/>
                  <a:pt x="59" y="554"/>
                  <a:pt x="59" y="554"/>
                </a:cubicBezTo>
                <a:cubicBezTo>
                  <a:pt x="67" y="495"/>
                  <a:pt x="97" y="441"/>
                  <a:pt x="144" y="403"/>
                </a:cubicBezTo>
                <a:cubicBezTo>
                  <a:pt x="149" y="399"/>
                  <a:pt x="149" y="399"/>
                  <a:pt x="149" y="399"/>
                </a:cubicBezTo>
                <a:cubicBezTo>
                  <a:pt x="430" y="399"/>
                  <a:pt x="430" y="399"/>
                  <a:pt x="430" y="399"/>
                </a:cubicBezTo>
                <a:cubicBezTo>
                  <a:pt x="435" y="403"/>
                  <a:pt x="435" y="403"/>
                  <a:pt x="435" y="403"/>
                </a:cubicBezTo>
                <a:cubicBezTo>
                  <a:pt x="482" y="441"/>
                  <a:pt x="512" y="495"/>
                  <a:pt x="519" y="554"/>
                </a:cubicBezTo>
                <a:lnTo>
                  <a:pt x="355" y="5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solidFill>
                <a:schemeClr val="bg1">
                  <a:lumMod val="95000"/>
                </a:schemeClr>
              </a:solidFill>
              <a:latin typeface="Calibri Ligh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57109" y="3407245"/>
            <a:ext cx="16094234" cy="1575780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简</a:t>
            </a: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介：从问题的属性来划分：分类、聚类、回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归、推荐</a:t>
            </a:r>
            <a:endParaRPr lang="zh-CN" alt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4000" dirty="0">
                <a:latin typeface="Calibri Light"/>
                <a:ea typeface="Open Sans Light" panose="020B0306030504020204" pitchFamily="34" charset="0"/>
                <a:cs typeface="Calibri Light"/>
              </a:rPr>
              <a:t>从数据集划分：监督、半监督、无监</a:t>
            </a:r>
            <a:r>
              <a:rPr lang="zh-CN" altLang="en-US" sz="4000" dirty="0" smtClean="0">
                <a:latin typeface="Calibri Light"/>
                <a:ea typeface="Open Sans Light" panose="020B0306030504020204" pitchFamily="34" charset="0"/>
                <a:cs typeface="Calibri Light"/>
              </a:rPr>
              <a:t>督</a:t>
            </a:r>
            <a:endParaRPr lang="en-US" sz="4000" dirty="0">
              <a:latin typeface="Calibri Light"/>
              <a:ea typeface="Open Sans Light" panose="020B0306030504020204" pitchFamily="34" charset="0"/>
              <a:cs typeface="Calibri Light"/>
            </a:endParaRPr>
          </a:p>
        </p:txBody>
      </p:sp>
      <p:sp>
        <p:nvSpPr>
          <p:cNvPr id="23" name="Round Same Side Corner Rectangle 22"/>
          <p:cNvSpPr/>
          <p:nvPr/>
        </p:nvSpPr>
        <p:spPr>
          <a:xfrm rot="10800000" flipH="1">
            <a:off x="4421080" y="3640994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  <p:sp>
        <p:nvSpPr>
          <p:cNvPr id="24" name="Round Same Side Corner Rectangle 23"/>
          <p:cNvSpPr/>
          <p:nvPr/>
        </p:nvSpPr>
        <p:spPr>
          <a:xfrm rot="10800000" flipH="1">
            <a:off x="4421080" y="3650466"/>
            <a:ext cx="109697" cy="913591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ctr"/>
            <a:endParaRPr lang="bg-BG" dirty="0"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30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031620" y="4536489"/>
            <a:ext cx="18179035" cy="7571427"/>
          </a:xfrm>
          <a:prstGeom prst="rect">
            <a:avLst/>
          </a:prstGeom>
          <a:noFill/>
        </p:spPr>
        <p:txBody>
          <a:bodyPr wrap="square" lIns="243785" tIns="121892" rIns="383913" bIns="95979" numCol="1" spcCol="959784">
            <a:no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Calibri Light"/>
                <a:cs typeface="Calibri Light"/>
              </a:rPr>
              <a:t>了解</a:t>
            </a:r>
            <a:r>
              <a:rPr lang="zh-CN" altLang="en-US" sz="4000" dirty="0" smtClean="0">
                <a:latin typeface="Calibri Light"/>
                <a:cs typeface="Calibri Light"/>
              </a:rPr>
              <a:t>：首先进行数据审核，和你的数据做个沟通，能够知道接下来和你一起合作的是</a:t>
            </a:r>
            <a:r>
              <a:rPr lang="zh-CN" altLang="en-US" sz="4000" smtClean="0">
                <a:latin typeface="Calibri Light"/>
                <a:cs typeface="Calibri Light"/>
              </a:rPr>
              <a:t>一群什么样的</a:t>
            </a:r>
            <a:r>
              <a:rPr lang="zh-CN" altLang="en-US" sz="4000" dirty="0">
                <a:latin typeface="Calibri Light"/>
                <a:cs typeface="Calibri Light"/>
              </a:rPr>
              <a:t>数</a:t>
            </a:r>
            <a:r>
              <a:rPr lang="zh-CN" altLang="en-US" sz="4000" dirty="0" smtClean="0">
                <a:latin typeface="Calibri Light"/>
                <a:cs typeface="Calibri Light"/>
              </a:rPr>
              <a:t>据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 smtClean="0">
                <a:latin typeface="Calibri Light"/>
                <a:cs typeface="Calibri Light"/>
              </a:rPr>
              <a:t>改造：原始数据是最真实可靠，任何修改都会造成信息丢失，无论你知不知道，它就是缺失了，但是改造也是必不可少，只是要特别小心</a:t>
            </a:r>
            <a:endParaRPr lang="en-US" altLang="zh-CN" sz="40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Calibri Light"/>
                <a:cs typeface="Calibri Light"/>
              </a:rPr>
              <a:t>空缺值： 删除整行，填充默认值，均值，众数</a:t>
            </a:r>
            <a:endParaRPr lang="en-US" altLang="zh-CN" sz="32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Calibri Light"/>
                <a:cs typeface="Calibri Light"/>
              </a:rPr>
              <a:t>归一</a:t>
            </a:r>
            <a:r>
              <a:rPr lang="zh-CN" altLang="en-US" sz="3200" dirty="0" smtClean="0">
                <a:latin typeface="Calibri Light"/>
                <a:cs typeface="Calibri Light"/>
              </a:rPr>
              <a:t>化：</a:t>
            </a:r>
            <a:r>
              <a:rPr lang="en-US" altLang="zh-CN" sz="3200" dirty="0">
                <a:latin typeface="Calibri Light"/>
                <a:cs typeface="Calibri Light"/>
              </a:rPr>
              <a:t>min-max</a:t>
            </a:r>
            <a:r>
              <a:rPr lang="zh-CN" altLang="en-US" sz="3200" dirty="0">
                <a:latin typeface="Calibri Light"/>
                <a:cs typeface="Calibri Light"/>
              </a:rPr>
              <a:t>标准化</a:t>
            </a:r>
            <a:endParaRPr lang="en-US" altLang="zh-CN" sz="3200" dirty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Calibri Light"/>
                <a:cs typeface="Calibri Light"/>
              </a:rPr>
              <a:t>离散</a:t>
            </a:r>
            <a:r>
              <a:rPr lang="zh-CN" altLang="en-US" sz="3200" dirty="0" smtClean="0">
                <a:latin typeface="Calibri Light"/>
                <a:cs typeface="Calibri Light"/>
              </a:rPr>
              <a:t>化：分箱</a:t>
            </a:r>
            <a:r>
              <a:rPr lang="en-US" altLang="zh-CN" sz="3200" dirty="0" smtClean="0">
                <a:latin typeface="Calibri Light"/>
                <a:cs typeface="Calibri Light"/>
              </a:rPr>
              <a:t>(</a:t>
            </a:r>
            <a:r>
              <a:rPr lang="zh-CN" altLang="en-US" sz="3200" dirty="0" smtClean="0">
                <a:latin typeface="Calibri Light"/>
                <a:cs typeface="Calibri Light"/>
              </a:rPr>
              <a:t>等宽，等频，</a:t>
            </a:r>
            <a:r>
              <a:rPr lang="en-US" altLang="zh-CN" sz="3200" dirty="0" smtClean="0">
                <a:latin typeface="Calibri Light"/>
                <a:cs typeface="Calibri Light"/>
              </a:rPr>
              <a:t>k</a:t>
            </a:r>
            <a:r>
              <a:rPr lang="zh-CN" altLang="en-US" sz="3200" dirty="0" smtClean="0">
                <a:latin typeface="Calibri Light"/>
                <a:cs typeface="Calibri Light"/>
              </a:rPr>
              <a:t>均值</a:t>
            </a:r>
            <a:r>
              <a:rPr lang="en-US" altLang="zh-CN" sz="3200" dirty="0" smtClean="0">
                <a:latin typeface="Calibri Light"/>
                <a:cs typeface="Calibri Light"/>
              </a:rPr>
              <a:t>)</a:t>
            </a: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latin typeface="Calibri Light"/>
                <a:cs typeface="Calibri Light"/>
              </a:rPr>
              <a:t>字</a:t>
            </a:r>
            <a:r>
              <a:rPr lang="zh-CN" altLang="en-US" sz="3200" dirty="0" smtClean="0">
                <a:latin typeface="Calibri Light"/>
                <a:cs typeface="Calibri Light"/>
              </a:rPr>
              <a:t>符转数值：也是连续化，常用的</a:t>
            </a:r>
            <a:r>
              <a:rPr lang="en-US" altLang="zh-CN" sz="3200" dirty="0" smtClean="0">
                <a:latin typeface="Calibri Light"/>
                <a:cs typeface="Calibri Light"/>
              </a:rPr>
              <a:t>index</a:t>
            </a:r>
            <a:r>
              <a:rPr lang="zh-CN" altLang="en-US" sz="3200" dirty="0" smtClean="0">
                <a:latin typeface="Calibri Light"/>
                <a:cs typeface="Calibri Light"/>
              </a:rPr>
              <a:t>，统计量，虚拟</a:t>
            </a:r>
            <a:r>
              <a:rPr lang="zh-CN" altLang="en-US" sz="3200" dirty="0">
                <a:latin typeface="Calibri Light"/>
                <a:cs typeface="Calibri Light"/>
              </a:rPr>
              <a:t>变量（</a:t>
            </a:r>
            <a:r>
              <a:rPr lang="en-US" altLang="zh-CN" sz="3200" dirty="0">
                <a:latin typeface="Calibri Light"/>
                <a:cs typeface="Calibri Light"/>
              </a:rPr>
              <a:t>Dummy Variable</a:t>
            </a:r>
            <a:r>
              <a:rPr lang="zh-CN" altLang="en-US" sz="3200" dirty="0">
                <a:latin typeface="Calibri Light"/>
                <a:cs typeface="Calibri Light"/>
              </a:rPr>
              <a:t>），因子分</a:t>
            </a:r>
            <a:r>
              <a:rPr lang="zh-CN" altLang="en-US" sz="3200" dirty="0" smtClean="0">
                <a:latin typeface="Calibri Light"/>
                <a:cs typeface="Calibri Light"/>
              </a:rPr>
              <a:t>解（</a:t>
            </a:r>
            <a:r>
              <a:rPr lang="en-US" altLang="zh-CN" sz="3200" dirty="0">
                <a:latin typeface="Calibri Light"/>
                <a:cs typeface="Calibri Light"/>
              </a:rPr>
              <a:t>factorizing</a:t>
            </a:r>
            <a:r>
              <a:rPr lang="zh-CN" altLang="en-US" sz="3200" dirty="0" smtClean="0">
                <a:latin typeface="Calibri Light"/>
                <a:cs typeface="Calibri Light"/>
              </a:rPr>
              <a:t>）</a:t>
            </a:r>
            <a:endParaRPr lang="en-US" altLang="zh-CN" sz="3200" dirty="0" smtClean="0">
              <a:latin typeface="Calibri Light"/>
              <a:cs typeface="Calibri Light"/>
            </a:endParaRPr>
          </a:p>
          <a:p>
            <a:pPr marL="1371417" lvl="1" indent="-457200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Calibri Light"/>
                <a:cs typeface="Calibri Light"/>
              </a:rPr>
              <a:t>离群点检测：主要分为基于密度和基于距离</a:t>
            </a:r>
            <a:endParaRPr lang="en-US" altLang="zh-CN" sz="3200" dirty="0" smtClean="0">
              <a:latin typeface="Calibri Light"/>
              <a:cs typeface="Calibri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4000" dirty="0">
                <a:latin typeface="Calibri Light"/>
                <a:cs typeface="Calibri Light"/>
              </a:rPr>
              <a:t>合</a:t>
            </a:r>
            <a:r>
              <a:rPr lang="zh-CN" altLang="en-US" sz="4000" dirty="0" smtClean="0">
                <a:latin typeface="Calibri Light"/>
                <a:cs typeface="Calibri Light"/>
              </a:rPr>
              <a:t>作：把数据应用于各类算法，尝试</a:t>
            </a:r>
            <a:r>
              <a:rPr lang="en-US" altLang="zh-CN" sz="4000" dirty="0" smtClean="0">
                <a:latin typeface="Calibri Light"/>
                <a:cs typeface="Calibri Light"/>
              </a:rPr>
              <a:t>-&gt;</a:t>
            </a:r>
            <a:r>
              <a:rPr lang="zh-CN" altLang="en-US" sz="4000" dirty="0" smtClean="0">
                <a:latin typeface="Calibri Light"/>
                <a:cs typeface="Calibri Light"/>
              </a:rPr>
              <a:t>验证， 再尝试</a:t>
            </a:r>
            <a:r>
              <a:rPr lang="en-US" altLang="zh-CN" sz="4000" dirty="0" smtClean="0">
                <a:latin typeface="Calibri Light"/>
                <a:cs typeface="Calibri Light"/>
              </a:rPr>
              <a:t>-&gt;</a:t>
            </a:r>
            <a:r>
              <a:rPr lang="zh-CN" altLang="en-US" sz="4000" dirty="0" smtClean="0">
                <a:latin typeface="Calibri Light"/>
                <a:cs typeface="Calibri Light"/>
              </a:rPr>
              <a:t>再验证的一个过程</a:t>
            </a:r>
            <a:endParaRPr lang="en-US" sz="4000" dirty="0">
              <a:latin typeface="Calibri Light"/>
              <a:cs typeface="Calibri Ligh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39573" y="488028"/>
            <a:ext cx="20937538" cy="1539066"/>
            <a:chOff x="1739573" y="511491"/>
            <a:chExt cx="20937538" cy="1539066"/>
          </a:xfrm>
        </p:grpSpPr>
        <p:sp>
          <p:nvSpPr>
            <p:cNvPr id="12" name="TextBox 11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数据挖掘的流程</a:t>
              </a:r>
              <a:endParaRPr lang="id-ID" sz="88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15" name="Rectangle 14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3287011" y="2805383"/>
            <a:ext cx="17386612" cy="1575780"/>
            <a:chOff x="3287011" y="9857167"/>
            <a:chExt cx="17386612" cy="1575780"/>
          </a:xfrm>
        </p:grpSpPr>
        <p:grpSp>
          <p:nvGrpSpPr>
            <p:cNvPr id="25" name="Group 24"/>
            <p:cNvGrpSpPr/>
            <p:nvPr/>
          </p:nvGrpSpPr>
          <p:grpSpPr>
            <a:xfrm rot="2700000">
              <a:off x="3475729" y="10111524"/>
              <a:ext cx="508530" cy="885965"/>
              <a:chOff x="4732338" y="4783138"/>
              <a:chExt cx="703263" cy="1225550"/>
            </a:xfrm>
            <a:solidFill>
              <a:schemeClr val="accent6"/>
            </a:solidFill>
          </p:grpSpPr>
          <p:sp>
            <p:nvSpPr>
              <p:cNvPr id="26" name="Freeform 30"/>
              <p:cNvSpPr>
                <a:spLocks noEditPoints="1"/>
              </p:cNvSpPr>
              <p:nvPr/>
            </p:nvSpPr>
            <p:spPr bwMode="auto">
              <a:xfrm>
                <a:off x="4732338" y="4783138"/>
                <a:ext cx="703263" cy="1173163"/>
              </a:xfrm>
              <a:custGeom>
                <a:avLst/>
                <a:gdLst>
                  <a:gd name="T0" fmla="*/ 50 w 184"/>
                  <a:gd name="T1" fmla="*/ 310 h 310"/>
                  <a:gd name="T2" fmla="*/ 32 w 184"/>
                  <a:gd name="T3" fmla="*/ 282 h 310"/>
                  <a:gd name="T4" fmla="*/ 10 w 184"/>
                  <a:gd name="T5" fmla="*/ 199 h 310"/>
                  <a:gd name="T6" fmla="*/ 39 w 184"/>
                  <a:gd name="T7" fmla="*/ 171 h 310"/>
                  <a:gd name="T8" fmla="*/ 30 w 184"/>
                  <a:gd name="T9" fmla="*/ 116 h 310"/>
                  <a:gd name="T10" fmla="*/ 36 w 184"/>
                  <a:gd name="T11" fmla="*/ 73 h 310"/>
                  <a:gd name="T12" fmla="*/ 36 w 184"/>
                  <a:gd name="T13" fmla="*/ 72 h 310"/>
                  <a:gd name="T14" fmla="*/ 92 w 184"/>
                  <a:gd name="T15" fmla="*/ 0 h 310"/>
                  <a:gd name="T16" fmla="*/ 148 w 184"/>
                  <a:gd name="T17" fmla="*/ 72 h 310"/>
                  <a:gd name="T18" fmla="*/ 148 w 184"/>
                  <a:gd name="T19" fmla="*/ 73 h 310"/>
                  <a:gd name="T20" fmla="*/ 155 w 184"/>
                  <a:gd name="T21" fmla="*/ 116 h 310"/>
                  <a:gd name="T22" fmla="*/ 145 w 184"/>
                  <a:gd name="T23" fmla="*/ 171 h 310"/>
                  <a:gd name="T24" fmla="*/ 174 w 184"/>
                  <a:gd name="T25" fmla="*/ 199 h 310"/>
                  <a:gd name="T26" fmla="*/ 153 w 184"/>
                  <a:gd name="T27" fmla="*/ 282 h 310"/>
                  <a:gd name="T28" fmla="*/ 134 w 184"/>
                  <a:gd name="T29" fmla="*/ 310 h 310"/>
                  <a:gd name="T30" fmla="*/ 134 w 184"/>
                  <a:gd name="T31" fmla="*/ 276 h 310"/>
                  <a:gd name="T32" fmla="*/ 118 w 184"/>
                  <a:gd name="T33" fmla="*/ 239 h 310"/>
                  <a:gd name="T34" fmla="*/ 118 w 184"/>
                  <a:gd name="T35" fmla="*/ 240 h 310"/>
                  <a:gd name="T36" fmla="*/ 115 w 184"/>
                  <a:gd name="T37" fmla="*/ 246 h 310"/>
                  <a:gd name="T38" fmla="*/ 108 w 184"/>
                  <a:gd name="T39" fmla="*/ 245 h 310"/>
                  <a:gd name="T40" fmla="*/ 76 w 184"/>
                  <a:gd name="T41" fmla="*/ 245 h 310"/>
                  <a:gd name="T42" fmla="*/ 69 w 184"/>
                  <a:gd name="T43" fmla="*/ 246 h 310"/>
                  <a:gd name="T44" fmla="*/ 66 w 184"/>
                  <a:gd name="T45" fmla="*/ 240 h 310"/>
                  <a:gd name="T46" fmla="*/ 66 w 184"/>
                  <a:gd name="T47" fmla="*/ 239 h 310"/>
                  <a:gd name="T48" fmla="*/ 50 w 184"/>
                  <a:gd name="T49" fmla="*/ 276 h 310"/>
                  <a:gd name="T50" fmla="*/ 50 w 184"/>
                  <a:gd name="T51" fmla="*/ 310 h 310"/>
                  <a:gd name="T52" fmla="*/ 55 w 184"/>
                  <a:gd name="T53" fmla="*/ 79 h 310"/>
                  <a:gd name="T54" fmla="*/ 50 w 184"/>
                  <a:gd name="T55" fmla="*/ 116 h 310"/>
                  <a:gd name="T56" fmla="*/ 61 w 184"/>
                  <a:gd name="T57" fmla="*/ 174 h 310"/>
                  <a:gd name="T58" fmla="*/ 64 w 184"/>
                  <a:gd name="T59" fmla="*/ 184 h 310"/>
                  <a:gd name="T60" fmla="*/ 54 w 184"/>
                  <a:gd name="T61" fmla="*/ 187 h 310"/>
                  <a:gd name="T62" fmla="*/ 29 w 184"/>
                  <a:gd name="T63" fmla="*/ 205 h 310"/>
                  <a:gd name="T64" fmla="*/ 36 w 184"/>
                  <a:gd name="T65" fmla="*/ 247 h 310"/>
                  <a:gd name="T66" fmla="*/ 65 w 184"/>
                  <a:gd name="T67" fmla="*/ 215 h 310"/>
                  <a:gd name="T68" fmla="*/ 74 w 184"/>
                  <a:gd name="T69" fmla="*/ 209 h 310"/>
                  <a:gd name="T70" fmla="*/ 79 w 184"/>
                  <a:gd name="T71" fmla="*/ 219 h 310"/>
                  <a:gd name="T72" fmla="*/ 82 w 184"/>
                  <a:gd name="T73" fmla="*/ 225 h 310"/>
                  <a:gd name="T74" fmla="*/ 103 w 184"/>
                  <a:gd name="T75" fmla="*/ 225 h 310"/>
                  <a:gd name="T76" fmla="*/ 105 w 184"/>
                  <a:gd name="T77" fmla="*/ 219 h 310"/>
                  <a:gd name="T78" fmla="*/ 110 w 184"/>
                  <a:gd name="T79" fmla="*/ 209 h 310"/>
                  <a:gd name="T80" fmla="*/ 120 w 184"/>
                  <a:gd name="T81" fmla="*/ 215 h 310"/>
                  <a:gd name="T82" fmla="*/ 148 w 184"/>
                  <a:gd name="T83" fmla="*/ 247 h 310"/>
                  <a:gd name="T84" fmla="*/ 155 w 184"/>
                  <a:gd name="T85" fmla="*/ 205 h 310"/>
                  <a:gd name="T86" fmla="*/ 130 w 184"/>
                  <a:gd name="T87" fmla="*/ 187 h 310"/>
                  <a:gd name="T88" fmla="*/ 120 w 184"/>
                  <a:gd name="T89" fmla="*/ 184 h 310"/>
                  <a:gd name="T90" fmla="*/ 123 w 184"/>
                  <a:gd name="T91" fmla="*/ 174 h 310"/>
                  <a:gd name="T92" fmla="*/ 135 w 184"/>
                  <a:gd name="T93" fmla="*/ 116 h 310"/>
                  <a:gd name="T94" fmla="*/ 129 w 184"/>
                  <a:gd name="T95" fmla="*/ 79 h 310"/>
                  <a:gd name="T96" fmla="*/ 92 w 184"/>
                  <a:gd name="T97" fmla="*/ 21 h 310"/>
                  <a:gd name="T98" fmla="*/ 55 w 184"/>
                  <a:gd name="T99" fmla="*/ 79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4" h="310">
                    <a:moveTo>
                      <a:pt x="50" y="310"/>
                    </a:moveTo>
                    <a:cubicBezTo>
                      <a:pt x="32" y="282"/>
                      <a:pt x="32" y="282"/>
                      <a:pt x="32" y="282"/>
                    </a:cubicBezTo>
                    <a:cubicBezTo>
                      <a:pt x="28" y="276"/>
                      <a:pt x="0" y="230"/>
                      <a:pt x="10" y="199"/>
                    </a:cubicBezTo>
                    <a:cubicBezTo>
                      <a:pt x="14" y="187"/>
                      <a:pt x="24" y="178"/>
                      <a:pt x="39" y="171"/>
                    </a:cubicBezTo>
                    <a:cubicBezTo>
                      <a:pt x="33" y="151"/>
                      <a:pt x="30" y="132"/>
                      <a:pt x="30" y="116"/>
                    </a:cubicBezTo>
                    <a:cubicBezTo>
                      <a:pt x="30" y="102"/>
                      <a:pt x="32" y="87"/>
                      <a:pt x="36" y="73"/>
                    </a:cubicBezTo>
                    <a:cubicBezTo>
                      <a:pt x="36" y="72"/>
                      <a:pt x="36" y="72"/>
                      <a:pt x="36" y="72"/>
                    </a:cubicBezTo>
                    <a:cubicBezTo>
                      <a:pt x="50" y="35"/>
                      <a:pt x="77" y="0"/>
                      <a:pt x="92" y="0"/>
                    </a:cubicBezTo>
                    <a:cubicBezTo>
                      <a:pt x="107" y="0"/>
                      <a:pt x="134" y="35"/>
                      <a:pt x="148" y="72"/>
                    </a:cubicBezTo>
                    <a:cubicBezTo>
                      <a:pt x="148" y="73"/>
                      <a:pt x="148" y="73"/>
                      <a:pt x="148" y="73"/>
                    </a:cubicBezTo>
                    <a:cubicBezTo>
                      <a:pt x="152" y="87"/>
                      <a:pt x="155" y="102"/>
                      <a:pt x="155" y="116"/>
                    </a:cubicBezTo>
                    <a:cubicBezTo>
                      <a:pt x="155" y="132"/>
                      <a:pt x="152" y="151"/>
                      <a:pt x="145" y="171"/>
                    </a:cubicBezTo>
                    <a:cubicBezTo>
                      <a:pt x="160" y="178"/>
                      <a:pt x="170" y="187"/>
                      <a:pt x="174" y="199"/>
                    </a:cubicBezTo>
                    <a:cubicBezTo>
                      <a:pt x="184" y="230"/>
                      <a:pt x="156" y="276"/>
                      <a:pt x="153" y="282"/>
                    </a:cubicBezTo>
                    <a:cubicBezTo>
                      <a:pt x="134" y="310"/>
                      <a:pt x="134" y="310"/>
                      <a:pt x="134" y="310"/>
                    </a:cubicBezTo>
                    <a:cubicBezTo>
                      <a:pt x="134" y="276"/>
                      <a:pt x="134" y="276"/>
                      <a:pt x="134" y="276"/>
                    </a:cubicBezTo>
                    <a:cubicBezTo>
                      <a:pt x="134" y="262"/>
                      <a:pt x="128" y="248"/>
                      <a:pt x="118" y="239"/>
                    </a:cubicBezTo>
                    <a:cubicBezTo>
                      <a:pt x="118" y="239"/>
                      <a:pt x="118" y="239"/>
                      <a:pt x="118" y="240"/>
                    </a:cubicBezTo>
                    <a:cubicBezTo>
                      <a:pt x="115" y="246"/>
                      <a:pt x="115" y="246"/>
                      <a:pt x="115" y="246"/>
                    </a:cubicBezTo>
                    <a:cubicBezTo>
                      <a:pt x="108" y="245"/>
                      <a:pt x="108" y="245"/>
                      <a:pt x="108" y="245"/>
                    </a:cubicBezTo>
                    <a:cubicBezTo>
                      <a:pt x="98" y="245"/>
                      <a:pt x="87" y="245"/>
                      <a:pt x="76" y="245"/>
                    </a:cubicBezTo>
                    <a:cubicBezTo>
                      <a:pt x="69" y="246"/>
                      <a:pt x="69" y="246"/>
                      <a:pt x="69" y="246"/>
                    </a:cubicBezTo>
                    <a:cubicBezTo>
                      <a:pt x="66" y="240"/>
                      <a:pt x="66" y="240"/>
                      <a:pt x="66" y="240"/>
                    </a:cubicBezTo>
                    <a:cubicBezTo>
                      <a:pt x="66" y="239"/>
                      <a:pt x="66" y="239"/>
                      <a:pt x="66" y="239"/>
                    </a:cubicBezTo>
                    <a:cubicBezTo>
                      <a:pt x="56" y="249"/>
                      <a:pt x="50" y="262"/>
                      <a:pt x="50" y="276"/>
                    </a:cubicBezTo>
                    <a:lnTo>
                      <a:pt x="50" y="310"/>
                    </a:lnTo>
                    <a:close/>
                    <a:moveTo>
                      <a:pt x="55" y="79"/>
                    </a:moveTo>
                    <a:cubicBezTo>
                      <a:pt x="52" y="91"/>
                      <a:pt x="50" y="104"/>
                      <a:pt x="50" y="116"/>
                    </a:cubicBezTo>
                    <a:cubicBezTo>
                      <a:pt x="50" y="132"/>
                      <a:pt x="53" y="152"/>
                      <a:pt x="61" y="174"/>
                    </a:cubicBezTo>
                    <a:cubicBezTo>
                      <a:pt x="64" y="184"/>
                      <a:pt x="64" y="184"/>
                      <a:pt x="64" y="184"/>
                    </a:cubicBezTo>
                    <a:cubicBezTo>
                      <a:pt x="54" y="187"/>
                      <a:pt x="54" y="187"/>
                      <a:pt x="54" y="187"/>
                    </a:cubicBezTo>
                    <a:cubicBezTo>
                      <a:pt x="45" y="190"/>
                      <a:pt x="33" y="196"/>
                      <a:pt x="29" y="205"/>
                    </a:cubicBezTo>
                    <a:cubicBezTo>
                      <a:pt x="26" y="216"/>
                      <a:pt x="30" y="233"/>
                      <a:pt x="36" y="247"/>
                    </a:cubicBezTo>
                    <a:cubicBezTo>
                      <a:pt x="42" y="234"/>
                      <a:pt x="52" y="223"/>
                      <a:pt x="65" y="215"/>
                    </a:cubicBezTo>
                    <a:cubicBezTo>
                      <a:pt x="74" y="209"/>
                      <a:pt x="74" y="209"/>
                      <a:pt x="74" y="20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80" y="221"/>
                      <a:pt x="81" y="223"/>
                      <a:pt x="82" y="225"/>
                    </a:cubicBezTo>
                    <a:cubicBezTo>
                      <a:pt x="89" y="225"/>
                      <a:pt x="96" y="225"/>
                      <a:pt x="103" y="225"/>
                    </a:cubicBezTo>
                    <a:cubicBezTo>
                      <a:pt x="104" y="223"/>
                      <a:pt x="105" y="221"/>
                      <a:pt x="105" y="219"/>
                    </a:cubicBezTo>
                    <a:cubicBezTo>
                      <a:pt x="110" y="209"/>
                      <a:pt x="110" y="209"/>
                      <a:pt x="110" y="209"/>
                    </a:cubicBezTo>
                    <a:cubicBezTo>
                      <a:pt x="120" y="215"/>
                      <a:pt x="120" y="215"/>
                      <a:pt x="120" y="215"/>
                    </a:cubicBezTo>
                    <a:cubicBezTo>
                      <a:pt x="133" y="223"/>
                      <a:pt x="142" y="234"/>
                      <a:pt x="148" y="247"/>
                    </a:cubicBezTo>
                    <a:cubicBezTo>
                      <a:pt x="154" y="233"/>
                      <a:pt x="159" y="216"/>
                      <a:pt x="155" y="205"/>
                    </a:cubicBezTo>
                    <a:cubicBezTo>
                      <a:pt x="152" y="196"/>
                      <a:pt x="140" y="190"/>
                      <a:pt x="130" y="187"/>
                    </a:cubicBezTo>
                    <a:cubicBezTo>
                      <a:pt x="120" y="184"/>
                      <a:pt x="120" y="184"/>
                      <a:pt x="120" y="184"/>
                    </a:cubicBezTo>
                    <a:cubicBezTo>
                      <a:pt x="123" y="174"/>
                      <a:pt x="123" y="174"/>
                      <a:pt x="123" y="174"/>
                    </a:cubicBezTo>
                    <a:cubicBezTo>
                      <a:pt x="131" y="152"/>
                      <a:pt x="135" y="132"/>
                      <a:pt x="135" y="116"/>
                    </a:cubicBezTo>
                    <a:cubicBezTo>
                      <a:pt x="135" y="104"/>
                      <a:pt x="133" y="91"/>
                      <a:pt x="129" y="79"/>
                    </a:cubicBezTo>
                    <a:cubicBezTo>
                      <a:pt x="117" y="47"/>
                      <a:pt x="99" y="26"/>
                      <a:pt x="92" y="21"/>
                    </a:cubicBezTo>
                    <a:cubicBezTo>
                      <a:pt x="85" y="26"/>
                      <a:pt x="67" y="47"/>
                      <a:pt x="55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95000"/>
                    </a:schemeClr>
                  </a:solidFill>
                  <a:latin typeface="Calibri Light"/>
                </a:endParaRPr>
              </a:p>
            </p:txBody>
          </p:sp>
          <p:sp>
            <p:nvSpPr>
              <p:cNvPr id="27" name="Freeform 31"/>
              <p:cNvSpPr>
                <a:spLocks noEditPoints="1"/>
              </p:cNvSpPr>
              <p:nvPr/>
            </p:nvSpPr>
            <p:spPr bwMode="auto">
              <a:xfrm>
                <a:off x="4960938" y="5127626"/>
                <a:ext cx="244475" cy="241300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32 h 64"/>
                  <a:gd name="T4" fmla="*/ 32 w 64"/>
                  <a:gd name="T5" fmla="*/ 0 h 64"/>
                  <a:gd name="T6" fmla="*/ 64 w 64"/>
                  <a:gd name="T7" fmla="*/ 32 h 64"/>
                  <a:gd name="T8" fmla="*/ 32 w 64"/>
                  <a:gd name="T9" fmla="*/ 64 h 64"/>
                  <a:gd name="T10" fmla="*/ 32 w 64"/>
                  <a:gd name="T11" fmla="*/ 12 h 64"/>
                  <a:gd name="T12" fmla="*/ 12 w 64"/>
                  <a:gd name="T13" fmla="*/ 32 h 64"/>
                  <a:gd name="T14" fmla="*/ 32 w 64"/>
                  <a:gd name="T15" fmla="*/ 52 h 64"/>
                  <a:gd name="T16" fmla="*/ 52 w 64"/>
                  <a:gd name="T17" fmla="*/ 32 h 64"/>
                  <a:gd name="T18" fmla="*/ 32 w 64"/>
                  <a:gd name="T19" fmla="*/ 1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14" y="64"/>
                      <a:pt x="0" y="50"/>
                      <a:pt x="0" y="32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50" y="0"/>
                      <a:pt x="64" y="14"/>
                      <a:pt x="64" y="32"/>
                    </a:cubicBezTo>
                    <a:cubicBezTo>
                      <a:pt x="64" y="50"/>
                      <a:pt x="50" y="64"/>
                      <a:pt x="32" y="64"/>
                    </a:cubicBezTo>
                    <a:close/>
                    <a:moveTo>
                      <a:pt x="32" y="12"/>
                    </a:moveTo>
                    <a:cubicBezTo>
                      <a:pt x="21" y="12"/>
                      <a:pt x="12" y="21"/>
                      <a:pt x="12" y="32"/>
                    </a:cubicBezTo>
                    <a:cubicBezTo>
                      <a:pt x="12" y="43"/>
                      <a:pt x="21" y="52"/>
                      <a:pt x="32" y="52"/>
                    </a:cubicBezTo>
                    <a:cubicBezTo>
                      <a:pt x="43" y="52"/>
                      <a:pt x="52" y="43"/>
                      <a:pt x="52" y="32"/>
                    </a:cubicBezTo>
                    <a:cubicBezTo>
                      <a:pt x="52" y="21"/>
                      <a:pt x="43" y="12"/>
                      <a:pt x="32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95000"/>
                    </a:schemeClr>
                  </a:solidFill>
                  <a:latin typeface="Calibri Light"/>
                </a:endParaRPr>
              </a:p>
            </p:txBody>
          </p:sp>
          <p:sp>
            <p:nvSpPr>
              <p:cNvPr id="28" name="Freeform 32"/>
              <p:cNvSpPr>
                <a:spLocks noEditPoints="1"/>
              </p:cNvSpPr>
              <p:nvPr/>
            </p:nvSpPr>
            <p:spPr bwMode="auto">
              <a:xfrm>
                <a:off x="4973638" y="5649913"/>
                <a:ext cx="225425" cy="358775"/>
              </a:xfrm>
              <a:custGeom>
                <a:avLst/>
                <a:gdLst>
                  <a:gd name="T0" fmla="*/ 29 w 59"/>
                  <a:gd name="T1" fmla="*/ 95 h 95"/>
                  <a:gd name="T2" fmla="*/ 24 w 59"/>
                  <a:gd name="T3" fmla="*/ 85 h 95"/>
                  <a:gd name="T4" fmla="*/ 0 w 59"/>
                  <a:gd name="T5" fmla="*/ 26 h 95"/>
                  <a:gd name="T6" fmla="*/ 29 w 59"/>
                  <a:gd name="T7" fmla="*/ 0 h 95"/>
                  <a:gd name="T8" fmla="*/ 59 w 59"/>
                  <a:gd name="T9" fmla="*/ 26 h 95"/>
                  <a:gd name="T10" fmla="*/ 34 w 59"/>
                  <a:gd name="T11" fmla="*/ 85 h 95"/>
                  <a:gd name="T12" fmla="*/ 29 w 59"/>
                  <a:gd name="T13" fmla="*/ 95 h 95"/>
                  <a:gd name="T14" fmla="*/ 29 w 59"/>
                  <a:gd name="T15" fmla="*/ 12 h 95"/>
                  <a:gd name="T16" fmla="*/ 12 w 59"/>
                  <a:gd name="T17" fmla="*/ 26 h 95"/>
                  <a:gd name="T18" fmla="*/ 29 w 59"/>
                  <a:gd name="T19" fmla="*/ 69 h 95"/>
                  <a:gd name="T20" fmla="*/ 47 w 59"/>
                  <a:gd name="T21" fmla="*/ 26 h 95"/>
                  <a:gd name="T22" fmla="*/ 29 w 59"/>
                  <a:gd name="T23" fmla="*/ 1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95">
                    <a:moveTo>
                      <a:pt x="29" y="95"/>
                    </a:moveTo>
                    <a:cubicBezTo>
                      <a:pt x="24" y="85"/>
                      <a:pt x="24" y="85"/>
                      <a:pt x="24" y="85"/>
                    </a:cubicBezTo>
                    <a:cubicBezTo>
                      <a:pt x="20" y="77"/>
                      <a:pt x="0" y="38"/>
                      <a:pt x="0" y="26"/>
                    </a:cubicBezTo>
                    <a:cubicBezTo>
                      <a:pt x="0" y="12"/>
                      <a:pt x="13" y="0"/>
                      <a:pt x="29" y="0"/>
                    </a:cubicBezTo>
                    <a:cubicBezTo>
                      <a:pt x="45" y="0"/>
                      <a:pt x="59" y="12"/>
                      <a:pt x="59" y="26"/>
                    </a:cubicBezTo>
                    <a:cubicBezTo>
                      <a:pt x="59" y="38"/>
                      <a:pt x="39" y="77"/>
                      <a:pt x="34" y="85"/>
                    </a:cubicBezTo>
                    <a:lnTo>
                      <a:pt x="29" y="95"/>
                    </a:lnTo>
                    <a:close/>
                    <a:moveTo>
                      <a:pt x="29" y="12"/>
                    </a:moveTo>
                    <a:cubicBezTo>
                      <a:pt x="19" y="12"/>
                      <a:pt x="12" y="18"/>
                      <a:pt x="12" y="26"/>
                    </a:cubicBezTo>
                    <a:cubicBezTo>
                      <a:pt x="12" y="31"/>
                      <a:pt x="20" y="50"/>
                      <a:pt x="29" y="69"/>
                    </a:cubicBezTo>
                    <a:cubicBezTo>
                      <a:pt x="38" y="50"/>
                      <a:pt x="47" y="31"/>
                      <a:pt x="47" y="26"/>
                    </a:cubicBezTo>
                    <a:cubicBezTo>
                      <a:pt x="47" y="18"/>
                      <a:pt x="39" y="12"/>
                      <a:pt x="29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solidFill>
                    <a:schemeClr val="bg1">
                      <a:lumMod val="95000"/>
                    </a:schemeClr>
                  </a:solidFill>
                  <a:latin typeface="Calibri Light"/>
                </a:endParaRPr>
              </a:p>
            </p:txBody>
          </p:sp>
        </p:grpSp>
        <p:sp>
          <p:nvSpPr>
            <p:cNvPr id="29" name="Round Same Side Corner Rectangle 28"/>
            <p:cNvSpPr/>
            <p:nvPr/>
          </p:nvSpPr>
          <p:spPr>
            <a:xfrm rot="10800000" flipH="1">
              <a:off x="4443050" y="10098881"/>
              <a:ext cx="109697" cy="913591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endParaRPr lang="bg-BG" dirty="0">
                <a:latin typeface="Calibri Ligh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79389" y="9857167"/>
              <a:ext cx="16094234" cy="1575780"/>
            </a:xfrm>
            <a:prstGeom prst="rect">
              <a:avLst/>
            </a:prstGeom>
            <a:noFill/>
          </p:spPr>
          <p:txBody>
            <a:bodyPr wrap="square" lIns="219419" tIns="109710" rIns="219419" bIns="109710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简介：</a:t>
              </a:r>
              <a:r>
                <a:rPr lang="zh-CN" altLang="en-US" sz="4000" dirty="0">
                  <a:latin typeface="Calibri Light"/>
                  <a:ea typeface="Open Sans Light" panose="020B0306030504020204" pitchFamily="34" charset="0"/>
                  <a:cs typeface="Calibri Light"/>
                </a:rPr>
                <a:t>数据预处理，</a:t>
              </a:r>
              <a:r>
                <a:rPr lang="zh-CN" altLang="en-US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占整</a:t>
              </a:r>
              <a:r>
                <a:rPr lang="zh-CN" altLang="en-US" sz="4000" dirty="0">
                  <a:latin typeface="Calibri Light"/>
                  <a:ea typeface="Open Sans Light" panose="020B0306030504020204" pitchFamily="34" charset="0"/>
                  <a:cs typeface="Calibri Light"/>
                </a:rPr>
                <a:t>个过程</a:t>
              </a:r>
              <a:r>
                <a:rPr lang="zh-CN" altLang="en-US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的</a:t>
              </a:r>
              <a:r>
                <a:rPr lang="en-US" altLang="zh-CN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80</a:t>
              </a:r>
              <a:r>
                <a:rPr lang="en-US" altLang="zh-CN" sz="4000" dirty="0">
                  <a:latin typeface="Calibri Light"/>
                  <a:ea typeface="Open Sans Light" panose="020B0306030504020204" pitchFamily="34" charset="0"/>
                  <a:cs typeface="Calibri Light"/>
                </a:rPr>
                <a:t>%</a:t>
              </a:r>
              <a:r>
                <a:rPr lang="zh-CN" altLang="en-US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的</a:t>
              </a:r>
              <a:r>
                <a:rPr lang="zh-CN" altLang="en-US" sz="4000" dirty="0">
                  <a:latin typeface="Calibri Light"/>
                  <a:ea typeface="Open Sans Light" panose="020B0306030504020204" pitchFamily="34" charset="0"/>
                  <a:cs typeface="Calibri Light"/>
                </a:rPr>
                <a:t>工作量</a:t>
              </a:r>
              <a:r>
                <a:rPr lang="zh-CN" altLang="en-US" sz="4000" dirty="0" smtClean="0">
                  <a:latin typeface="Calibri Light"/>
                  <a:ea typeface="Open Sans Light" panose="020B0306030504020204" pitchFamily="34" charset="0"/>
                  <a:cs typeface="Calibri Light"/>
                </a:rPr>
                <a:t>，</a:t>
              </a:r>
              <a:r>
                <a:rPr lang="zh-CN" altLang="en-US" sz="4000" dirty="0">
                  <a:latin typeface="Calibri Light"/>
                  <a:ea typeface="Open Sans Light" panose="020B0306030504020204" pitchFamily="34" charset="0"/>
                  <a:cs typeface="Calibri Light"/>
                </a:rPr>
                <a:t>基本步骤是数据审核，字段离散化，字符串转数值</a:t>
              </a:r>
              <a:endParaRPr lang="en-US" altLang="zh-CN" sz="4000" dirty="0">
                <a:latin typeface="Calibri Light"/>
                <a:ea typeface="Open Sans Light" panose="020B0306030504020204" pitchFamily="34" charset="0"/>
                <a:cs typeface="Calibri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85111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 advClick="0" advTm="3000">
        <p14:reveal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17255</TotalTime>
  <Words>1104</Words>
  <Application>Microsoft Office PowerPoint</Application>
  <PresentationFormat>自定义</PresentationFormat>
  <Paragraphs>102</Paragraphs>
  <Slides>15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 Theme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Jetfabrik</dc:creator>
  <cp:keywords/>
  <dc:description/>
  <cp:lastModifiedBy>michael</cp:lastModifiedBy>
  <cp:revision>3063</cp:revision>
  <dcterms:created xsi:type="dcterms:W3CDTF">2014-11-12T21:47:38Z</dcterms:created>
  <dcterms:modified xsi:type="dcterms:W3CDTF">2016-08-05T02:17:44Z</dcterms:modified>
  <cp:category/>
</cp:coreProperties>
</file>