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91" r:id="rId5"/>
    <p:sldId id="541" r:id="rId6"/>
    <p:sldId id="540" r:id="rId7"/>
    <p:sldId id="542" r:id="rId8"/>
    <p:sldId id="529" r:id="rId9"/>
    <p:sldId id="539" r:id="rId10"/>
    <p:sldId id="521" r:id="rId11"/>
    <p:sldId id="546" r:id="rId12"/>
    <p:sldId id="547" r:id="rId13"/>
    <p:sldId id="485" r:id="rId14"/>
    <p:sldId id="548" r:id="rId15"/>
    <p:sldId id="549" r:id="rId16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44" autoAdjust="0"/>
  </p:normalViewPr>
  <p:slideViewPr>
    <p:cSldViewPr snapToGrid="0">
      <p:cViewPr>
        <p:scale>
          <a:sx n="72" d="100"/>
          <a:sy n="72" d="100"/>
        </p:scale>
        <p:origin x="-590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55100-9649-4758-A696-90F7396E6521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A43B3-E409-4E91-B851-13E48530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43B3-E409-4E91-B851-13E4853096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0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43B3-E409-4E91-B851-13E485309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43B3-E409-4E91-B851-13E485309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7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43B3-E409-4E91-B851-13E4853096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43B3-E409-4E91-B851-13E4853096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829733" y="1516594"/>
            <a:ext cx="8534400" cy="40011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95867" y="846138"/>
            <a:ext cx="10972800" cy="774818"/>
          </a:xfrm>
        </p:spPr>
        <p:txBody>
          <a:bodyPr>
            <a:noAutofit/>
          </a:bodyPr>
          <a:lstStyle>
            <a:lvl1pPr algn="l">
              <a:defRPr sz="5500" b="1" spc="-100" baseline="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zh-TW" altLang="en-US" dirty="0" smtClean="0"/>
              <a:t>母片標題樣式</a:t>
            </a:r>
            <a:endParaRPr lang="zh-TW" altLang="en-US" dirty="0"/>
          </a:p>
        </p:txBody>
      </p:sp>
      <p:cxnSp>
        <p:nvCxnSpPr>
          <p:cNvPr id="6" name="Straight Connector 10"/>
          <p:cNvCxnSpPr/>
          <p:nvPr/>
        </p:nvCxnSpPr>
        <p:spPr>
          <a:xfrm>
            <a:off x="1007546" y="6334604"/>
            <a:ext cx="10193541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45" y="6384924"/>
            <a:ext cx="8636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24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45" y="6384924"/>
            <a:ext cx="863600" cy="215900"/>
          </a:xfrm>
          <a:prstGeom prst="rect">
            <a:avLst/>
          </a:prstGeom>
        </p:spPr>
      </p:pic>
      <p:cxnSp>
        <p:nvCxnSpPr>
          <p:cNvPr id="9" name="Straight Connector 9"/>
          <p:cNvCxnSpPr/>
          <p:nvPr/>
        </p:nvCxnSpPr>
        <p:spPr>
          <a:xfrm>
            <a:off x="1007546" y="6104198"/>
            <a:ext cx="101935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77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45" y="6384924"/>
            <a:ext cx="863600" cy="215900"/>
          </a:xfrm>
          <a:prstGeom prst="rect">
            <a:avLst/>
          </a:prstGeom>
        </p:spPr>
      </p:pic>
      <p:cxnSp>
        <p:nvCxnSpPr>
          <p:cNvPr id="9" name="Straight Connector 9"/>
          <p:cNvCxnSpPr/>
          <p:nvPr/>
        </p:nvCxnSpPr>
        <p:spPr>
          <a:xfrm>
            <a:off x="1007546" y="6104198"/>
            <a:ext cx="101935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917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45" y="6384924"/>
            <a:ext cx="863600" cy="215900"/>
          </a:xfrm>
          <a:prstGeom prst="rect">
            <a:avLst/>
          </a:prstGeom>
        </p:spPr>
      </p:pic>
      <p:cxnSp>
        <p:nvCxnSpPr>
          <p:cNvPr id="8" name="Straight Connector 9"/>
          <p:cNvCxnSpPr/>
          <p:nvPr/>
        </p:nvCxnSpPr>
        <p:spPr>
          <a:xfrm>
            <a:off x="1007546" y="6104198"/>
            <a:ext cx="101935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65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45" y="6384924"/>
            <a:ext cx="863600" cy="215900"/>
          </a:xfrm>
          <a:prstGeom prst="rect">
            <a:avLst/>
          </a:prstGeom>
        </p:spPr>
      </p:pic>
      <p:cxnSp>
        <p:nvCxnSpPr>
          <p:cNvPr id="8" name="Straight Connector 9"/>
          <p:cNvCxnSpPr/>
          <p:nvPr/>
        </p:nvCxnSpPr>
        <p:spPr>
          <a:xfrm>
            <a:off x="1007546" y="6104198"/>
            <a:ext cx="101935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8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BFA8EC-3FF5-40AB-BD6D-97B787A94F81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9A39F1-BC69-4875-A0AE-3F9AF0456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16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cxnSp>
        <p:nvCxnSpPr>
          <p:cNvPr id="17" name="Straight Connector 10"/>
          <p:cNvCxnSpPr/>
          <p:nvPr/>
        </p:nvCxnSpPr>
        <p:spPr>
          <a:xfrm>
            <a:off x="1007546" y="6334604"/>
            <a:ext cx="10193541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45" y="6384924"/>
            <a:ext cx="8636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79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0267" y="1168400"/>
            <a:ext cx="10972800" cy="482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0267" y="585490"/>
            <a:ext cx="10972800" cy="50020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45" y="6384924"/>
            <a:ext cx="863600" cy="215900"/>
          </a:xfrm>
          <a:prstGeom prst="rect">
            <a:avLst/>
          </a:prstGeom>
        </p:spPr>
      </p:pic>
      <p:cxnSp>
        <p:nvCxnSpPr>
          <p:cNvPr id="7" name="Straight Connector 9"/>
          <p:cNvCxnSpPr/>
          <p:nvPr/>
        </p:nvCxnSpPr>
        <p:spPr>
          <a:xfrm>
            <a:off x="1007546" y="6104198"/>
            <a:ext cx="101935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1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45" y="6384924"/>
            <a:ext cx="863600" cy="215900"/>
          </a:xfrm>
          <a:prstGeom prst="rect">
            <a:avLst/>
          </a:prstGeom>
        </p:spPr>
      </p:pic>
      <p:cxnSp>
        <p:nvCxnSpPr>
          <p:cNvPr id="9" name="Straight Connector 9"/>
          <p:cNvCxnSpPr/>
          <p:nvPr/>
        </p:nvCxnSpPr>
        <p:spPr>
          <a:xfrm>
            <a:off x="1007546" y="6104198"/>
            <a:ext cx="101935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80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45" y="6384924"/>
            <a:ext cx="863600" cy="215900"/>
          </a:xfrm>
          <a:prstGeom prst="rect">
            <a:avLst/>
          </a:prstGeom>
        </p:spPr>
      </p:pic>
      <p:cxnSp>
        <p:nvCxnSpPr>
          <p:cNvPr id="8" name="Straight Connector 9"/>
          <p:cNvCxnSpPr/>
          <p:nvPr/>
        </p:nvCxnSpPr>
        <p:spPr>
          <a:xfrm>
            <a:off x="1007546" y="6104198"/>
            <a:ext cx="101935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03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45" y="6384924"/>
            <a:ext cx="863600" cy="215900"/>
          </a:xfrm>
          <a:prstGeom prst="rect">
            <a:avLst/>
          </a:prstGeom>
        </p:spPr>
      </p:pic>
      <p:cxnSp>
        <p:nvCxnSpPr>
          <p:cNvPr id="9" name="Straight Connector 9"/>
          <p:cNvCxnSpPr/>
          <p:nvPr/>
        </p:nvCxnSpPr>
        <p:spPr>
          <a:xfrm>
            <a:off x="1007546" y="6104198"/>
            <a:ext cx="101935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8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45" y="6384924"/>
            <a:ext cx="863600" cy="215900"/>
          </a:xfrm>
          <a:prstGeom prst="rect">
            <a:avLst/>
          </a:prstGeom>
        </p:spPr>
      </p:pic>
      <p:cxnSp>
        <p:nvCxnSpPr>
          <p:cNvPr id="11" name="Straight Connector 9"/>
          <p:cNvCxnSpPr/>
          <p:nvPr/>
        </p:nvCxnSpPr>
        <p:spPr>
          <a:xfrm>
            <a:off x="1007546" y="6104198"/>
            <a:ext cx="101935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15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45" y="6384924"/>
            <a:ext cx="863600" cy="215900"/>
          </a:xfrm>
          <a:prstGeom prst="rect">
            <a:avLst/>
          </a:prstGeom>
        </p:spPr>
      </p:pic>
      <p:cxnSp>
        <p:nvCxnSpPr>
          <p:cNvPr id="7" name="Straight Connector 9"/>
          <p:cNvCxnSpPr/>
          <p:nvPr/>
        </p:nvCxnSpPr>
        <p:spPr>
          <a:xfrm>
            <a:off x="1007546" y="6104198"/>
            <a:ext cx="101935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2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0"/>
          <p:cNvCxnSpPr/>
          <p:nvPr/>
        </p:nvCxnSpPr>
        <p:spPr>
          <a:xfrm>
            <a:off x="1007546" y="6334604"/>
            <a:ext cx="10193541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45" y="6384924"/>
            <a:ext cx="8636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Rectangle 7"/>
          <p:cNvSpPr>
            <a:spLocks/>
          </p:cNvSpPr>
          <p:nvPr/>
        </p:nvSpPr>
        <p:spPr>
          <a:xfrm>
            <a:off x="0" y="0"/>
            <a:ext cx="12192000" cy="76200"/>
          </a:xfrm>
          <a:prstGeom prst="rect">
            <a:avLst/>
          </a:prstGeom>
          <a:solidFill>
            <a:srgbClr val="CE00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CE02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32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 spc="-100" baseline="0">
          <a:solidFill>
            <a:srgbClr val="C80003"/>
          </a:solidFill>
          <a:latin typeface="Segoe UI Semibold" panose="020B0702040204020203" pitchFamily="34" charset="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/>
          </a:solidFill>
          <a:latin typeface="Segoe UI" panose="020B0502040204020203" pitchFamily="34" charset="0"/>
          <a:ea typeface="微軟正黑體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/>
          </a:solidFill>
          <a:latin typeface="Segoe UI" panose="020B0502040204020203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/>
          </a:solidFill>
          <a:latin typeface="Segoe UI" panose="020B0502040204020203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/>
          </a:solidFill>
          <a:latin typeface="Segoe UI" panose="020B0502040204020203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54238" y="1419021"/>
            <a:ext cx="10871725" cy="774818"/>
          </a:xfrm>
        </p:spPr>
        <p:txBody>
          <a:bodyPr/>
          <a:lstStyle/>
          <a:p>
            <a:pPr algn="r"/>
            <a:r>
              <a:rPr lang="en-US" altLang="zh-CN" sz="5600" b="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SkyAid</a:t>
            </a:r>
            <a:r>
              <a:rPr lang="en-US" altLang="zh-CN" sz="5600" b="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Sync up with JP team</a:t>
            </a:r>
            <a:endParaRPr lang="en-US" altLang="zh-CN" sz="5600" b="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3472633" y="4800559"/>
            <a:ext cx="7553330" cy="400110"/>
          </a:xfrm>
        </p:spPr>
        <p:txBody>
          <a:bodyPr>
            <a:noAutofit/>
          </a:bodyPr>
          <a:lstStyle/>
          <a:p>
            <a:pPr algn="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Zuqi Xia</a:t>
            </a:r>
          </a:p>
          <a:p>
            <a:pPr algn="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CDC Consumer Service Team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877" y="1223761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600" b="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Challenge for Bot Service</a:t>
            </a:r>
            <a:endParaRPr lang="en-US" sz="5600" b="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790" y="2870521"/>
            <a:ext cx="9664861" cy="28473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Language Issue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Data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source/clean issue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Solution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Validation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Issue</a:t>
            </a:r>
            <a:endParaRPr lang="en-US" altLang="zh-CN" sz="3200" i="1" dirty="0" smtClean="0">
              <a:latin typeface="Roboto" pitchFamily="2" charset="0"/>
              <a:ea typeface="Roboto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sz="32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877" y="1223761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600" b="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Help needed for Support</a:t>
            </a:r>
            <a:endParaRPr lang="en-US" sz="5600" b="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790" y="2870521"/>
            <a:ext cx="9664861" cy="28473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how to have more close collaboration to: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Get useful data source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Validate the solution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Ask help for any issue</a:t>
            </a:r>
          </a:p>
          <a:p>
            <a:pPr lvl="1">
              <a:lnSpc>
                <a:spcPct val="150000"/>
              </a:lnSpc>
            </a:pPr>
            <a:endParaRPr lang="en-US" altLang="zh-CN" sz="3200" i="1" dirty="0" smtClean="0">
              <a:latin typeface="Roboto" pitchFamily="2" charset="0"/>
              <a:ea typeface="Roboto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sz="32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8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557463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38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26512" y="2068846"/>
            <a:ext cx="7511969" cy="2020005"/>
            <a:chOff x="2222341" y="2950654"/>
            <a:chExt cx="7511969" cy="2020005"/>
          </a:xfrm>
        </p:grpSpPr>
        <p:sp>
          <p:nvSpPr>
            <p:cNvPr id="4" name="TextBox 3"/>
            <p:cNvSpPr txBox="1"/>
            <p:nvPr/>
          </p:nvSpPr>
          <p:spPr>
            <a:xfrm>
              <a:off x="2222341" y="3031667"/>
              <a:ext cx="75119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latin typeface="Roboto" pitchFamily="2" charset="0"/>
                  <a:ea typeface="Roboto" pitchFamily="2" charset="0"/>
                  <a:cs typeface="Segoe UI" panose="020B0502040204020203" pitchFamily="34" charset="0"/>
                </a:rPr>
                <a:t> </a:t>
              </a:r>
              <a:r>
                <a:rPr lang="en-US" altLang="zh-CN" sz="6000" dirty="0" smtClean="0">
                  <a:latin typeface="Roboto" pitchFamily="2" charset="0"/>
                  <a:ea typeface="Roboto" pitchFamily="2" charset="0"/>
                  <a:cs typeface="Segoe UI" panose="020B0502040204020203" pitchFamily="34" charset="0"/>
                </a:rPr>
                <a:t>      techie terms in the past months…</a:t>
              </a:r>
              <a:endParaRPr lang="zh-CN" altLang="en-US" sz="6000" dirty="0">
                <a:latin typeface="Roboto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944" y="2950654"/>
              <a:ext cx="1299621" cy="97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02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77" y="770879"/>
            <a:ext cx="657225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308" y="1643607"/>
            <a:ext cx="9931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38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8" y="661335"/>
            <a:ext cx="520446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04" y="1109039"/>
            <a:ext cx="7037408" cy="5155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39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17" y="1453707"/>
            <a:ext cx="5700413" cy="484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5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30329" y="2558007"/>
            <a:ext cx="3084599" cy="3254637"/>
            <a:chOff x="1707436" y="1741344"/>
            <a:chExt cx="3366504" cy="3528200"/>
          </a:xfrm>
        </p:grpSpPr>
        <p:grpSp>
          <p:nvGrpSpPr>
            <p:cNvPr id="3" name="Group 2"/>
            <p:cNvGrpSpPr/>
            <p:nvPr/>
          </p:nvGrpSpPr>
          <p:grpSpPr>
            <a:xfrm>
              <a:off x="1707436" y="1741344"/>
              <a:ext cx="3366504" cy="3528200"/>
              <a:chOff x="2008710" y="2070548"/>
              <a:chExt cx="3366504" cy="3528200"/>
            </a:xfrm>
          </p:grpSpPr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8710" y="3508448"/>
                <a:ext cx="1408104" cy="105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9850" y="3357978"/>
                <a:ext cx="1665364" cy="1090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0615" y="4491133"/>
                <a:ext cx="566500" cy="1081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8" name="Picture 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547" y="4516937"/>
                <a:ext cx="629970" cy="1081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287232" y="5032038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……</a:t>
                </a:r>
                <a:endParaRPr lang="zh-CN" altLang="en-US" dirty="0">
                  <a:solidFill>
                    <a:srgbClr val="C00000"/>
                  </a:solidFill>
                  <a:latin typeface="Roboto" pitchFamily="2" charset="0"/>
                </a:endParaRPr>
              </a:p>
            </p:txBody>
          </p:sp>
          <p:pic>
            <p:nvPicPr>
              <p:cNvPr id="25" name="Picture 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5561" y="2070548"/>
                <a:ext cx="3166879" cy="734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6" name="Rectangle 15"/>
            <p:cNvSpPr/>
            <p:nvPr/>
          </p:nvSpPr>
          <p:spPr>
            <a:xfrm>
              <a:off x="1879509" y="2531905"/>
              <a:ext cx="3058131" cy="5671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/>
              <a:r>
                <a:rPr lang="en-US" altLang="zh-CN" sz="2800" dirty="0" smtClean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Entry </a:t>
              </a:r>
              <a:r>
                <a:rPr lang="en-US" altLang="zh-CN" sz="2800" dirty="0" smtClean="0">
                  <a:latin typeface="Roboto" pitchFamily="2" charset="0"/>
                  <a:ea typeface="Roboto" pitchFamily="2" charset="0"/>
                </a:rPr>
                <a:t>to Support</a:t>
              </a:r>
              <a:endParaRPr lang="en-US" altLang="zh-CN" sz="28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296764" y="2411731"/>
            <a:ext cx="3324589" cy="3427243"/>
            <a:chOff x="6838399" y="853565"/>
            <a:chExt cx="3794961" cy="4131566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0180" y="853565"/>
              <a:ext cx="2426840" cy="1585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838399" y="3143927"/>
              <a:ext cx="1880276" cy="71732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spc="-5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  <a:cs typeface="Arial"/>
                </a:rPr>
                <a:t>TM Product Intelligence</a:t>
              </a:r>
              <a:endParaRPr lang="zh-CN" altLang="en-US" sz="1600" spc="-50" dirty="0" smtClean="0">
                <a:solidFill>
                  <a:schemeClr val="bg1"/>
                </a:solidFill>
                <a:latin typeface="Roboto" pitchFamily="2" charset="0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753084" y="3143926"/>
              <a:ext cx="1880276" cy="71732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spc="-50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  <a:cs typeface="Arial"/>
                </a:rPr>
                <a:t>Platform General Intelligence</a:t>
              </a:r>
              <a:endParaRPr lang="zh-CN" altLang="en-US" sz="1600" spc="-50" dirty="0" smtClean="0">
                <a:solidFill>
                  <a:schemeClr val="bg1"/>
                </a:solidFill>
                <a:latin typeface="Roboto" pitchFamily="2" charset="0"/>
                <a:cs typeface="Arial"/>
              </a:endParaRPr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27" y="4128115"/>
              <a:ext cx="871899" cy="805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0665" y="4158996"/>
              <a:ext cx="1428750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4239" y="4185272"/>
              <a:ext cx="1105563" cy="799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7003782" y="2323692"/>
              <a:ext cx="3352272" cy="630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/>
              <a:r>
                <a:rPr lang="en-US" altLang="zh-CN" sz="2800" dirty="0" smtClean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Brain </a:t>
              </a:r>
              <a:r>
                <a:rPr lang="en-US" altLang="zh-CN" sz="2800" dirty="0" smtClean="0">
                  <a:latin typeface="Roboto" pitchFamily="2" charset="0"/>
                  <a:ea typeface="Roboto" pitchFamily="2" charset="0"/>
                </a:rPr>
                <a:t>for Support</a:t>
              </a:r>
              <a:endParaRPr lang="en-US" altLang="zh-CN" sz="2800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06529" y="457390"/>
            <a:ext cx="35205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00" dirty="0" smtClean="0">
                <a:latin typeface="Roboto" pitchFamily="2" charset="0"/>
                <a:ea typeface="Roboto" pitchFamily="2" charset="0"/>
              </a:rPr>
              <a:t>Our Vision</a:t>
            </a:r>
            <a:endParaRPr lang="zh-CN" altLang="en-US" sz="5600" dirty="0">
              <a:latin typeface="Robot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4278" y="1411497"/>
            <a:ext cx="7464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A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ssist </a:t>
            </a:r>
            <a:r>
              <a:rPr lang="en-US" altLang="zh-CN" sz="2800" dirty="0" smtClean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A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nytime from </a:t>
            </a:r>
            <a:r>
              <a:rPr lang="en-US" altLang="zh-CN" sz="2800" dirty="0" smtClean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A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ny device for </a:t>
            </a:r>
            <a:r>
              <a:rPr lang="en-US" altLang="zh-CN" sz="2800" dirty="0" smtClean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A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ny issue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7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554" y="737626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5600" b="0" dirty="0" err="1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SkyAid</a:t>
            </a:r>
            <a:r>
              <a:rPr lang="en-US" altLang="zh-CN" sz="5600" b="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in Y2016</a:t>
            </a:r>
            <a:endParaRPr lang="zh-CN" altLang="en-US" sz="5600" b="0" dirty="0">
              <a:solidFill>
                <a:schemeClr val="tx1"/>
              </a:solidFill>
              <a:latin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8006" y="2372811"/>
            <a:ext cx="7535119" cy="3460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Intelligence for Windows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Bot 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1261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31" y="35566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5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Intelligence for Windows </a:t>
            </a:r>
            <a:endParaRPr lang="zh-CN" altLang="en-US" sz="5600" b="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542112" y="2048721"/>
            <a:ext cx="2789501" cy="2789499"/>
            <a:chOff x="1215339" y="2141316"/>
            <a:chExt cx="2789501" cy="2789499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215339" y="2720050"/>
              <a:ext cx="2789501" cy="2210765"/>
            </a:xfrm>
            <a:prstGeom prst="rect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PUA Detection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App Vulnerability Scan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Risk Estimation 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Service</a:t>
              </a:r>
            </a:p>
          </p:txBody>
        </p:sp>
        <p:sp>
          <p:nvSpPr>
            <p:cNvPr id="5" name="Snip Same Side Corner Rectangle 4"/>
            <p:cNvSpPr/>
            <p:nvPr/>
          </p:nvSpPr>
          <p:spPr>
            <a:xfrm>
              <a:off x="1215339" y="2141316"/>
              <a:ext cx="2789501" cy="578734"/>
            </a:xfrm>
            <a:prstGeom prst="snip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  <a:cs typeface="Arial"/>
                </a:rPr>
                <a:t>App Ontology</a:t>
              </a:r>
              <a:endParaRPr lang="zh-CN" altLang="en-US" sz="2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70027" y="2048717"/>
            <a:ext cx="3020429" cy="2789499"/>
            <a:chOff x="870027" y="2013992"/>
            <a:chExt cx="3020429" cy="2789499"/>
          </a:xfrm>
        </p:grpSpPr>
        <p:sp>
          <p:nvSpPr>
            <p:cNvPr id="7" name="Rectangle 6"/>
            <p:cNvSpPr/>
            <p:nvPr/>
          </p:nvSpPr>
          <p:spPr>
            <a:xfrm>
              <a:off x="870027" y="2592726"/>
              <a:ext cx="3020429" cy="22107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Case Handling Process automation &amp; standardization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Best Practice Tuning</a:t>
              </a:r>
            </a:p>
          </p:txBody>
        </p:sp>
        <p:sp>
          <p:nvSpPr>
            <p:cNvPr id="8" name="Snip Same Side Corner Rectangle 7"/>
            <p:cNvSpPr/>
            <p:nvPr/>
          </p:nvSpPr>
          <p:spPr>
            <a:xfrm>
              <a:off x="870027" y="2013992"/>
              <a:ext cx="3020429" cy="578734"/>
            </a:xfrm>
            <a:prstGeom prst="snip2SameRect">
              <a:avLst/>
            </a:prstGeom>
            <a:solidFill>
              <a:schemeClr val="accent5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  <a:cs typeface="Arial"/>
                </a:rPr>
                <a:t>SEM Automation</a:t>
              </a:r>
              <a:endParaRPr lang="zh-CN" altLang="en-US" sz="2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12817" y="2048717"/>
            <a:ext cx="3020429" cy="2789499"/>
            <a:chOff x="4712817" y="2013992"/>
            <a:chExt cx="3020429" cy="2789499"/>
          </a:xfrm>
        </p:grpSpPr>
        <p:sp>
          <p:nvSpPr>
            <p:cNvPr id="9" name="Rectangle 8"/>
            <p:cNvSpPr/>
            <p:nvPr/>
          </p:nvSpPr>
          <p:spPr>
            <a:xfrm>
              <a:off x="4712817" y="2592726"/>
              <a:ext cx="3020429" cy="22107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Case Auto Categorization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Validated with L1 &amp; Social Support team</a:t>
              </a:r>
            </a:p>
          </p:txBody>
        </p:sp>
        <p:sp>
          <p:nvSpPr>
            <p:cNvPr id="10" name="Snip Same Side Corner Rectangle 9"/>
            <p:cNvSpPr/>
            <p:nvPr/>
          </p:nvSpPr>
          <p:spPr>
            <a:xfrm>
              <a:off x="4712817" y="2013992"/>
              <a:ext cx="3020429" cy="578734"/>
            </a:xfrm>
            <a:prstGeom prst="snip2Same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  <a:cs typeface="Arial"/>
                </a:rPr>
                <a:t>GCC Intelligence</a:t>
              </a:r>
              <a:endParaRPr lang="zh-CN" altLang="en-US" sz="2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cs typeface="Arial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0027" y="4930816"/>
            <a:ext cx="10461586" cy="1436528"/>
            <a:chOff x="870027" y="4687741"/>
            <a:chExt cx="10461586" cy="1436528"/>
          </a:xfrm>
        </p:grpSpPr>
        <p:sp>
          <p:nvSpPr>
            <p:cNvPr id="14" name="Left Brace 13"/>
            <p:cNvSpPr/>
            <p:nvPr/>
          </p:nvSpPr>
          <p:spPr>
            <a:xfrm rot="16200000">
              <a:off x="5672554" y="-114786"/>
              <a:ext cx="856531" cy="10461586"/>
            </a:xfrm>
            <a:prstGeom prst="leftBrace">
              <a:avLst>
                <a:gd name="adj1" fmla="val 8333"/>
                <a:gd name="adj2" fmla="val 50550"/>
              </a:avLst>
            </a:prstGeom>
            <a:ln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60452" y="5601049"/>
              <a:ext cx="432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Roboto" pitchFamily="2" charset="0"/>
                  <a:ea typeface="Roboto" pitchFamily="2" charset="0"/>
                </a:rPr>
                <a:t>Self Service for End Users</a:t>
              </a:r>
              <a:endParaRPr lang="zh-CN" altLang="en-US" sz="2800" dirty="0">
                <a:latin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76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727" y="84405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5600" b="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Bot framework Research</a:t>
            </a:r>
            <a:endParaRPr lang="zh-CN" altLang="en-US" sz="5600" b="0" dirty="0">
              <a:solidFill>
                <a:schemeClr val="tx1"/>
              </a:solidFill>
              <a:latin typeface="Roboto" pitchFamily="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50" y="227641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52891" y="4816331"/>
            <a:ext cx="798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M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ake Bot Service more </a:t>
            </a:r>
            <a:r>
              <a:rPr lang="en-US" altLang="zh-CN" sz="3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human-like</a:t>
            </a:r>
            <a:endParaRPr lang="zh-CN" altLang="en-US" sz="3600" i="1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4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wdDnDiag">
          <a:fgClr>
            <a:srgbClr val="DCDCDC"/>
          </a:fgClr>
          <a:bgClr>
            <a:prstClr val="white"/>
          </a:bgClr>
        </a:pattFill>
        <a:ln w="3175" cmpd="sng">
          <a:noFill/>
          <a:miter lim="800000"/>
        </a:ln>
        <a:effectLst/>
      </a:spPr>
      <a:bodyPr rtlCol="0" anchor="t"/>
      <a:lstStyle>
        <a:defPPr>
          <a:lnSpc>
            <a:spcPct val="90000"/>
          </a:lnSpc>
          <a:defRPr sz="1400" i="1" spc="-50" dirty="0" smtClean="0">
            <a:solidFill>
              <a:schemeClr val="tx1">
                <a:lumMod val="65000"/>
                <a:lumOff val="35000"/>
              </a:schemeClr>
            </a:solidFill>
            <a:cs typeface="Arial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hie_template" id="{BE44A8B9-0C5A-4E65-97DB-6D47CBDB03D4}" vid="{DC090AFD-C68F-49EA-8C35-0B7B5D2FD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05598FA9977E4DB118233EF829B158" ma:contentTypeVersion="0" ma:contentTypeDescription="Create a new document." ma:contentTypeScope="" ma:versionID="c84ae97cb97a2c3c0afd04c71ba04e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CC536B-B9C4-4C0A-91C1-21ADCCA8BD50}">
  <ds:schemaRefs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8953F26-E8D7-4929-8926-8B42106815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95B3B0D-596A-4195-AAB3-B97C9EBE73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10018</TotalTime>
  <Words>141</Words>
  <Application>Microsoft Office PowerPoint</Application>
  <PresentationFormat>Custom</PresentationFormat>
  <Paragraphs>42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預設佈景主題</vt:lpstr>
      <vt:lpstr>SkyAid Sync up with JP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SkyAid in Y2016</vt:lpstr>
      <vt:lpstr>Intelligence for Windows </vt:lpstr>
      <vt:lpstr>Bot framework Research</vt:lpstr>
      <vt:lpstr>Challenge for Bot Service</vt:lpstr>
      <vt:lpstr>Help needed for Support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for One Drive on Windows 10</dc:title>
  <dc:creator>Yan Shen (RD-TW)</dc:creator>
  <cp:lastModifiedBy>Zuqi Xia (RD-CN)</cp:lastModifiedBy>
  <cp:revision>870</cp:revision>
  <cp:lastPrinted>2015-04-17T09:39:32Z</cp:lastPrinted>
  <dcterms:created xsi:type="dcterms:W3CDTF">2015-04-13T01:13:34Z</dcterms:created>
  <dcterms:modified xsi:type="dcterms:W3CDTF">2016-07-19T05:47:50Z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0x0101002B05598FA9977E4DB118233EF829B158</vt:lpwstr>
  </property>
</Properties>
</file>