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 bookmarkIdSeed="2">
  <p:sldMasterIdLst>
    <p:sldMasterId id="2147483648" r:id="rId1"/>
  </p:sldMasterIdLst>
  <p:notesMasterIdLst>
    <p:notesMasterId r:id="rId26"/>
  </p:notesMasterIdLst>
  <p:sldIdLst>
    <p:sldId id="265" r:id="rId2"/>
    <p:sldId id="258" r:id="rId3"/>
    <p:sldId id="277" r:id="rId4"/>
    <p:sldId id="278" r:id="rId5"/>
    <p:sldId id="280" r:id="rId6"/>
    <p:sldId id="292" r:id="rId7"/>
    <p:sldId id="315" r:id="rId8"/>
    <p:sldId id="290" r:id="rId9"/>
    <p:sldId id="295" r:id="rId10"/>
    <p:sldId id="289" r:id="rId11"/>
    <p:sldId id="299" r:id="rId12"/>
    <p:sldId id="298" r:id="rId13"/>
    <p:sldId id="300" r:id="rId14"/>
    <p:sldId id="302" r:id="rId15"/>
    <p:sldId id="314" r:id="rId16"/>
    <p:sldId id="305" r:id="rId17"/>
    <p:sldId id="304" r:id="rId18"/>
    <p:sldId id="306" r:id="rId19"/>
    <p:sldId id="307" r:id="rId20"/>
    <p:sldId id="308" r:id="rId21"/>
    <p:sldId id="309" r:id="rId22"/>
    <p:sldId id="310" r:id="rId23"/>
    <p:sldId id="311" r:id="rId24"/>
    <p:sldId id="312" r:id="rId2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0" autoAdjust="0"/>
    <p:restoredTop sz="94602" autoAdjust="0"/>
  </p:normalViewPr>
  <p:slideViewPr>
    <p:cSldViewPr snapToGrid="0" snapToObjects="1">
      <p:cViewPr varScale="1">
        <p:scale>
          <a:sx n="144" d="100"/>
          <a:sy n="144" d="100"/>
        </p:scale>
        <p:origin x="654" y="11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0C07776-9109-4FAC-8709-E2C2DAFC9A96}" type="doc">
      <dgm:prSet loTypeId="urn:microsoft.com/office/officeart/2005/8/layout/architecture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 altLang="zh-CN"/>
        </a:p>
      </dgm:t>
    </dgm:pt>
    <dgm:pt modelId="{C7EB6FF9-61DC-4FA5-A33B-5255EE57F8A9}">
      <dgm:prSet phldrT="[Text]"/>
      <dgm:spPr/>
      <dgm:t>
        <a:bodyPr/>
        <a:lstStyle/>
        <a:p>
          <a:r>
            <a:rPr lang="en-US" altLang="zh-CN" dirty="0" smtClean="0"/>
            <a:t>Fusion Insight</a:t>
          </a:r>
          <a:r>
            <a:rPr lang="zh-CN" altLang="en-US" dirty="0" smtClean="0"/>
            <a:t>平台</a:t>
          </a:r>
          <a:r>
            <a:rPr lang="en-US" altLang="zh-CN" dirty="0" smtClean="0"/>
            <a:t>(HDFS)</a:t>
          </a:r>
          <a:endParaRPr lang="en-US" altLang="zh-CN" dirty="0"/>
        </a:p>
      </dgm:t>
    </dgm:pt>
    <dgm:pt modelId="{3388BF38-037B-49B0-83C1-65215A0D4964}" type="parTrans" cxnId="{7FD23955-3CDE-427C-B852-2BDC3FB764DC}">
      <dgm:prSet/>
      <dgm:spPr/>
      <dgm:t>
        <a:bodyPr/>
        <a:lstStyle/>
        <a:p>
          <a:endParaRPr lang="en-US" altLang="zh-CN"/>
        </a:p>
      </dgm:t>
    </dgm:pt>
    <dgm:pt modelId="{9B4E4581-7575-415A-9487-89BFEE5BC36F}" type="sibTrans" cxnId="{7FD23955-3CDE-427C-B852-2BDC3FB764DC}">
      <dgm:prSet/>
      <dgm:spPr/>
      <dgm:t>
        <a:bodyPr/>
        <a:lstStyle/>
        <a:p>
          <a:endParaRPr lang="en-US" altLang="zh-CN"/>
        </a:p>
      </dgm:t>
    </dgm:pt>
    <dgm:pt modelId="{547F740B-3A24-49C5-A2B1-7AF416770A08}">
      <dgm:prSet phldrT="[Text]"/>
      <dgm:spPr/>
      <dgm:t>
        <a:bodyPr/>
        <a:lstStyle/>
        <a:p>
          <a:r>
            <a:rPr lang="en-US" altLang="zh-CN" dirty="0" smtClean="0"/>
            <a:t>Spark</a:t>
          </a:r>
          <a:endParaRPr lang="en-US" altLang="zh-CN" dirty="0"/>
        </a:p>
      </dgm:t>
    </dgm:pt>
    <dgm:pt modelId="{8D90A45C-F5D6-43F1-9348-AE72691465EE}" type="parTrans" cxnId="{E500AF29-A9A7-44B9-922B-3FAC2B5F428A}">
      <dgm:prSet/>
      <dgm:spPr/>
      <dgm:t>
        <a:bodyPr/>
        <a:lstStyle/>
        <a:p>
          <a:endParaRPr lang="en-US" altLang="zh-CN"/>
        </a:p>
      </dgm:t>
    </dgm:pt>
    <dgm:pt modelId="{6DF9C90E-6959-4715-B490-FE14042E42F3}" type="sibTrans" cxnId="{E500AF29-A9A7-44B9-922B-3FAC2B5F428A}">
      <dgm:prSet/>
      <dgm:spPr/>
      <dgm:t>
        <a:bodyPr/>
        <a:lstStyle/>
        <a:p>
          <a:endParaRPr lang="en-US" altLang="zh-CN"/>
        </a:p>
      </dgm:t>
    </dgm:pt>
    <dgm:pt modelId="{BBA0F77C-BBC0-4BB5-A68F-78E0871B4666}">
      <dgm:prSet phldrT="[Text]"/>
      <dgm:spPr/>
      <dgm:t>
        <a:bodyPr/>
        <a:lstStyle/>
        <a:p>
          <a:r>
            <a:rPr lang="zh-CN" altLang="en-US" dirty="0" smtClean="0"/>
            <a:t>类型节点</a:t>
          </a:r>
          <a:endParaRPr lang="en-US" altLang="zh-CN" dirty="0"/>
        </a:p>
      </dgm:t>
    </dgm:pt>
    <dgm:pt modelId="{B1016384-5405-4A2E-9667-D68F25C1805A}" type="parTrans" cxnId="{72E5F49A-E415-4866-AA05-29FA251111D9}">
      <dgm:prSet/>
      <dgm:spPr/>
      <dgm:t>
        <a:bodyPr/>
        <a:lstStyle/>
        <a:p>
          <a:endParaRPr lang="en-US" altLang="zh-CN"/>
        </a:p>
      </dgm:t>
    </dgm:pt>
    <dgm:pt modelId="{7C36D36D-2A9C-4B51-B431-65431D2DE747}" type="sibTrans" cxnId="{72E5F49A-E415-4866-AA05-29FA251111D9}">
      <dgm:prSet/>
      <dgm:spPr/>
      <dgm:t>
        <a:bodyPr/>
        <a:lstStyle/>
        <a:p>
          <a:endParaRPr lang="en-US" altLang="zh-CN"/>
        </a:p>
      </dgm:t>
    </dgm:pt>
    <dgm:pt modelId="{77C994D4-FEEB-475A-AEBF-78CCCB816108}">
      <dgm:prSet phldrT="[Text]"/>
      <dgm:spPr/>
      <dgm:t>
        <a:bodyPr/>
        <a:lstStyle/>
        <a:p>
          <a:r>
            <a:rPr lang="zh-CN" altLang="en-US" dirty="0" smtClean="0"/>
            <a:t>算法节点</a:t>
          </a:r>
          <a:endParaRPr lang="en-US" altLang="zh-CN" dirty="0"/>
        </a:p>
      </dgm:t>
    </dgm:pt>
    <dgm:pt modelId="{709A3520-EA45-46A2-A67E-80FF8F990499}" type="parTrans" cxnId="{7215FAED-A754-49C6-95CB-0D2EB32D3ED5}">
      <dgm:prSet/>
      <dgm:spPr/>
      <dgm:t>
        <a:bodyPr/>
        <a:lstStyle/>
        <a:p>
          <a:endParaRPr lang="en-US" altLang="zh-CN"/>
        </a:p>
      </dgm:t>
    </dgm:pt>
    <dgm:pt modelId="{25A63096-3C98-4759-A94F-11CF7F0E0989}" type="sibTrans" cxnId="{7215FAED-A754-49C6-95CB-0D2EB32D3ED5}">
      <dgm:prSet/>
      <dgm:spPr/>
      <dgm:t>
        <a:bodyPr/>
        <a:lstStyle/>
        <a:p>
          <a:endParaRPr lang="en-US" altLang="zh-CN"/>
        </a:p>
      </dgm:t>
    </dgm:pt>
    <dgm:pt modelId="{24A0A796-968B-488D-AD59-BB65F593FBF2}">
      <dgm:prSet phldrT="[Text]"/>
      <dgm:spPr/>
      <dgm:t>
        <a:bodyPr/>
        <a:lstStyle/>
        <a:p>
          <a:r>
            <a:rPr lang="en-US" altLang="zh-CN" dirty="0" smtClean="0"/>
            <a:t>MapReduce</a:t>
          </a:r>
          <a:endParaRPr lang="en-US" altLang="zh-CN" dirty="0"/>
        </a:p>
      </dgm:t>
    </dgm:pt>
    <dgm:pt modelId="{752A9EB9-9AD8-4374-B960-B1081AF768A3}" type="parTrans" cxnId="{2E5AF385-0066-489D-B81D-4F57096569B5}">
      <dgm:prSet/>
      <dgm:spPr/>
      <dgm:t>
        <a:bodyPr/>
        <a:lstStyle/>
        <a:p>
          <a:endParaRPr lang="en-US" altLang="zh-CN"/>
        </a:p>
      </dgm:t>
    </dgm:pt>
    <dgm:pt modelId="{B1BC300A-BC57-470B-A7B2-632F86B5EAFD}" type="sibTrans" cxnId="{2E5AF385-0066-489D-B81D-4F57096569B5}">
      <dgm:prSet/>
      <dgm:spPr/>
      <dgm:t>
        <a:bodyPr/>
        <a:lstStyle/>
        <a:p>
          <a:endParaRPr lang="en-US" altLang="zh-CN"/>
        </a:p>
      </dgm:t>
    </dgm:pt>
    <dgm:pt modelId="{C87795C9-8F16-496F-82D5-21929C0F4AD6}">
      <dgm:prSet phldrT="[Text]"/>
      <dgm:spPr/>
      <dgm:t>
        <a:bodyPr/>
        <a:lstStyle/>
        <a:p>
          <a:r>
            <a:rPr lang="zh-CN" altLang="en-US" dirty="0" smtClean="0"/>
            <a:t>输出</a:t>
          </a:r>
          <a:r>
            <a:rPr lang="en-US" altLang="zh-CN" dirty="0" smtClean="0"/>
            <a:t>(</a:t>
          </a:r>
          <a:r>
            <a:rPr lang="zh-CN" altLang="en-US" dirty="0" smtClean="0"/>
            <a:t>文本导出，分类评估，聚类评估等</a:t>
          </a:r>
          <a:r>
            <a:rPr lang="en-US" altLang="zh-CN" dirty="0" smtClean="0"/>
            <a:t>)</a:t>
          </a:r>
          <a:endParaRPr lang="en-US" altLang="zh-CN" dirty="0"/>
        </a:p>
      </dgm:t>
    </dgm:pt>
    <dgm:pt modelId="{94B02780-4419-47B3-994A-B11F482947A0}" type="parTrans" cxnId="{EAEB5C83-67BD-44F7-9D9D-1D8E00FE858D}">
      <dgm:prSet/>
      <dgm:spPr/>
      <dgm:t>
        <a:bodyPr/>
        <a:lstStyle/>
        <a:p>
          <a:endParaRPr lang="en-US" altLang="zh-CN"/>
        </a:p>
      </dgm:t>
    </dgm:pt>
    <dgm:pt modelId="{3E7AF7B5-ED4B-46FA-ACD3-702ACD61E60D}" type="sibTrans" cxnId="{EAEB5C83-67BD-44F7-9D9D-1D8E00FE858D}">
      <dgm:prSet/>
      <dgm:spPr/>
      <dgm:t>
        <a:bodyPr/>
        <a:lstStyle/>
        <a:p>
          <a:endParaRPr lang="en-US" altLang="zh-CN"/>
        </a:p>
      </dgm:t>
    </dgm:pt>
    <dgm:pt modelId="{7AA3E2DB-4A14-40E2-A0C5-14039BEAA7F8}" type="pres">
      <dgm:prSet presAssocID="{B0C07776-9109-4FAC-8709-E2C2DAFC9A96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 altLang="zh-CN"/>
        </a:p>
      </dgm:t>
    </dgm:pt>
    <dgm:pt modelId="{F22E6F4F-AD09-483E-AB29-A8563659C325}" type="pres">
      <dgm:prSet presAssocID="{C7EB6FF9-61DC-4FA5-A33B-5255EE57F8A9}" presName="vertOne" presStyleCnt="0"/>
      <dgm:spPr/>
    </dgm:pt>
    <dgm:pt modelId="{590EF9E5-9BAB-4FE4-A6BD-D9C4B7142330}" type="pres">
      <dgm:prSet presAssocID="{C7EB6FF9-61DC-4FA5-A33B-5255EE57F8A9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 altLang="zh-CN"/>
        </a:p>
      </dgm:t>
    </dgm:pt>
    <dgm:pt modelId="{42EB0BA6-17EF-4250-AD51-60DBEAC53CA9}" type="pres">
      <dgm:prSet presAssocID="{C7EB6FF9-61DC-4FA5-A33B-5255EE57F8A9}" presName="parTransOne" presStyleCnt="0"/>
      <dgm:spPr/>
    </dgm:pt>
    <dgm:pt modelId="{989DD999-D0AA-49FF-99D6-B15D48B2F5E5}" type="pres">
      <dgm:prSet presAssocID="{C7EB6FF9-61DC-4FA5-A33B-5255EE57F8A9}" presName="horzOne" presStyleCnt="0"/>
      <dgm:spPr/>
    </dgm:pt>
    <dgm:pt modelId="{F741DD44-09FC-43F4-80A0-DA90B302EA31}" type="pres">
      <dgm:prSet presAssocID="{547F740B-3A24-49C5-A2B1-7AF416770A08}" presName="vertTwo" presStyleCnt="0"/>
      <dgm:spPr/>
    </dgm:pt>
    <dgm:pt modelId="{5BA08633-FA9C-428A-B41C-19A6B035F90B}" type="pres">
      <dgm:prSet presAssocID="{547F740B-3A24-49C5-A2B1-7AF416770A08}" presName="txTwo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 altLang="zh-CN"/>
        </a:p>
      </dgm:t>
    </dgm:pt>
    <dgm:pt modelId="{C460C6C8-CF78-4D3B-8EDF-479285825EF9}" type="pres">
      <dgm:prSet presAssocID="{547F740B-3A24-49C5-A2B1-7AF416770A08}" presName="parTransTwo" presStyleCnt="0"/>
      <dgm:spPr/>
    </dgm:pt>
    <dgm:pt modelId="{4C49E84F-B08B-4164-B64C-C6848085F435}" type="pres">
      <dgm:prSet presAssocID="{547F740B-3A24-49C5-A2B1-7AF416770A08}" presName="horzTwo" presStyleCnt="0"/>
      <dgm:spPr/>
    </dgm:pt>
    <dgm:pt modelId="{CDC7F94E-7489-4979-A0F3-FD99AF8CA963}" type="pres">
      <dgm:prSet presAssocID="{BBA0F77C-BBC0-4BB5-A68F-78E0871B4666}" presName="vertThree" presStyleCnt="0"/>
      <dgm:spPr/>
    </dgm:pt>
    <dgm:pt modelId="{2DB47F08-62F5-45FA-8BB0-81E273359F43}" type="pres">
      <dgm:prSet presAssocID="{BBA0F77C-BBC0-4BB5-A68F-78E0871B4666}" presName="txThree" presStyleLbl="node3" presStyleIdx="0" presStyleCnt="3" custScaleX="59423">
        <dgm:presLayoutVars>
          <dgm:chPref val="3"/>
        </dgm:presLayoutVars>
      </dgm:prSet>
      <dgm:spPr/>
      <dgm:t>
        <a:bodyPr/>
        <a:lstStyle/>
        <a:p>
          <a:endParaRPr lang="en-US" altLang="zh-CN"/>
        </a:p>
      </dgm:t>
    </dgm:pt>
    <dgm:pt modelId="{3B7C0525-420B-4EA9-AE71-856061E9EE04}" type="pres">
      <dgm:prSet presAssocID="{BBA0F77C-BBC0-4BB5-A68F-78E0871B4666}" presName="horzThree" presStyleCnt="0"/>
      <dgm:spPr/>
    </dgm:pt>
    <dgm:pt modelId="{0EC3BE0D-43D2-4453-A70B-68BA5AFE0D01}" type="pres">
      <dgm:prSet presAssocID="{7C36D36D-2A9C-4B51-B431-65431D2DE747}" presName="sibSpaceThree" presStyleCnt="0"/>
      <dgm:spPr/>
    </dgm:pt>
    <dgm:pt modelId="{7E37FEEA-BAFB-456F-8B05-0776940E2C41}" type="pres">
      <dgm:prSet presAssocID="{77C994D4-FEEB-475A-AEBF-78CCCB816108}" presName="vertThree" presStyleCnt="0"/>
      <dgm:spPr/>
    </dgm:pt>
    <dgm:pt modelId="{61E94944-D364-4505-89C6-29AF82C34A26}" type="pres">
      <dgm:prSet presAssocID="{77C994D4-FEEB-475A-AEBF-78CCCB816108}" presName="txThree" presStyleLbl="node3" presStyleIdx="1" presStyleCnt="3" custScaleX="53028">
        <dgm:presLayoutVars>
          <dgm:chPref val="3"/>
        </dgm:presLayoutVars>
      </dgm:prSet>
      <dgm:spPr/>
      <dgm:t>
        <a:bodyPr/>
        <a:lstStyle/>
        <a:p>
          <a:endParaRPr lang="en-US" altLang="zh-CN"/>
        </a:p>
      </dgm:t>
    </dgm:pt>
    <dgm:pt modelId="{FEBB1311-90B4-42E2-823D-9BC124B216B7}" type="pres">
      <dgm:prSet presAssocID="{77C994D4-FEEB-475A-AEBF-78CCCB816108}" presName="horzThree" presStyleCnt="0"/>
      <dgm:spPr/>
    </dgm:pt>
    <dgm:pt modelId="{6C61CF79-442E-4AF8-A2BE-46A418B59AAA}" type="pres">
      <dgm:prSet presAssocID="{6DF9C90E-6959-4715-B490-FE14042E42F3}" presName="sibSpaceTwo" presStyleCnt="0"/>
      <dgm:spPr/>
    </dgm:pt>
    <dgm:pt modelId="{2BCB9B1E-F4FA-476A-89AC-B41175BE4C04}" type="pres">
      <dgm:prSet presAssocID="{24A0A796-968B-488D-AD59-BB65F593FBF2}" presName="vertTwo" presStyleCnt="0"/>
      <dgm:spPr/>
    </dgm:pt>
    <dgm:pt modelId="{8AE1023A-83AA-4E70-AE41-278881FC0227}" type="pres">
      <dgm:prSet presAssocID="{24A0A796-968B-488D-AD59-BB65F593FBF2}" presName="txTwo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 altLang="zh-CN"/>
        </a:p>
      </dgm:t>
    </dgm:pt>
    <dgm:pt modelId="{305760A8-A718-4747-BAE2-B6373E11B6F6}" type="pres">
      <dgm:prSet presAssocID="{24A0A796-968B-488D-AD59-BB65F593FBF2}" presName="parTransTwo" presStyleCnt="0"/>
      <dgm:spPr/>
    </dgm:pt>
    <dgm:pt modelId="{CFB39101-6AE5-424F-ADC1-919C3E45DD93}" type="pres">
      <dgm:prSet presAssocID="{24A0A796-968B-488D-AD59-BB65F593FBF2}" presName="horzTwo" presStyleCnt="0"/>
      <dgm:spPr/>
    </dgm:pt>
    <dgm:pt modelId="{F6FDB092-A676-480A-8109-85F6202C6247}" type="pres">
      <dgm:prSet presAssocID="{C87795C9-8F16-496F-82D5-21929C0F4AD6}" presName="vertThree" presStyleCnt="0"/>
      <dgm:spPr/>
    </dgm:pt>
    <dgm:pt modelId="{77441E8A-0F31-4969-B99F-19FE39FF8AE3}" type="pres">
      <dgm:prSet presAssocID="{C87795C9-8F16-496F-82D5-21929C0F4AD6}" presName="txThree" presStyleLbl="node3" presStyleIdx="2" presStyleCnt="3">
        <dgm:presLayoutVars>
          <dgm:chPref val="3"/>
        </dgm:presLayoutVars>
      </dgm:prSet>
      <dgm:spPr/>
      <dgm:t>
        <a:bodyPr/>
        <a:lstStyle/>
        <a:p>
          <a:endParaRPr lang="en-US" altLang="zh-CN"/>
        </a:p>
      </dgm:t>
    </dgm:pt>
    <dgm:pt modelId="{063BD7C2-A60E-4EE6-8DB6-60F874D5D2B1}" type="pres">
      <dgm:prSet presAssocID="{C87795C9-8F16-496F-82D5-21929C0F4AD6}" presName="horzThree" presStyleCnt="0"/>
      <dgm:spPr/>
    </dgm:pt>
  </dgm:ptLst>
  <dgm:cxnLst>
    <dgm:cxn modelId="{EAEB5C83-67BD-44F7-9D9D-1D8E00FE858D}" srcId="{24A0A796-968B-488D-AD59-BB65F593FBF2}" destId="{C87795C9-8F16-496F-82D5-21929C0F4AD6}" srcOrd="0" destOrd="0" parTransId="{94B02780-4419-47B3-994A-B11F482947A0}" sibTransId="{3E7AF7B5-ED4B-46FA-ACD3-702ACD61E60D}"/>
    <dgm:cxn modelId="{F0D141BC-FCF1-47F2-BBD9-88F3F7687797}" type="presOf" srcId="{BBA0F77C-BBC0-4BB5-A68F-78E0871B4666}" destId="{2DB47F08-62F5-45FA-8BB0-81E273359F43}" srcOrd="0" destOrd="0" presId="urn:microsoft.com/office/officeart/2005/8/layout/architecture"/>
    <dgm:cxn modelId="{D2350A78-D4CA-438A-9DB0-783CF33435D7}" type="presOf" srcId="{77C994D4-FEEB-475A-AEBF-78CCCB816108}" destId="{61E94944-D364-4505-89C6-29AF82C34A26}" srcOrd="0" destOrd="0" presId="urn:microsoft.com/office/officeart/2005/8/layout/architecture"/>
    <dgm:cxn modelId="{E500AF29-A9A7-44B9-922B-3FAC2B5F428A}" srcId="{C7EB6FF9-61DC-4FA5-A33B-5255EE57F8A9}" destId="{547F740B-3A24-49C5-A2B1-7AF416770A08}" srcOrd="0" destOrd="0" parTransId="{8D90A45C-F5D6-43F1-9348-AE72691465EE}" sibTransId="{6DF9C90E-6959-4715-B490-FE14042E42F3}"/>
    <dgm:cxn modelId="{7FD23955-3CDE-427C-B852-2BDC3FB764DC}" srcId="{B0C07776-9109-4FAC-8709-E2C2DAFC9A96}" destId="{C7EB6FF9-61DC-4FA5-A33B-5255EE57F8A9}" srcOrd="0" destOrd="0" parTransId="{3388BF38-037B-49B0-83C1-65215A0D4964}" sibTransId="{9B4E4581-7575-415A-9487-89BFEE5BC36F}"/>
    <dgm:cxn modelId="{72E5F49A-E415-4866-AA05-29FA251111D9}" srcId="{547F740B-3A24-49C5-A2B1-7AF416770A08}" destId="{BBA0F77C-BBC0-4BB5-A68F-78E0871B4666}" srcOrd="0" destOrd="0" parTransId="{B1016384-5405-4A2E-9667-D68F25C1805A}" sibTransId="{7C36D36D-2A9C-4B51-B431-65431D2DE747}"/>
    <dgm:cxn modelId="{E0B6A4FA-AC24-45A4-8744-7BBFF7C73701}" type="presOf" srcId="{B0C07776-9109-4FAC-8709-E2C2DAFC9A96}" destId="{7AA3E2DB-4A14-40E2-A0C5-14039BEAA7F8}" srcOrd="0" destOrd="0" presId="urn:microsoft.com/office/officeart/2005/8/layout/architecture"/>
    <dgm:cxn modelId="{20426228-976A-4BBA-927A-00553A35D796}" type="presOf" srcId="{547F740B-3A24-49C5-A2B1-7AF416770A08}" destId="{5BA08633-FA9C-428A-B41C-19A6B035F90B}" srcOrd="0" destOrd="0" presId="urn:microsoft.com/office/officeart/2005/8/layout/architecture"/>
    <dgm:cxn modelId="{2E5AF385-0066-489D-B81D-4F57096569B5}" srcId="{C7EB6FF9-61DC-4FA5-A33B-5255EE57F8A9}" destId="{24A0A796-968B-488D-AD59-BB65F593FBF2}" srcOrd="1" destOrd="0" parTransId="{752A9EB9-9AD8-4374-B960-B1081AF768A3}" sibTransId="{B1BC300A-BC57-470B-A7B2-632F86B5EAFD}"/>
    <dgm:cxn modelId="{7215FAED-A754-49C6-95CB-0D2EB32D3ED5}" srcId="{547F740B-3A24-49C5-A2B1-7AF416770A08}" destId="{77C994D4-FEEB-475A-AEBF-78CCCB816108}" srcOrd="1" destOrd="0" parTransId="{709A3520-EA45-46A2-A67E-80FF8F990499}" sibTransId="{25A63096-3C98-4759-A94F-11CF7F0E0989}"/>
    <dgm:cxn modelId="{688CCDC5-4FD5-46FE-8DEF-CE69974DD5C0}" type="presOf" srcId="{C7EB6FF9-61DC-4FA5-A33B-5255EE57F8A9}" destId="{590EF9E5-9BAB-4FE4-A6BD-D9C4B7142330}" srcOrd="0" destOrd="0" presId="urn:microsoft.com/office/officeart/2005/8/layout/architecture"/>
    <dgm:cxn modelId="{F89363CF-9007-4A89-92C3-610DBC4799DC}" type="presOf" srcId="{C87795C9-8F16-496F-82D5-21929C0F4AD6}" destId="{77441E8A-0F31-4969-B99F-19FE39FF8AE3}" srcOrd="0" destOrd="0" presId="urn:microsoft.com/office/officeart/2005/8/layout/architecture"/>
    <dgm:cxn modelId="{DDC8311E-99A4-4CC8-B89E-2CE117E66757}" type="presOf" srcId="{24A0A796-968B-488D-AD59-BB65F593FBF2}" destId="{8AE1023A-83AA-4E70-AE41-278881FC0227}" srcOrd="0" destOrd="0" presId="urn:microsoft.com/office/officeart/2005/8/layout/architecture"/>
    <dgm:cxn modelId="{EC39828C-063B-4703-BCAA-68C89C84A0A6}" type="presParOf" srcId="{7AA3E2DB-4A14-40E2-A0C5-14039BEAA7F8}" destId="{F22E6F4F-AD09-483E-AB29-A8563659C325}" srcOrd="0" destOrd="0" presId="urn:microsoft.com/office/officeart/2005/8/layout/architecture"/>
    <dgm:cxn modelId="{A232B3E3-F961-4956-9468-884E0B300BBC}" type="presParOf" srcId="{F22E6F4F-AD09-483E-AB29-A8563659C325}" destId="{590EF9E5-9BAB-4FE4-A6BD-D9C4B7142330}" srcOrd="0" destOrd="0" presId="urn:microsoft.com/office/officeart/2005/8/layout/architecture"/>
    <dgm:cxn modelId="{5E9E1C8E-32BA-4136-BE78-51BF20177F12}" type="presParOf" srcId="{F22E6F4F-AD09-483E-AB29-A8563659C325}" destId="{42EB0BA6-17EF-4250-AD51-60DBEAC53CA9}" srcOrd="1" destOrd="0" presId="urn:microsoft.com/office/officeart/2005/8/layout/architecture"/>
    <dgm:cxn modelId="{FC306A59-4205-4774-8073-E2EB2623694A}" type="presParOf" srcId="{F22E6F4F-AD09-483E-AB29-A8563659C325}" destId="{989DD999-D0AA-49FF-99D6-B15D48B2F5E5}" srcOrd="2" destOrd="0" presId="urn:microsoft.com/office/officeart/2005/8/layout/architecture"/>
    <dgm:cxn modelId="{BA0FC3E1-1D9F-456A-A0A0-40B8F39C694B}" type="presParOf" srcId="{989DD999-D0AA-49FF-99D6-B15D48B2F5E5}" destId="{F741DD44-09FC-43F4-80A0-DA90B302EA31}" srcOrd="0" destOrd="0" presId="urn:microsoft.com/office/officeart/2005/8/layout/architecture"/>
    <dgm:cxn modelId="{E79ABCE6-CF0C-4DF0-8E7E-744F8DC1B1F5}" type="presParOf" srcId="{F741DD44-09FC-43F4-80A0-DA90B302EA31}" destId="{5BA08633-FA9C-428A-B41C-19A6B035F90B}" srcOrd="0" destOrd="0" presId="urn:microsoft.com/office/officeart/2005/8/layout/architecture"/>
    <dgm:cxn modelId="{A4C074CB-2301-4568-B01B-3345558D4191}" type="presParOf" srcId="{F741DD44-09FC-43F4-80A0-DA90B302EA31}" destId="{C460C6C8-CF78-4D3B-8EDF-479285825EF9}" srcOrd="1" destOrd="0" presId="urn:microsoft.com/office/officeart/2005/8/layout/architecture"/>
    <dgm:cxn modelId="{85D48563-4805-4CD5-8C85-D987D6B9B91D}" type="presParOf" srcId="{F741DD44-09FC-43F4-80A0-DA90B302EA31}" destId="{4C49E84F-B08B-4164-B64C-C6848085F435}" srcOrd="2" destOrd="0" presId="urn:microsoft.com/office/officeart/2005/8/layout/architecture"/>
    <dgm:cxn modelId="{FCBF4295-2816-4385-8B91-1F2C7F187E5A}" type="presParOf" srcId="{4C49E84F-B08B-4164-B64C-C6848085F435}" destId="{CDC7F94E-7489-4979-A0F3-FD99AF8CA963}" srcOrd="0" destOrd="0" presId="urn:microsoft.com/office/officeart/2005/8/layout/architecture"/>
    <dgm:cxn modelId="{B5327D91-480E-4E76-8DE0-479483873E98}" type="presParOf" srcId="{CDC7F94E-7489-4979-A0F3-FD99AF8CA963}" destId="{2DB47F08-62F5-45FA-8BB0-81E273359F43}" srcOrd="0" destOrd="0" presId="urn:microsoft.com/office/officeart/2005/8/layout/architecture"/>
    <dgm:cxn modelId="{AAFFA9F2-F3DD-4ED6-97AE-87F8B5FE9597}" type="presParOf" srcId="{CDC7F94E-7489-4979-A0F3-FD99AF8CA963}" destId="{3B7C0525-420B-4EA9-AE71-856061E9EE04}" srcOrd="1" destOrd="0" presId="urn:microsoft.com/office/officeart/2005/8/layout/architecture"/>
    <dgm:cxn modelId="{D5225D06-22DE-4BAD-B304-20C5771ED7DB}" type="presParOf" srcId="{4C49E84F-B08B-4164-B64C-C6848085F435}" destId="{0EC3BE0D-43D2-4453-A70B-68BA5AFE0D01}" srcOrd="1" destOrd="0" presId="urn:microsoft.com/office/officeart/2005/8/layout/architecture"/>
    <dgm:cxn modelId="{1C20CF4D-DC8C-42D3-A9AF-3543B1762FFD}" type="presParOf" srcId="{4C49E84F-B08B-4164-B64C-C6848085F435}" destId="{7E37FEEA-BAFB-456F-8B05-0776940E2C41}" srcOrd="2" destOrd="0" presId="urn:microsoft.com/office/officeart/2005/8/layout/architecture"/>
    <dgm:cxn modelId="{3E3632E3-AF30-4E8A-827C-5208889EBC5F}" type="presParOf" srcId="{7E37FEEA-BAFB-456F-8B05-0776940E2C41}" destId="{61E94944-D364-4505-89C6-29AF82C34A26}" srcOrd="0" destOrd="0" presId="urn:microsoft.com/office/officeart/2005/8/layout/architecture"/>
    <dgm:cxn modelId="{BA34732C-E8CB-4E55-BF79-B3796D8EAC1E}" type="presParOf" srcId="{7E37FEEA-BAFB-456F-8B05-0776940E2C41}" destId="{FEBB1311-90B4-42E2-823D-9BC124B216B7}" srcOrd="1" destOrd="0" presId="urn:microsoft.com/office/officeart/2005/8/layout/architecture"/>
    <dgm:cxn modelId="{D1301E67-DBDB-460B-8454-6C39274C8DA7}" type="presParOf" srcId="{989DD999-D0AA-49FF-99D6-B15D48B2F5E5}" destId="{6C61CF79-442E-4AF8-A2BE-46A418B59AAA}" srcOrd="1" destOrd="0" presId="urn:microsoft.com/office/officeart/2005/8/layout/architecture"/>
    <dgm:cxn modelId="{ACB1E86E-DF9F-4DAB-8630-6A96AFFAA05E}" type="presParOf" srcId="{989DD999-D0AA-49FF-99D6-B15D48B2F5E5}" destId="{2BCB9B1E-F4FA-476A-89AC-B41175BE4C04}" srcOrd="2" destOrd="0" presId="urn:microsoft.com/office/officeart/2005/8/layout/architecture"/>
    <dgm:cxn modelId="{BC734666-586A-4FB0-88F7-7915887F3022}" type="presParOf" srcId="{2BCB9B1E-F4FA-476A-89AC-B41175BE4C04}" destId="{8AE1023A-83AA-4E70-AE41-278881FC0227}" srcOrd="0" destOrd="0" presId="urn:microsoft.com/office/officeart/2005/8/layout/architecture"/>
    <dgm:cxn modelId="{C222AEE3-A139-4CE4-8D62-A809B8F86428}" type="presParOf" srcId="{2BCB9B1E-F4FA-476A-89AC-B41175BE4C04}" destId="{305760A8-A718-4747-BAE2-B6373E11B6F6}" srcOrd="1" destOrd="0" presId="urn:microsoft.com/office/officeart/2005/8/layout/architecture"/>
    <dgm:cxn modelId="{943E88EA-C96B-4475-80F2-2B1D81C6EB23}" type="presParOf" srcId="{2BCB9B1E-F4FA-476A-89AC-B41175BE4C04}" destId="{CFB39101-6AE5-424F-ADC1-919C3E45DD93}" srcOrd="2" destOrd="0" presId="urn:microsoft.com/office/officeart/2005/8/layout/architecture"/>
    <dgm:cxn modelId="{CF448DA8-EAB8-4B95-9637-CC16C1A3473D}" type="presParOf" srcId="{CFB39101-6AE5-424F-ADC1-919C3E45DD93}" destId="{F6FDB092-A676-480A-8109-85F6202C6247}" srcOrd="0" destOrd="0" presId="urn:microsoft.com/office/officeart/2005/8/layout/architecture"/>
    <dgm:cxn modelId="{0833FEE1-933F-406F-A075-669EA8209FF1}" type="presParOf" srcId="{F6FDB092-A676-480A-8109-85F6202C6247}" destId="{77441E8A-0F31-4969-B99F-19FE39FF8AE3}" srcOrd="0" destOrd="0" presId="urn:microsoft.com/office/officeart/2005/8/layout/architecture"/>
    <dgm:cxn modelId="{CAF2CA3A-B8D7-4581-8FC4-476E37CB33E1}" type="presParOf" srcId="{F6FDB092-A676-480A-8109-85F6202C6247}" destId="{063BD7C2-A60E-4EE6-8DB6-60F874D5D2B1}" srcOrd="1" destOrd="0" presId="urn:microsoft.com/office/officeart/2005/8/layout/architecture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0EF9E5-9BAB-4FE4-A6BD-D9C4B7142330}">
      <dsp:nvSpPr>
        <dsp:cNvPr id="0" name=""/>
        <dsp:cNvSpPr/>
      </dsp:nvSpPr>
      <dsp:spPr>
        <a:xfrm>
          <a:off x="72" y="2355574"/>
          <a:ext cx="8229455" cy="10357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4300" kern="1200" dirty="0" smtClean="0"/>
            <a:t>Fusion Insight</a:t>
          </a:r>
          <a:r>
            <a:rPr lang="zh-CN" altLang="en-US" sz="4300" kern="1200" dirty="0" smtClean="0"/>
            <a:t>平台</a:t>
          </a:r>
          <a:r>
            <a:rPr lang="en-US" altLang="zh-CN" sz="4300" kern="1200" dirty="0" smtClean="0"/>
            <a:t>(HDFS)</a:t>
          </a:r>
          <a:endParaRPr lang="en-US" altLang="zh-CN" sz="4300" kern="1200" dirty="0"/>
        </a:p>
      </dsp:txBody>
      <dsp:txXfrm>
        <a:off x="30409" y="2385911"/>
        <a:ext cx="8168781" cy="975115"/>
      </dsp:txXfrm>
    </dsp:sp>
    <dsp:sp modelId="{5BA08633-FA9C-428A-B41C-19A6B035F90B}">
      <dsp:nvSpPr>
        <dsp:cNvPr id="0" name=""/>
        <dsp:cNvSpPr/>
      </dsp:nvSpPr>
      <dsp:spPr>
        <a:xfrm>
          <a:off x="8104" y="1179142"/>
          <a:ext cx="4257258" cy="10357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4300" kern="1200" dirty="0" smtClean="0"/>
            <a:t>Spark</a:t>
          </a:r>
          <a:endParaRPr lang="en-US" altLang="zh-CN" sz="4300" kern="1200" dirty="0"/>
        </a:p>
      </dsp:txBody>
      <dsp:txXfrm>
        <a:off x="38441" y="1209479"/>
        <a:ext cx="4196584" cy="975115"/>
      </dsp:txXfrm>
    </dsp:sp>
    <dsp:sp modelId="{2DB47F08-62F5-45FA-8BB0-81E273359F43}">
      <dsp:nvSpPr>
        <dsp:cNvPr id="0" name=""/>
        <dsp:cNvSpPr/>
      </dsp:nvSpPr>
      <dsp:spPr>
        <a:xfrm>
          <a:off x="8104" y="2710"/>
          <a:ext cx="2168683" cy="10357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kern="1200" dirty="0" smtClean="0"/>
            <a:t>类型节点</a:t>
          </a:r>
          <a:endParaRPr lang="en-US" altLang="zh-CN" sz="2600" kern="1200" dirty="0"/>
        </a:p>
      </dsp:txBody>
      <dsp:txXfrm>
        <a:off x="38441" y="33047"/>
        <a:ext cx="2108009" cy="975115"/>
      </dsp:txXfrm>
    </dsp:sp>
    <dsp:sp modelId="{61E94944-D364-4505-89C6-29AF82C34A26}">
      <dsp:nvSpPr>
        <dsp:cNvPr id="0" name=""/>
        <dsp:cNvSpPr/>
      </dsp:nvSpPr>
      <dsp:spPr>
        <a:xfrm>
          <a:off x="2330069" y="2710"/>
          <a:ext cx="1935293" cy="10357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kern="1200" dirty="0" smtClean="0"/>
            <a:t>算法节点</a:t>
          </a:r>
          <a:endParaRPr lang="en-US" altLang="zh-CN" sz="2600" kern="1200" dirty="0"/>
        </a:p>
      </dsp:txBody>
      <dsp:txXfrm>
        <a:off x="2360406" y="33047"/>
        <a:ext cx="1874619" cy="975115"/>
      </dsp:txXfrm>
    </dsp:sp>
    <dsp:sp modelId="{8AE1023A-83AA-4E70-AE41-278881FC0227}">
      <dsp:nvSpPr>
        <dsp:cNvPr id="0" name=""/>
        <dsp:cNvSpPr/>
      </dsp:nvSpPr>
      <dsp:spPr>
        <a:xfrm>
          <a:off x="4571926" y="1179142"/>
          <a:ext cx="3649568" cy="10357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4300" kern="1200" dirty="0" smtClean="0"/>
            <a:t>MapReduce</a:t>
          </a:r>
          <a:endParaRPr lang="en-US" altLang="zh-CN" sz="4300" kern="1200" dirty="0"/>
        </a:p>
      </dsp:txBody>
      <dsp:txXfrm>
        <a:off x="4602263" y="1209479"/>
        <a:ext cx="3588894" cy="975115"/>
      </dsp:txXfrm>
    </dsp:sp>
    <dsp:sp modelId="{77441E8A-0F31-4969-B99F-19FE39FF8AE3}">
      <dsp:nvSpPr>
        <dsp:cNvPr id="0" name=""/>
        <dsp:cNvSpPr/>
      </dsp:nvSpPr>
      <dsp:spPr>
        <a:xfrm>
          <a:off x="4571926" y="2710"/>
          <a:ext cx="3649568" cy="10357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kern="1200" dirty="0" smtClean="0"/>
            <a:t>输出</a:t>
          </a:r>
          <a:r>
            <a:rPr lang="en-US" altLang="zh-CN" sz="2600" kern="1200" dirty="0" smtClean="0"/>
            <a:t>(</a:t>
          </a:r>
          <a:r>
            <a:rPr lang="zh-CN" altLang="en-US" sz="2600" kern="1200" dirty="0" smtClean="0"/>
            <a:t>文本导出，分类评估，聚类评估等</a:t>
          </a:r>
          <a:r>
            <a:rPr lang="en-US" altLang="zh-CN" sz="2600" kern="1200" dirty="0" smtClean="0"/>
            <a:t>)</a:t>
          </a:r>
          <a:endParaRPr lang="en-US" altLang="zh-CN" sz="2600" kern="1200" dirty="0"/>
        </a:p>
      </dsp:txBody>
      <dsp:txXfrm>
        <a:off x="4602263" y="33047"/>
        <a:ext cx="3588894" cy="9751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chitecture">
  <dgm:title val="Architecture Layout"/>
  <dgm:desc val="Use to show hierarchical relationships that build from the bottom up. This layout works well for showing architectural components or objects that build on other objects."/>
  <dgm:catLst>
    <dgm:cat type="hierarchy" pri="4500"/>
    <dgm:cat type="list" pri="24500"/>
    <dgm:cat type="relationship" pri="10500"/>
    <dgm:cat type="officeonline" pri="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b"/>
        </dgm:alg>
      </dgm:if>
      <dgm:else name="Name3">
        <dgm:alg type="lin">
          <dgm:param type="linDir" val="fromR"/>
          <dgm:param type="nodeVertAlign" val="b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B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b"/>
              </dgm:alg>
            </dgm:if>
            <dgm:else name="Name10">
              <dgm:alg type="lin">
                <dgm:param type="linDir" val="fromR"/>
                <dgm:param type="nodeVertAlign" val="b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B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b"/>
                    </dgm:alg>
                  </dgm:if>
                  <dgm:else name="Name17">
                    <dgm:alg type="lin">
                      <dgm:param type="linDir" val="fromR"/>
                      <dgm:param type="nodeVertAlign" val="b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B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b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b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B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b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b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6D151F-B8EE-734C-891F-0245E4D49B9C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 smtClean="0"/>
              <a:t>Click to edit Master text styles</a:t>
            </a:r>
          </a:p>
          <a:p>
            <a:pPr lvl="1"/>
            <a:r>
              <a:rPr lang="pl-PL" smtClean="0"/>
              <a:t>Second level</a:t>
            </a:r>
          </a:p>
          <a:p>
            <a:pPr lvl="2"/>
            <a:r>
              <a:rPr lang="pl-PL" smtClean="0"/>
              <a:t>Third level</a:t>
            </a:r>
          </a:p>
          <a:p>
            <a:pPr lvl="3"/>
            <a:r>
              <a:rPr lang="pl-PL" smtClean="0"/>
              <a:t>Fourth level</a:t>
            </a:r>
          </a:p>
          <a:p>
            <a:pPr lvl="4"/>
            <a:r>
              <a:rPr lang="pl-PL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476934-2A2C-934C-B425-2420210CD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70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-executors</a:t>
            </a:r>
          </a:p>
          <a:p>
            <a:pPr latinLnBrk="1"/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参数说明：该参数用于设置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Spark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作业总共要用多少个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Executor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进程来执行。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Driver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在向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YARN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集群管理器申请资源时，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YARN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集群管理器会尽可能按照你的设置来在集群的各个工作节点上，启动相应数量的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Executor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进程。这个参数非常之重要，如果不设置的话，默认只会给你启动少量的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Executor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进程，此时你的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Spark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作业的运行速度是非常慢的。</a:t>
            </a:r>
          </a:p>
          <a:p>
            <a:pPr latinLnBrk="1"/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参数调优建议：每个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Spark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作业的运行一般设置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50~100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个左右的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Executor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进程比较合适，设置太少或太多的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Executor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进程都不好。设置的太少，无法充分利用集群资源；设置的太多的话，大部分队列可能无法给予充分的资源。</a:t>
            </a:r>
          </a:p>
          <a:p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executor-memory</a:t>
            </a:r>
          </a:p>
          <a:p>
            <a:pPr latinLnBrk="1"/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参数说明：该参数用于设置每个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Executor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进程的内存。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Executor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内存的大小，很多时候直接决定了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Spark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作业的性能，而且跟常见的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JVM OOM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异常，也有直接的关联。</a:t>
            </a:r>
          </a:p>
          <a:p>
            <a:pPr latinLnBrk="1"/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参数调优建议：每个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Executor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进程的内存设置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4G~8G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较为合适。但是这只是一个参考值，具体的设置还是得根据不同部门的资源队列来定。可以看看自己团队的资源队列的最大内存限制是多少，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-executors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乘以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executor-memory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，是不能超过队列的最大内存量的。此外，如果你是跟团队里其他人共享这个资源队列，那么申请的内存量最好不要超过资源队列最大总内存的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1/3~1/2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，避免你自己的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Spark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作业占用了队列所有的资源，导致别的同学的作业无法运行。</a:t>
            </a:r>
          </a:p>
          <a:p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executor-cores</a:t>
            </a:r>
          </a:p>
          <a:p>
            <a:pPr latinLnBrk="1"/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参数说明：该参数用于设置每个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Executor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进程的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CPU core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数量。这个参数决定了每个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Executor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进程并行执行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task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线程的能力。因为每个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CPU core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同一时间只能执行一个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task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线程，因此每个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Executor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进程的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CPU core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数量越多，越能够快速地执行完分配给自己的所有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task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线程。</a:t>
            </a:r>
          </a:p>
          <a:p>
            <a:pPr latinLnBrk="1"/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参数调优建议：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Executor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CPU core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数量设置为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2~4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个较为合适。同样得根据不同部门的资源队列来定，可以看看自己的资源队列的最大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CPU core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限制是多少，再依据设置的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Executor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数量，来决定每个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Executor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进程可以分配到几个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CPU core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。同样建议，如果是跟他人共享这个队列，那么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-executors * executor-cores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不要超过队列总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CPU core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1/3~1/2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左右比较合适，也是避免影响其他同学的作业运行。</a:t>
            </a:r>
          </a:p>
          <a:p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driver-memory</a:t>
            </a:r>
          </a:p>
          <a:p>
            <a:pPr latinLnBrk="1"/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参数说明：该参数用于设置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Driver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进程的内存。</a:t>
            </a:r>
          </a:p>
          <a:p>
            <a:pPr latinLnBrk="1"/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参数调优建议：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Driver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的内存通常来说不设置，或者设置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1G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左右应该就够了。唯一需要注意的一点是，如果需要使用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collect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算子将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RDD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的数据全部拉取到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Driver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上进行处理，那么必须确保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Driver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的内存足够大，否则会出现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OOM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内存溢出的问题。</a:t>
            </a:r>
          </a:p>
          <a:p>
            <a:r>
              <a:rPr lang="en-US" altLang="zh-CN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spark.default.parallelism</a:t>
            </a:r>
            <a:endParaRPr lang="en-US" altLang="zh-CN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参数说明：该参数用于设置每个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stage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的默认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task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数量。这个参数极为重要，如果不设置可能会直接影响你的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Spark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作业性能。</a:t>
            </a:r>
          </a:p>
          <a:p>
            <a:pPr latinLnBrk="1"/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参数调优建议：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Spark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作业的默认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task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数量为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500~1000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个较为合适。很多同学常犯的一个错误就是不去设置这个参数，那么此时就会导致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Spark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自己根据底层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HDFS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block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数量来设置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task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的数量，默认是一个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HDFS block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对应一个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task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。通常来说，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Spark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默认设置的数量是偏少的（比如就几十个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task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），如果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task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数量偏少的话，就会导致你前面设置好的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Executor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的参数都前功尽弃。试想一下，无论你的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Executor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进程有多少个，内存和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CPU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有多大，但是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task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只有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个或者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个，那么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90%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Executor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进程可能根本就没有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task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执行，也就是白白浪费了资源！因此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Spark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官网建议的设置原则是，设置该参数为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-executors * executor-cores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2~3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倍较为合适，比如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Executor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的总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CPU core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数量为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300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个，那么设置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1000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task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是可以的，此时可以充分地利用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Spark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集群的资源。</a:t>
            </a:r>
          </a:p>
          <a:p>
            <a:r>
              <a:rPr lang="en-US" altLang="zh-CN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spark.storage.memoryFraction</a:t>
            </a:r>
            <a:endParaRPr lang="en-US" altLang="zh-CN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参数说明：该参数用于设置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RDD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持久化数据在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Executor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内存中能占的比例，默认是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0.6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。也就是说，默认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Executor 60%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的内存，可以用来保存持久化的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RDD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数据。根据你选择的不同的持久化策略，如果内存不够时，可能数据就不会持久化，或者数据会写入磁盘。</a:t>
            </a:r>
          </a:p>
          <a:p>
            <a:pPr latinLnBrk="1"/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参数调优建议：如果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Spark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作业中，有较多的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RDD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持久化操作，该参数的值可以适当提高一些，保证持久化的数据能够容纳在内存中。避免内存不够缓存所有的数据，导致数据只能写入磁盘中，降低了性能。但是如果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Spark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作业中的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shuffle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类操作比较多，而持久化操作比较少，那么这个参数的值适当降低一些比较合适。此外，如果发现作业由于频繁的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导致运行缓慢（通过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spark web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ui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可以观察到作业的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耗时），意味着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task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执行用户代码的内存不够用，那么同样建议调低这个参数的值。</a:t>
            </a:r>
          </a:p>
          <a:p>
            <a:r>
              <a:rPr lang="en-US" altLang="zh-CN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spark.shuffle.memoryFraction</a:t>
            </a:r>
            <a:endParaRPr lang="en-US" altLang="zh-CN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参数说明：该参数用于设置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shuffle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过程中一个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task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拉取到上个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stage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task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的输出后，进行聚合操作时能够使用的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Executor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内存的比例，默认是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0.2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。也就是说，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Executor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默认只有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20%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的内存用来进行该操作。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shuffle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操作在进行聚合时，如果发现使用的内存超出了这个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20%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的限制，那么多余的数据就会溢写到磁盘文件中去，此时就会极大地降低性能。</a:t>
            </a:r>
          </a:p>
          <a:p>
            <a:pPr latinLnBrk="1"/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参数调优建议：如果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Spark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作业中的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RDD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持久化操作较少，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shuffle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操作较多时，建议降低持久化操作的内存占比，提高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shuffle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操作的内存占比比例，避免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shuffle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过程中数据过多时内存不够用，必须溢写到磁盘上，降低了性能。此外，如果发现作业由于频繁的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导致运行缓慢，意味着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task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执行用户代码的内存不够用，那么同样建议调低这个参数的值。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资源参数的调优，没有一个固定的值，需要同学们根据自己的实际情况（包括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Spark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作业中的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shuffle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操作数量、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RDD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持久化操作数量以及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spark web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ui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中显示的作业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情况），同时参考本篇文章中给出的原理以及调优建议，合理地设置上述参数。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476934-2A2C-934C-B425-2420210CD1F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6740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476934-2A2C-934C-B425-2420210CD1F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5200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pl-PL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B6210-AEA5-AD46-A6D2-D311B9B757DA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89BF0-030A-5D42-A362-810283B5F4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807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Click to edit Master text styles</a:t>
            </a:r>
          </a:p>
          <a:p>
            <a:pPr lvl="1"/>
            <a:r>
              <a:rPr lang="pl-PL" smtClean="0"/>
              <a:t>Second level</a:t>
            </a:r>
          </a:p>
          <a:p>
            <a:pPr lvl="2"/>
            <a:r>
              <a:rPr lang="pl-PL" smtClean="0"/>
              <a:t>Third level</a:t>
            </a:r>
          </a:p>
          <a:p>
            <a:pPr lvl="3"/>
            <a:r>
              <a:rPr lang="pl-PL" smtClean="0"/>
              <a:t>Fourth level</a:t>
            </a:r>
          </a:p>
          <a:p>
            <a:pPr lvl="4"/>
            <a:r>
              <a:rPr lang="pl-P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B6210-AEA5-AD46-A6D2-D311B9B757DA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89BF0-030A-5D42-A362-810283B5F4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770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pl-PL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pl-PL" smtClean="0"/>
              <a:t>Click to edit Master text styles</a:t>
            </a:r>
          </a:p>
          <a:p>
            <a:pPr lvl="1"/>
            <a:r>
              <a:rPr lang="pl-PL" smtClean="0"/>
              <a:t>Second level</a:t>
            </a:r>
          </a:p>
          <a:p>
            <a:pPr lvl="2"/>
            <a:r>
              <a:rPr lang="pl-PL" smtClean="0"/>
              <a:t>Third level</a:t>
            </a:r>
          </a:p>
          <a:p>
            <a:pPr lvl="3"/>
            <a:r>
              <a:rPr lang="pl-PL" smtClean="0"/>
              <a:t>Fourth level</a:t>
            </a:r>
          </a:p>
          <a:p>
            <a:pPr lvl="4"/>
            <a:r>
              <a:rPr lang="pl-P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B6210-AEA5-AD46-A6D2-D311B9B757DA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89BF0-030A-5D42-A362-810283B5F4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022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Click to edit Master text styles</a:t>
            </a:r>
          </a:p>
          <a:p>
            <a:pPr lvl="1"/>
            <a:r>
              <a:rPr lang="pl-PL" smtClean="0"/>
              <a:t>Second level</a:t>
            </a:r>
          </a:p>
          <a:p>
            <a:pPr lvl="2"/>
            <a:r>
              <a:rPr lang="pl-PL" smtClean="0"/>
              <a:t>Third level</a:t>
            </a:r>
          </a:p>
          <a:p>
            <a:pPr lvl="3"/>
            <a:r>
              <a:rPr lang="pl-PL" smtClean="0"/>
              <a:t>Fourth level</a:t>
            </a:r>
          </a:p>
          <a:p>
            <a:pPr lvl="4"/>
            <a:r>
              <a:rPr lang="pl-P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B6210-AEA5-AD46-A6D2-D311B9B757DA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89BF0-030A-5D42-A362-810283B5F4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383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B6210-AEA5-AD46-A6D2-D311B9B757DA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89BF0-030A-5D42-A362-810283B5F4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454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Click to edit Master text styles</a:t>
            </a:r>
          </a:p>
          <a:p>
            <a:pPr lvl="1"/>
            <a:r>
              <a:rPr lang="pl-PL" smtClean="0"/>
              <a:t>Second level</a:t>
            </a:r>
          </a:p>
          <a:p>
            <a:pPr lvl="2"/>
            <a:r>
              <a:rPr lang="pl-PL" smtClean="0"/>
              <a:t>Third level</a:t>
            </a:r>
          </a:p>
          <a:p>
            <a:pPr lvl="3"/>
            <a:r>
              <a:rPr lang="pl-PL" smtClean="0"/>
              <a:t>Fourth level</a:t>
            </a:r>
          </a:p>
          <a:p>
            <a:pPr lvl="4"/>
            <a:r>
              <a:rPr lang="pl-PL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Click to edit Master text styles</a:t>
            </a:r>
          </a:p>
          <a:p>
            <a:pPr lvl="1"/>
            <a:r>
              <a:rPr lang="pl-PL" smtClean="0"/>
              <a:t>Second level</a:t>
            </a:r>
          </a:p>
          <a:p>
            <a:pPr lvl="2"/>
            <a:r>
              <a:rPr lang="pl-PL" smtClean="0"/>
              <a:t>Third level</a:t>
            </a:r>
          </a:p>
          <a:p>
            <a:pPr lvl="3"/>
            <a:r>
              <a:rPr lang="pl-PL" smtClean="0"/>
              <a:t>Fourth level</a:t>
            </a:r>
          </a:p>
          <a:p>
            <a:pPr lvl="4"/>
            <a:r>
              <a:rPr lang="pl-PL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B6210-AEA5-AD46-A6D2-D311B9B757DA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89BF0-030A-5D42-A362-810283B5F4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825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Click to edit Master text styles</a:t>
            </a:r>
          </a:p>
          <a:p>
            <a:pPr lvl="1"/>
            <a:r>
              <a:rPr lang="pl-PL" smtClean="0"/>
              <a:t>Second level</a:t>
            </a:r>
          </a:p>
          <a:p>
            <a:pPr lvl="2"/>
            <a:r>
              <a:rPr lang="pl-PL" smtClean="0"/>
              <a:t>Third level</a:t>
            </a:r>
          </a:p>
          <a:p>
            <a:pPr lvl="3"/>
            <a:r>
              <a:rPr lang="pl-PL" smtClean="0"/>
              <a:t>Fourth level</a:t>
            </a:r>
          </a:p>
          <a:p>
            <a:pPr lvl="4"/>
            <a:r>
              <a:rPr lang="pl-PL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Click to edit Master text styles</a:t>
            </a:r>
          </a:p>
          <a:p>
            <a:pPr lvl="1"/>
            <a:r>
              <a:rPr lang="pl-PL" smtClean="0"/>
              <a:t>Second level</a:t>
            </a:r>
          </a:p>
          <a:p>
            <a:pPr lvl="2"/>
            <a:r>
              <a:rPr lang="pl-PL" smtClean="0"/>
              <a:t>Third level</a:t>
            </a:r>
          </a:p>
          <a:p>
            <a:pPr lvl="3"/>
            <a:r>
              <a:rPr lang="pl-PL" smtClean="0"/>
              <a:t>Fourth level</a:t>
            </a:r>
          </a:p>
          <a:p>
            <a:pPr lvl="4"/>
            <a:r>
              <a:rPr lang="pl-PL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B6210-AEA5-AD46-A6D2-D311B9B757DA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89BF0-030A-5D42-A362-810283B5F4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931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B6210-AEA5-AD46-A6D2-D311B9B757DA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89BF0-030A-5D42-A362-810283B5F4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601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B6210-AEA5-AD46-A6D2-D311B9B757DA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89BF0-030A-5D42-A362-810283B5F4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308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04788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Click to edit Master text styles</a:t>
            </a:r>
          </a:p>
          <a:p>
            <a:pPr lvl="1"/>
            <a:r>
              <a:rPr lang="pl-PL" smtClean="0"/>
              <a:t>Second level</a:t>
            </a:r>
          </a:p>
          <a:p>
            <a:pPr lvl="2"/>
            <a:r>
              <a:rPr lang="pl-PL" smtClean="0"/>
              <a:t>Third level</a:t>
            </a:r>
          </a:p>
          <a:p>
            <a:pPr lvl="3"/>
            <a:r>
              <a:rPr lang="pl-PL" smtClean="0"/>
              <a:t>Fourth level</a:t>
            </a:r>
          </a:p>
          <a:p>
            <a:pPr lvl="4"/>
            <a:r>
              <a:rPr lang="pl-PL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B6210-AEA5-AD46-A6D2-D311B9B757DA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89BF0-030A-5D42-A362-810283B5F4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760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B6210-AEA5-AD46-A6D2-D311B9B757DA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89BF0-030A-5D42-A362-810283B5F4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775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Click to edit Master text styles</a:t>
            </a:r>
          </a:p>
          <a:p>
            <a:pPr lvl="1"/>
            <a:r>
              <a:rPr lang="pl-PL" smtClean="0"/>
              <a:t>Second level</a:t>
            </a:r>
          </a:p>
          <a:p>
            <a:pPr lvl="2"/>
            <a:r>
              <a:rPr lang="pl-PL" smtClean="0"/>
              <a:t>Third level</a:t>
            </a:r>
          </a:p>
          <a:p>
            <a:pPr lvl="3"/>
            <a:r>
              <a:rPr lang="pl-PL" smtClean="0"/>
              <a:t>Fourth level</a:t>
            </a:r>
          </a:p>
          <a:p>
            <a:pPr lvl="4"/>
            <a:r>
              <a:rPr lang="pl-P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CB6210-AEA5-AD46-A6D2-D311B9B757DA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689BF0-030A-5D42-A362-810283B5F4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012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Spark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010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altLang="zh-CN" b="1" dirty="0"/>
              <a:t>Action</a:t>
            </a:r>
            <a:r>
              <a:rPr lang="zh-CN" altLang="en-US" b="1" dirty="0"/>
              <a:t>列表：</a:t>
            </a:r>
            <a:endParaRPr lang="zh-CN" altLang="en-US" dirty="0"/>
          </a:p>
          <a:p>
            <a:r>
              <a:rPr lang="en-US" altLang="zh-CN" dirty="0"/>
              <a:t>reduce</a:t>
            </a:r>
          </a:p>
          <a:p>
            <a:r>
              <a:rPr lang="en-US" altLang="zh-CN" dirty="0"/>
              <a:t>collect</a:t>
            </a:r>
          </a:p>
          <a:p>
            <a:r>
              <a:rPr lang="en-US" altLang="zh-CN" dirty="0"/>
              <a:t>count</a:t>
            </a:r>
          </a:p>
          <a:p>
            <a:r>
              <a:rPr lang="en-US" altLang="zh-CN" dirty="0"/>
              <a:t>first</a:t>
            </a:r>
          </a:p>
          <a:p>
            <a:r>
              <a:rPr lang="en-US" altLang="zh-CN" dirty="0"/>
              <a:t>take</a:t>
            </a:r>
          </a:p>
          <a:p>
            <a:r>
              <a:rPr lang="en-US" altLang="zh-CN" dirty="0" err="1"/>
              <a:t>takeSample</a:t>
            </a:r>
            <a:endParaRPr lang="en-US" altLang="zh-CN" dirty="0"/>
          </a:p>
          <a:p>
            <a:r>
              <a:rPr lang="en-US" altLang="zh-CN" dirty="0" err="1"/>
              <a:t>takeOrdered</a:t>
            </a:r>
            <a:endParaRPr lang="en-US" altLang="zh-CN" dirty="0"/>
          </a:p>
          <a:p>
            <a:r>
              <a:rPr lang="en-US" altLang="zh-CN" dirty="0" err="1"/>
              <a:t>saveAsTextFile</a:t>
            </a:r>
            <a:endParaRPr lang="en-US" altLang="zh-CN" dirty="0"/>
          </a:p>
          <a:p>
            <a:r>
              <a:rPr lang="en-US" altLang="zh-CN" dirty="0" err="1"/>
              <a:t>saveAsSequenceFile</a:t>
            </a:r>
            <a:endParaRPr lang="en-US" altLang="zh-CN" dirty="0"/>
          </a:p>
          <a:p>
            <a:r>
              <a:rPr lang="en-US" altLang="zh-CN" dirty="0" err="1"/>
              <a:t>saveAsObjectFile</a:t>
            </a:r>
            <a:endParaRPr lang="en-US" altLang="zh-CN" dirty="0"/>
          </a:p>
          <a:p>
            <a:r>
              <a:rPr lang="en-US" altLang="zh-CN" dirty="0" err="1"/>
              <a:t>countByKey</a:t>
            </a:r>
            <a:endParaRPr lang="en-US" altLang="zh-CN" dirty="0"/>
          </a:p>
          <a:p>
            <a:r>
              <a:rPr lang="en-US" altLang="zh-CN" dirty="0" err="1"/>
              <a:t>foreach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397716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b="1" dirty="0"/>
              <a:t>使用高性能的算子</a:t>
            </a:r>
            <a:br>
              <a:rPr lang="zh-CN" altLang="en-US" b="1" dirty="0"/>
            </a:b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使用</a:t>
            </a:r>
            <a:r>
              <a:rPr lang="en-US" altLang="zh-CN" dirty="0" err="1"/>
              <a:t>reduceByKey</a:t>
            </a:r>
            <a:r>
              <a:rPr lang="en-US" altLang="zh-CN" dirty="0"/>
              <a:t>/</a:t>
            </a:r>
            <a:r>
              <a:rPr lang="en-US" altLang="zh-CN" dirty="0" err="1"/>
              <a:t>aggregateByKey</a:t>
            </a:r>
            <a:r>
              <a:rPr lang="zh-CN" altLang="en-US" dirty="0"/>
              <a:t>替代</a:t>
            </a:r>
            <a:r>
              <a:rPr lang="en-US" altLang="zh-CN" dirty="0" err="1"/>
              <a:t>groupByKey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使用</a:t>
            </a:r>
            <a:r>
              <a:rPr lang="en-US" altLang="zh-CN" dirty="0" err="1"/>
              <a:t>mapPartitions</a:t>
            </a:r>
            <a:r>
              <a:rPr lang="zh-CN" altLang="en-US" dirty="0"/>
              <a:t>替代普通</a:t>
            </a:r>
            <a:r>
              <a:rPr lang="en-US" altLang="zh-CN" dirty="0"/>
              <a:t>map</a:t>
            </a:r>
          </a:p>
          <a:p>
            <a:endParaRPr lang="en-US" altLang="zh-CN" dirty="0"/>
          </a:p>
          <a:p>
            <a:r>
              <a:rPr lang="zh-CN" altLang="en-US" dirty="0"/>
              <a:t>使用</a:t>
            </a:r>
            <a:r>
              <a:rPr lang="en-US" altLang="zh-CN" dirty="0" err="1"/>
              <a:t>foreachPartitions</a:t>
            </a:r>
            <a:r>
              <a:rPr lang="zh-CN" altLang="en-US" dirty="0"/>
              <a:t>替代</a:t>
            </a:r>
            <a:r>
              <a:rPr lang="en-US" altLang="zh-CN" dirty="0" err="1"/>
              <a:t>foreach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41492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/>
              <a:t>广播大变</a:t>
            </a:r>
            <a:r>
              <a:rPr lang="zh-CN" altLang="en-US" b="1" dirty="0" smtClean="0"/>
              <a:t>量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广播外</a:t>
            </a:r>
            <a:r>
              <a:rPr lang="zh-CN" altLang="en-US" dirty="0"/>
              <a:t>部变</a:t>
            </a:r>
            <a:r>
              <a:rPr lang="zh-CN" altLang="en-US" dirty="0" smtClean="0"/>
              <a:t>量减少网</a:t>
            </a:r>
            <a:r>
              <a:rPr lang="zh-CN" altLang="en-US" dirty="0"/>
              <a:t>络中传输的性能开销</a:t>
            </a:r>
            <a:r>
              <a:rPr lang="zh-CN" altLang="en-US" dirty="0" smtClean="0"/>
              <a:t>，</a:t>
            </a:r>
            <a:r>
              <a:rPr lang="zh-CN" altLang="en-US" dirty="0"/>
              <a:t>避</a:t>
            </a:r>
            <a:r>
              <a:rPr lang="zh-CN" altLang="en-US" dirty="0" smtClean="0"/>
              <a:t>免每个</a:t>
            </a:r>
            <a:r>
              <a:rPr lang="en-US" altLang="zh-CN" dirty="0" smtClean="0"/>
              <a:t>task</a:t>
            </a:r>
            <a:r>
              <a:rPr lang="zh-CN" altLang="en-US" dirty="0" smtClean="0"/>
              <a:t>都有一个副本。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443031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b="1" dirty="0"/>
              <a:t>对多次使用的</a:t>
            </a:r>
            <a:r>
              <a:rPr lang="en-US" altLang="zh-CN" b="1" dirty="0"/>
              <a:t>RDD</a:t>
            </a:r>
            <a:r>
              <a:rPr lang="zh-CN" altLang="en-US" b="1" dirty="0"/>
              <a:t>进行持久化的代码示</a:t>
            </a:r>
            <a:r>
              <a:rPr lang="zh-CN" altLang="en-US" b="1" dirty="0" smtClean="0"/>
              <a:t>例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对一个</a:t>
            </a:r>
            <a:r>
              <a:rPr lang="en-US" altLang="zh-CN" dirty="0"/>
              <a:t>RDD</a:t>
            </a:r>
            <a:r>
              <a:rPr lang="zh-CN" altLang="en-US" dirty="0"/>
              <a:t>进行持久化，只要对这个</a:t>
            </a:r>
            <a:r>
              <a:rPr lang="en-US" altLang="zh-CN" dirty="0"/>
              <a:t>RDD</a:t>
            </a:r>
            <a:r>
              <a:rPr lang="zh-CN" altLang="en-US" dirty="0"/>
              <a:t>调用</a:t>
            </a:r>
            <a:r>
              <a:rPr lang="en-US" altLang="zh-CN" dirty="0"/>
              <a:t>cache()</a:t>
            </a:r>
            <a:r>
              <a:rPr lang="zh-CN" altLang="en-US" dirty="0"/>
              <a:t>和</a:t>
            </a:r>
            <a:r>
              <a:rPr lang="en-US" altLang="zh-CN" dirty="0"/>
              <a:t>persist()</a:t>
            </a:r>
            <a:r>
              <a:rPr lang="zh-CN" altLang="en-US" dirty="0"/>
              <a:t>即可。</a:t>
            </a:r>
          </a:p>
          <a:p>
            <a:r>
              <a:rPr lang="en-US" altLang="zh-CN" dirty="0"/>
              <a:t>cache()</a:t>
            </a:r>
            <a:r>
              <a:rPr lang="zh-CN" altLang="en-US" dirty="0"/>
              <a:t>方法表示：使用非序列化的方式将</a:t>
            </a:r>
            <a:r>
              <a:rPr lang="en-US" altLang="zh-CN" dirty="0"/>
              <a:t>RDD</a:t>
            </a:r>
            <a:r>
              <a:rPr lang="zh-CN" altLang="en-US" dirty="0"/>
              <a:t>中的数据全部尝试持久化到内存中。</a:t>
            </a:r>
          </a:p>
          <a:p>
            <a:r>
              <a:rPr lang="en-US" altLang="zh-CN" dirty="0"/>
              <a:t>persist()</a:t>
            </a:r>
            <a:r>
              <a:rPr lang="zh-CN" altLang="en-US" dirty="0"/>
              <a:t>方法表示：手动选择持久化级别，并使用指定的方式进行持久化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213198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MEMORY_ONLY   </a:t>
            </a:r>
            <a:r>
              <a:rPr lang="zh-CN" altLang="en-US" dirty="0" smtClean="0"/>
              <a:t>效率最高</a:t>
            </a:r>
            <a:endParaRPr lang="en-US" altLang="zh-CN" dirty="0" smtClean="0"/>
          </a:p>
          <a:p>
            <a:r>
              <a:rPr lang="en-US" altLang="zh-CN" dirty="0" smtClean="0"/>
              <a:t>MEMORY_AND_DISK   </a:t>
            </a:r>
            <a:r>
              <a:rPr lang="zh-CN" altLang="en-US" dirty="0" smtClean="0"/>
              <a:t>效率和内存兼容</a:t>
            </a:r>
            <a:endParaRPr lang="en-US" altLang="zh-CN" dirty="0" smtClean="0"/>
          </a:p>
          <a:p>
            <a:r>
              <a:rPr lang="en-US" altLang="zh-CN" dirty="0" smtClean="0"/>
              <a:t>MEMORY_ONLY_SER</a:t>
            </a:r>
          </a:p>
          <a:p>
            <a:r>
              <a:rPr lang="en-US" altLang="zh-CN" dirty="0" smtClean="0"/>
              <a:t>MEMORY_AND_DISK_SER</a:t>
            </a:r>
          </a:p>
          <a:p>
            <a:r>
              <a:rPr lang="en-US" altLang="zh-CN" dirty="0" smtClean="0"/>
              <a:t>DISK_ONLY</a:t>
            </a:r>
            <a:r>
              <a:rPr lang="zh-CN" altLang="en-US" dirty="0" smtClean="0"/>
              <a:t>等等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128449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华为</a:t>
            </a:r>
            <a:r>
              <a:rPr lang="en-US" altLang="zh-CN" dirty="0" err="1" smtClean="0"/>
              <a:t>SmartMiner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097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0939" y="1203380"/>
            <a:ext cx="8006389" cy="3295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94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华为</a:t>
            </a:r>
            <a:r>
              <a:rPr lang="en-US" altLang="zh-CN" dirty="0" err="1" smtClean="0"/>
              <a:t>SmartMiner</a:t>
            </a:r>
            <a:r>
              <a:rPr lang="zh-CN" altLang="en-US" dirty="0" smtClean="0"/>
              <a:t>整体框架</a:t>
            </a:r>
            <a:endParaRPr lang="zh-CN" alt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200150"/>
          <a:ext cx="8229600" cy="33940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784026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40888" y="2914469"/>
            <a:ext cx="827848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BME</a:t>
            </a:r>
            <a:r>
              <a:rPr lang="zh-CN" altLang="en-US" dirty="0" smtClean="0"/>
              <a:t>框架：和流行的前端框架类似，配置</a:t>
            </a:r>
            <a:r>
              <a:rPr lang="en-US" altLang="zh-CN" dirty="0" err="1" smtClean="0"/>
              <a:t>usl</a:t>
            </a:r>
            <a:r>
              <a:rPr lang="zh-CN" altLang="en-US" dirty="0" smtClean="0"/>
              <a:t>文件</a:t>
            </a:r>
            <a:r>
              <a:rPr lang="en-US" altLang="zh-CN" dirty="0" smtClean="0"/>
              <a:t>(xml</a:t>
            </a:r>
            <a:r>
              <a:rPr lang="zh-CN" altLang="en-US" dirty="0" smtClean="0"/>
              <a:t>格式</a:t>
            </a:r>
            <a:r>
              <a:rPr lang="en-US" altLang="zh-CN" dirty="0" smtClean="0"/>
              <a:t>)</a:t>
            </a:r>
            <a:r>
              <a:rPr lang="zh-CN" altLang="en-US" dirty="0" smtClean="0"/>
              <a:t>生成页面，提供各种</a:t>
            </a:r>
            <a:endParaRPr lang="en-US" altLang="zh-CN" dirty="0" smtClean="0"/>
          </a:p>
          <a:p>
            <a:r>
              <a:rPr lang="zh-CN" altLang="en-US" dirty="0"/>
              <a:t>控</a:t>
            </a:r>
            <a:r>
              <a:rPr lang="zh-CN" altLang="en-US" dirty="0" smtClean="0"/>
              <a:t>件，</a:t>
            </a:r>
            <a:r>
              <a:rPr lang="en-US" altLang="zh-CN" dirty="0" smtClean="0"/>
              <a:t>input</a:t>
            </a:r>
            <a:r>
              <a:rPr lang="zh-CN" altLang="en-US" dirty="0" smtClean="0"/>
              <a:t>，</a:t>
            </a:r>
            <a:r>
              <a:rPr lang="en-US" altLang="zh-CN" dirty="0" smtClean="0"/>
              <a:t>chat</a:t>
            </a:r>
            <a:r>
              <a:rPr lang="zh-CN" altLang="en-US" dirty="0" smtClean="0"/>
              <a:t>等等，支持自定义展示图片。</a:t>
            </a:r>
            <a:endParaRPr lang="en-US" altLang="zh-CN" dirty="0" smtClean="0"/>
          </a:p>
          <a:p>
            <a:r>
              <a:rPr lang="en-US" altLang="zh-CN" dirty="0" smtClean="0"/>
              <a:t>BPM</a:t>
            </a:r>
            <a:r>
              <a:rPr lang="zh-CN" altLang="en-US" dirty="0" smtClean="0"/>
              <a:t>框架：图上的              都是由</a:t>
            </a:r>
            <a:r>
              <a:rPr lang="en-US" altLang="zh-CN" dirty="0" smtClean="0"/>
              <a:t>BPM(business process management)</a:t>
            </a:r>
            <a:r>
              <a:rPr lang="zh-CN" altLang="en-US" dirty="0" smtClean="0"/>
              <a:t>来控制，提供</a:t>
            </a:r>
            <a:endParaRPr lang="en-US" altLang="zh-CN" dirty="0" smtClean="0"/>
          </a:p>
          <a:p>
            <a:r>
              <a:rPr lang="zh-CN" altLang="en-US" dirty="0" smtClean="0"/>
              <a:t>数据交互的能力。</a:t>
            </a:r>
            <a:endParaRPr lang="en-US" altLang="zh-CN" dirty="0" smtClean="0"/>
          </a:p>
          <a:p>
            <a:endParaRPr lang="zh-CN" altLang="en-US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673926" y="3657598"/>
            <a:ext cx="65809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54" name="Picture 6" descr="http://e-file.huawei.com/~/media/ESDK/Images/Product-images/BD/New/Data%20mining/%E5%9B%BE2-2%20%E5%86%B3%E7%AD%96%E6%A0%91.png?la=zh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100" y="1082136"/>
            <a:ext cx="5039428" cy="1524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5154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SMARTMINER</a:t>
            </a:r>
            <a:r>
              <a:rPr lang="zh-CN" altLang="en-US" dirty="0" smtClean="0"/>
              <a:t>的主要类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DataFilde</a:t>
            </a:r>
            <a:r>
              <a:rPr lang="zh-CN" altLang="en-US" dirty="0" smtClean="0"/>
              <a:t>类</a:t>
            </a:r>
            <a:endParaRPr lang="en-US" altLang="zh-CN" dirty="0" smtClean="0"/>
          </a:p>
          <a:p>
            <a:r>
              <a:rPr lang="en-US" altLang="zh-CN" dirty="0" smtClean="0"/>
              <a:t>Node</a:t>
            </a:r>
            <a:r>
              <a:rPr lang="zh-CN" altLang="en-US" dirty="0" smtClean="0"/>
              <a:t>类</a:t>
            </a:r>
            <a:endParaRPr lang="en-US" altLang="zh-CN" dirty="0" smtClean="0"/>
          </a:p>
          <a:p>
            <a:r>
              <a:rPr lang="en-US" altLang="zh-CN" dirty="0" smtClean="0"/>
              <a:t>Model</a:t>
            </a:r>
            <a:r>
              <a:rPr lang="zh-CN" altLang="en-US" dirty="0" smtClean="0"/>
              <a:t>类</a:t>
            </a:r>
            <a:endParaRPr lang="en-US" altLang="zh-CN" dirty="0" smtClean="0"/>
          </a:p>
          <a:p>
            <a:r>
              <a:rPr lang="en-US" altLang="zh-CN" dirty="0" smtClean="0"/>
              <a:t>Evaluation</a:t>
            </a:r>
            <a:r>
              <a:rPr lang="zh-CN" altLang="en-US" dirty="0" smtClean="0"/>
              <a:t>类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39126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RDD abstraction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49"/>
            <a:ext cx="8229600" cy="371221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Resilient Distributed Datasets</a:t>
            </a:r>
          </a:p>
          <a:p>
            <a:r>
              <a:rPr lang="en-US" dirty="0" smtClean="0"/>
              <a:t>partitioned collection of records</a:t>
            </a:r>
          </a:p>
          <a:p>
            <a:r>
              <a:rPr lang="en-US" dirty="0" smtClean="0"/>
              <a:t>spread across the cluster</a:t>
            </a:r>
          </a:p>
          <a:p>
            <a:r>
              <a:rPr lang="en-US" dirty="0"/>
              <a:t>read-only</a:t>
            </a:r>
            <a:endParaRPr lang="en-US" i="1" dirty="0" smtClean="0"/>
          </a:p>
          <a:p>
            <a:r>
              <a:rPr lang="en-US" dirty="0" smtClean="0"/>
              <a:t>caching dataset in memory</a:t>
            </a:r>
          </a:p>
          <a:p>
            <a:pPr lvl="1"/>
            <a:r>
              <a:rPr lang="en-US" dirty="0" smtClean="0"/>
              <a:t>different storage levels available</a:t>
            </a:r>
          </a:p>
          <a:p>
            <a:pPr lvl="1"/>
            <a:r>
              <a:rPr lang="en-US" dirty="0" smtClean="0"/>
              <a:t>fallback to disk possible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425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DataField</a:t>
            </a:r>
            <a:r>
              <a:rPr lang="zh-CN" altLang="en-US" dirty="0" smtClean="0"/>
              <a:t>类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DataField</a:t>
            </a:r>
            <a:r>
              <a:rPr lang="zh-CN" altLang="en-US" dirty="0" smtClean="0"/>
              <a:t>包含</a:t>
            </a:r>
            <a:r>
              <a:rPr lang="en-US" altLang="zh-CN" dirty="0" err="1" smtClean="0"/>
              <a:t>SMrow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MetaData</a:t>
            </a:r>
            <a:r>
              <a:rPr lang="zh-CN" altLang="en-US" dirty="0" smtClean="0"/>
              <a:t>两个重要属性。</a:t>
            </a:r>
            <a:endParaRPr lang="en-US" altLang="zh-CN" dirty="0" smtClean="0"/>
          </a:p>
          <a:p>
            <a:r>
              <a:rPr lang="en-US" altLang="zh-CN" dirty="0" err="1" smtClean="0"/>
              <a:t>SMrow</a:t>
            </a:r>
            <a:r>
              <a:rPr lang="zh-CN" altLang="en-US" dirty="0" smtClean="0"/>
              <a:t>是数据载体类，一行</a:t>
            </a:r>
            <a:r>
              <a:rPr lang="en-US" altLang="zh-CN" dirty="0" smtClean="0"/>
              <a:t>row</a:t>
            </a:r>
            <a:r>
              <a:rPr lang="zh-CN" altLang="en-US" dirty="0" smtClean="0"/>
              <a:t>为一个</a:t>
            </a:r>
            <a:r>
              <a:rPr lang="en-US" altLang="zh-CN" dirty="0" smtClean="0"/>
              <a:t>array</a:t>
            </a:r>
          </a:p>
          <a:p>
            <a:r>
              <a:rPr lang="en-US" altLang="zh-CN" dirty="0" err="1" smtClean="0"/>
              <a:t>MetaData</a:t>
            </a:r>
            <a:r>
              <a:rPr lang="zh-CN" altLang="en-US" dirty="0" smtClean="0"/>
              <a:t>是数据描述类，包含字段名称，类型，</a:t>
            </a:r>
            <a:r>
              <a:rPr lang="zh-CN" altLang="en-US" dirty="0"/>
              <a:t>等</a:t>
            </a:r>
            <a:r>
              <a:rPr lang="zh-CN" altLang="en-US" dirty="0" smtClean="0"/>
              <a:t>等。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96460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Node</a:t>
            </a:r>
            <a:r>
              <a:rPr lang="zh-CN" altLang="en-US" dirty="0" smtClean="0"/>
              <a:t>类</a:t>
            </a:r>
            <a:r>
              <a:rPr lang="en-US" altLang="zh-CN" dirty="0" smtClean="0"/>
              <a:t>	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Node</a:t>
            </a:r>
            <a:r>
              <a:rPr lang="zh-CN" altLang="en-US" dirty="0" smtClean="0"/>
              <a:t>类是算法实现类，各个算法集成</a:t>
            </a:r>
            <a:r>
              <a:rPr lang="en-US" altLang="zh-CN" dirty="0" smtClean="0"/>
              <a:t>node</a:t>
            </a:r>
            <a:r>
              <a:rPr lang="zh-CN" altLang="en-US" dirty="0" smtClean="0"/>
              <a:t>类，由</a:t>
            </a:r>
            <a:r>
              <a:rPr lang="en-US" altLang="zh-CN" dirty="0" smtClean="0"/>
              <a:t>node</a:t>
            </a:r>
            <a:r>
              <a:rPr lang="zh-CN" altLang="en-US" dirty="0" smtClean="0"/>
              <a:t>完成数据加载输出，</a:t>
            </a:r>
            <a:r>
              <a:rPr lang="en-US" altLang="zh-CN" dirty="0" smtClean="0"/>
              <a:t>metadata</a:t>
            </a:r>
            <a:r>
              <a:rPr lang="zh-CN" altLang="en-US" dirty="0" smtClean="0"/>
              <a:t>读取修改等基础功能，开发过程只需要关注算法的业务逻辑。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994717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Model</a:t>
            </a:r>
            <a:r>
              <a:rPr lang="zh-CN" altLang="en-US" dirty="0" smtClean="0"/>
              <a:t>类</a:t>
            </a:r>
            <a:r>
              <a:rPr lang="en-US" altLang="zh-CN" dirty="0" smtClean="0"/>
              <a:t>	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Model</a:t>
            </a:r>
            <a:r>
              <a:rPr lang="zh-CN" altLang="en-US" dirty="0" smtClean="0"/>
              <a:t>类是模型管理类，输出模型文件到硬盘文件，加载硬盘模型，如果不存在</a:t>
            </a:r>
            <a:r>
              <a:rPr lang="en-US" altLang="zh-CN" dirty="0" smtClean="0"/>
              <a:t>model</a:t>
            </a:r>
            <a:r>
              <a:rPr lang="zh-CN" altLang="en-US" dirty="0" smtClean="0"/>
              <a:t>文件输出，可以不失现此类。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467550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接口介绍</a:t>
            </a:r>
            <a:endParaRPr lang="zh-CN" alt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824343" y="1170737"/>
            <a:ext cx="7204365" cy="3141229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66635" tIns="0" rIns="0" bIns="47610" numCol="1" anchor="ctr" anchorCtr="0" compatLnSpc="1">
            <a:prstTxWarp prst="textNoShape">
              <a:avLst/>
            </a:prstTxWarp>
            <a:spAutoFit/>
          </a:bodyPr>
          <a:lstStyle>
            <a:lvl1pPr indent="396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3968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3968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SmartMiner提供获取模型接口，通过getModel()方法获取模型。</a:t>
            </a:r>
            <a:endParaRPr kumimoji="0" lang="zh-CN" altLang="zh-CN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enlo"/>
              </a:rPr>
              <a:t>ModelFactory.getInstance().getModel(String modelName) 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enlo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enlo"/>
              </a:rPr>
              <a:t>/** 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enlo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enlo"/>
              </a:rPr>
              <a:t> * 获取模型 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enlo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enlo"/>
              </a:rPr>
              <a:t> * @param modelName  模型名称  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enlo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enlo"/>
              </a:rPr>
              <a:t> * @return Model     模型对象 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enlo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enlo"/>
              </a:rPr>
              <a:t> * @throws Exception 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enlo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enlo"/>
              </a:rPr>
              <a:t> */ 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enlo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enlo"/>
              </a:rPr>
              <a:t>public Model getModel(String modelName) throws Exception</a:t>
            </a:r>
            <a:r>
              <a:rPr kumimoji="0" lang="zh-CN" altLang="zh-CN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zh-CN" altLang="zh-CN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接口参数说明</a:t>
            </a:r>
            <a:endParaRPr kumimoji="0" lang="zh-CN" altLang="zh-CN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3968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getModel()方法包含参数如下表所示。</a:t>
            </a:r>
            <a:endParaRPr kumimoji="0" lang="zh-CN" altLang="zh-CN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3968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表  getModel()方法属性</a:t>
            </a:r>
            <a:endParaRPr kumimoji="0" lang="zh-CN" altLang="zh-CN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3968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3968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场景举例</a:t>
            </a:r>
            <a:endParaRPr kumimoji="0" lang="zh-CN" altLang="zh-CN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3968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SmartMiner生成贝叶斯模型之后，通过getModel()方法获取贝叶斯模型。</a:t>
            </a:r>
            <a:endParaRPr kumimoji="0" lang="zh-CN" altLang="zh-CN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900" dirty="0" smtClean="0">
                <a:solidFill>
                  <a:srgbClr val="333333"/>
                </a:solidFill>
                <a:latin typeface="Arial Unicode MS"/>
                <a:ea typeface="Menlo"/>
              </a:rPr>
              <a:t>      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enlo"/>
              </a:rPr>
              <a:t>ModelFactory.getInstance().getModel("/home/smartm/smartminer/Projects/project/Model/NaiveBayes.mod") </a:t>
            </a:r>
            <a:r>
              <a:rPr kumimoji="0" lang="zh-CN" altLang="zh-CN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274618" y="3304308"/>
          <a:ext cx="5493327" cy="444726"/>
        </p:xfrm>
        <a:graphic>
          <a:graphicData uri="http://schemas.openxmlformats.org/drawingml/2006/table">
            <a:tbl>
              <a:tblPr/>
              <a:tblGrid>
                <a:gridCol w="1831109">
                  <a:extLst>
                    <a:ext uri="{9D8B030D-6E8A-4147-A177-3AD203B41FA5}">
                      <a16:colId xmlns:a16="http://schemas.microsoft.com/office/drawing/2014/main" val="2061051934"/>
                    </a:ext>
                  </a:extLst>
                </a:gridCol>
                <a:gridCol w="1831109">
                  <a:extLst>
                    <a:ext uri="{9D8B030D-6E8A-4147-A177-3AD203B41FA5}">
                      <a16:colId xmlns:a16="http://schemas.microsoft.com/office/drawing/2014/main" val="457207666"/>
                    </a:ext>
                  </a:extLst>
                </a:gridCol>
                <a:gridCol w="1831109">
                  <a:extLst>
                    <a:ext uri="{9D8B030D-6E8A-4147-A177-3AD203B41FA5}">
                      <a16:colId xmlns:a16="http://schemas.microsoft.com/office/drawing/2014/main" val="1095109835"/>
                    </a:ext>
                  </a:extLst>
                </a:gridCol>
              </a:tblGrid>
              <a:tr h="222363"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参数</a:t>
                      </a:r>
                      <a:endParaRPr lang="zh-CN" altLang="en-US" sz="1200" dirty="0"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类型</a:t>
                      </a:r>
                      <a:endParaRPr lang="zh-CN" altLang="en-US" sz="1200"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含义</a:t>
                      </a:r>
                      <a:endParaRPr lang="zh-CN" altLang="en-US" sz="1200" dirty="0"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9997996"/>
                  </a:ext>
                </a:extLst>
              </a:tr>
              <a:tr h="222363">
                <a:tc>
                  <a:txBody>
                    <a:bodyPr/>
                    <a:lstStyle/>
                    <a:p>
                      <a:r>
                        <a:rPr lang="en-US" sz="120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modelName</a:t>
                      </a:r>
                      <a:endParaRPr lang="en-US" sz="1200" dirty="0"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string</a:t>
                      </a:r>
                      <a:endParaRPr lang="en-US" sz="1200" dirty="0"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模型名</a:t>
                      </a:r>
                      <a:r>
                        <a:rPr lang="zh-CN" altLang="en-US" sz="12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称</a:t>
                      </a:r>
                      <a:endParaRPr lang="zh-CN" altLang="en-US" sz="1200" dirty="0"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3401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74050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Evaluation</a:t>
            </a:r>
            <a:r>
              <a:rPr lang="zh-CN" altLang="en-US" dirty="0" smtClean="0"/>
              <a:t>类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Evaluation</a:t>
            </a:r>
            <a:r>
              <a:rPr lang="zh-CN" altLang="en-US" dirty="0" smtClean="0"/>
              <a:t>类抽象的并不好，更像是为了抽象而生成的。</a:t>
            </a:r>
            <a:endParaRPr lang="en-US" altLang="zh-CN" dirty="0" smtClean="0"/>
          </a:p>
          <a:p>
            <a:r>
              <a:rPr lang="zh-CN" altLang="en-US" dirty="0"/>
              <a:t>包</a:t>
            </a:r>
            <a:r>
              <a:rPr lang="zh-CN" altLang="en-US" dirty="0" smtClean="0"/>
              <a:t>含</a:t>
            </a:r>
            <a:r>
              <a:rPr lang="zh-CN" altLang="en-US" dirty="0"/>
              <a:t>文本分析，</a:t>
            </a:r>
            <a:r>
              <a:rPr lang="zh-CN" altLang="en-US" dirty="0" smtClean="0"/>
              <a:t>聚类评估，分类评估，推荐评估，数值评估等等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19447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Available APIs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write in Java, </a:t>
            </a:r>
            <a:r>
              <a:rPr lang="en-US" dirty="0" err="1" smtClean="0"/>
              <a:t>Scala</a:t>
            </a:r>
            <a:r>
              <a:rPr lang="en-US" dirty="0" smtClean="0"/>
              <a:t> or Python</a:t>
            </a:r>
          </a:p>
          <a:p>
            <a:r>
              <a:rPr lang="en-US" dirty="0" smtClean="0"/>
              <a:t>interactive interpreter: </a:t>
            </a:r>
            <a:r>
              <a:rPr lang="en-US" dirty="0" err="1" smtClean="0"/>
              <a:t>Scala</a:t>
            </a:r>
            <a:r>
              <a:rPr lang="en-US" dirty="0" smtClean="0"/>
              <a:t> &amp; Python only</a:t>
            </a:r>
          </a:p>
          <a:p>
            <a:r>
              <a:rPr lang="en-US" dirty="0" smtClean="0"/>
              <a:t>standalone applications: any</a:t>
            </a:r>
          </a:p>
          <a:p>
            <a:r>
              <a:rPr lang="en-US" dirty="0" smtClean="0"/>
              <a:t>performance: Java &amp; </a:t>
            </a:r>
            <a:r>
              <a:rPr lang="en-US" dirty="0" err="1" smtClean="0"/>
              <a:t>Scala</a:t>
            </a:r>
            <a:r>
              <a:rPr lang="en-US" dirty="0" smtClean="0"/>
              <a:t> are faster thanks to static typing</a:t>
            </a:r>
          </a:p>
        </p:txBody>
      </p:sp>
    </p:spTree>
    <p:extLst>
      <p:ext uri="{BB962C8B-B14F-4D97-AF65-F5344CB8AC3E}">
        <p14:creationId xmlns:p14="http://schemas.microsoft.com/office/powerpoint/2010/main" val="2140912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SCALA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val</a:t>
            </a:r>
            <a:r>
              <a:rPr lang="en-US" altLang="zh-CN" dirty="0" smtClean="0"/>
              <a:t> </a:t>
            </a:r>
            <a:r>
              <a:rPr lang="en-US" altLang="zh-CN" dirty="0" err="1"/>
              <a:t>iList</a:t>
            </a:r>
            <a:r>
              <a:rPr lang="en-US" altLang="zh-CN" dirty="0"/>
              <a:t> = List(2, 7, 9, 8, 10);</a:t>
            </a:r>
          </a:p>
          <a:p>
            <a:pPr marL="0" indent="0">
              <a:buNone/>
            </a:pPr>
            <a:r>
              <a:rPr lang="en-US" altLang="zh-CN" dirty="0" err="1"/>
              <a:t>val</a:t>
            </a:r>
            <a:r>
              <a:rPr lang="en-US" altLang="zh-CN" dirty="0"/>
              <a:t> </a:t>
            </a:r>
            <a:r>
              <a:rPr lang="en-US" altLang="zh-CN" dirty="0" err="1"/>
              <a:t>iDoubled</a:t>
            </a:r>
            <a:r>
              <a:rPr lang="en-US" altLang="zh-CN" dirty="0"/>
              <a:t> = </a:t>
            </a:r>
            <a:r>
              <a:rPr lang="en-US" altLang="zh-CN" dirty="0" err="1"/>
              <a:t>iList.filter</a:t>
            </a:r>
            <a:r>
              <a:rPr lang="en-US" altLang="zh-CN" dirty="0"/>
              <a:t>(_ % 2 == 0).map(_ * 2)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610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JAVA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altLang="zh-CN" dirty="0"/>
              <a:t>List</a:t>
            </a:r>
            <a:r>
              <a:rPr lang="zh-CN" altLang="en-US" dirty="0"/>
              <a:t>＜</a:t>
            </a:r>
            <a:r>
              <a:rPr lang="en-US" altLang="zh-CN" dirty="0"/>
              <a:t>Integer</a:t>
            </a:r>
            <a:r>
              <a:rPr lang="zh-CN" altLang="en-US" dirty="0"/>
              <a:t>＞ </a:t>
            </a:r>
            <a:r>
              <a:rPr lang="en-US" altLang="zh-CN" dirty="0" err="1"/>
              <a:t>iList</a:t>
            </a:r>
            <a:r>
              <a:rPr lang="en-US" altLang="zh-CN" dirty="0"/>
              <a:t> = </a:t>
            </a:r>
            <a:r>
              <a:rPr lang="en-US" altLang="zh-CN" dirty="0" err="1"/>
              <a:t>Arrays.asList</a:t>
            </a:r>
            <a:r>
              <a:rPr lang="en-US" altLang="zh-CN" dirty="0"/>
              <a:t>(2, 7, 9, 8, 10);</a:t>
            </a:r>
          </a:p>
          <a:p>
            <a:pPr marL="0" indent="0">
              <a:buNone/>
            </a:pPr>
            <a:r>
              <a:rPr lang="en-US" altLang="zh-CN" dirty="0"/>
              <a:t>List</a:t>
            </a:r>
            <a:r>
              <a:rPr lang="zh-CN" altLang="en-US" dirty="0"/>
              <a:t>＜</a:t>
            </a:r>
            <a:r>
              <a:rPr lang="en-US" altLang="zh-CN" dirty="0"/>
              <a:t>Integer</a:t>
            </a:r>
            <a:r>
              <a:rPr lang="zh-CN" altLang="en-US" dirty="0"/>
              <a:t>＞ </a:t>
            </a:r>
            <a:r>
              <a:rPr lang="en-US" altLang="zh-CN" dirty="0" err="1"/>
              <a:t>iDoubled</a:t>
            </a:r>
            <a:r>
              <a:rPr lang="en-US" altLang="zh-CN" dirty="0"/>
              <a:t> = new </a:t>
            </a:r>
            <a:r>
              <a:rPr lang="en-US" altLang="zh-CN" dirty="0" err="1"/>
              <a:t>ArrayList</a:t>
            </a:r>
            <a:r>
              <a:rPr lang="zh-CN" altLang="en-US" dirty="0"/>
              <a:t>＜</a:t>
            </a:r>
            <a:r>
              <a:rPr lang="en-US" altLang="zh-CN" dirty="0"/>
              <a:t>Integer</a:t>
            </a:r>
            <a:r>
              <a:rPr lang="zh-CN" altLang="en-US" dirty="0"/>
              <a:t>＞</a:t>
            </a:r>
            <a:r>
              <a:rPr lang="en-US" altLang="zh-CN" dirty="0"/>
              <a:t>();</a:t>
            </a:r>
          </a:p>
          <a:p>
            <a:pPr marL="0" indent="0">
              <a:buNone/>
            </a:pPr>
            <a:r>
              <a:rPr lang="en-US" altLang="zh-CN" dirty="0"/>
              <a:t>for(Integer number: </a:t>
            </a:r>
            <a:r>
              <a:rPr lang="en-US" altLang="zh-CN" dirty="0" err="1"/>
              <a:t>iList</a:t>
            </a:r>
            <a:r>
              <a:rPr lang="en-US" altLang="zh-CN" dirty="0"/>
              <a:t>){</a:t>
            </a:r>
          </a:p>
          <a:p>
            <a:pPr marL="0" indent="0">
              <a:buNone/>
            </a:pPr>
            <a:r>
              <a:rPr lang="en-US" altLang="zh-CN" dirty="0"/>
              <a:t>    if(number % 2 == 0){</a:t>
            </a:r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iDoubled.add</a:t>
            </a:r>
            <a:r>
              <a:rPr lang="en-US" altLang="zh-CN" dirty="0"/>
              <a:t>(number </a:t>
            </a:r>
            <a:r>
              <a:rPr lang="zh-CN" altLang="en-US" dirty="0" smtClean="0"/>
              <a:t>*</a:t>
            </a:r>
            <a:r>
              <a:rPr lang="en-US" altLang="zh-CN" dirty="0" smtClean="0"/>
              <a:t> </a:t>
            </a:r>
            <a:r>
              <a:rPr lang="en-US" altLang="zh-CN" dirty="0"/>
              <a:t>2);</a:t>
            </a:r>
          </a:p>
          <a:p>
            <a:pPr marL="0" indent="0">
              <a:buNone/>
            </a:pPr>
            <a:r>
              <a:rPr lang="en-US" altLang="zh-CN" dirty="0"/>
              <a:t>    }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6710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Spark</a:t>
            </a:r>
            <a:r>
              <a:rPr lang="zh-CN" altLang="en-US" dirty="0" smtClean="0"/>
              <a:t>调优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92" y="1200150"/>
            <a:ext cx="8229600" cy="3394472"/>
          </a:xfrm>
        </p:spPr>
        <p:txBody>
          <a:bodyPr/>
          <a:lstStyle/>
          <a:p>
            <a:r>
              <a:rPr lang="en-US" altLang="zh-CN" dirty="0" smtClean="0"/>
              <a:t>Spark</a:t>
            </a:r>
            <a:r>
              <a:rPr lang="zh-CN" altLang="en-US" dirty="0" smtClean="0"/>
              <a:t>调优入门万能参数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b="1" dirty="0" smtClean="0"/>
              <a:t>		</a:t>
            </a:r>
            <a:r>
              <a:rPr lang="en-US" altLang="zh-CN" b="1" dirty="0" err="1" smtClean="0"/>
              <a:t>num</a:t>
            </a:r>
            <a:r>
              <a:rPr lang="en-US" altLang="zh-CN" b="1" dirty="0" smtClean="0"/>
              <a:t>-executors</a:t>
            </a:r>
            <a:endParaRPr lang="en-US" altLang="zh-CN" b="1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b="1" dirty="0" smtClean="0"/>
              <a:t>          executor-memory   </a:t>
            </a:r>
          </a:p>
          <a:p>
            <a:pPr marL="0" indent="0">
              <a:buNone/>
            </a:pPr>
            <a:r>
              <a:rPr lang="en-US" altLang="zh-CN" dirty="0" smtClean="0"/>
              <a:t>  </a:t>
            </a:r>
            <a:endParaRPr lang="zh-CN" altLang="en-US" dirty="0"/>
          </a:p>
        </p:txBody>
      </p:sp>
      <p:sp>
        <p:nvSpPr>
          <p:cNvPr id="8" name="Right Arrow 7"/>
          <p:cNvSpPr/>
          <p:nvPr/>
        </p:nvSpPr>
        <p:spPr>
          <a:xfrm rot="16200000">
            <a:off x="4725825" y="3207328"/>
            <a:ext cx="962891" cy="468206"/>
          </a:xfrm>
          <a:prstGeom prst="rightArrow">
            <a:avLst/>
          </a:prstGeom>
          <a:gradFill>
            <a:gsLst>
              <a:gs pos="90000">
                <a:srgbClr val="FF0000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54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Right Arrow 8"/>
          <p:cNvSpPr/>
          <p:nvPr/>
        </p:nvSpPr>
        <p:spPr>
          <a:xfrm rot="5400000">
            <a:off x="4702809" y="2087149"/>
            <a:ext cx="962891" cy="468206"/>
          </a:xfrm>
          <a:prstGeom prst="rightArrow">
            <a:avLst/>
          </a:prstGeom>
          <a:gradFill>
            <a:gsLst>
              <a:gs pos="90000">
                <a:srgbClr val="FF0000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54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3009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既</a:t>
            </a:r>
            <a:r>
              <a:rPr lang="zh-CN" altLang="en-US" dirty="0"/>
              <a:t>想马儿跑得快，又想马儿不吃</a:t>
            </a:r>
            <a:r>
              <a:rPr lang="zh-CN" altLang="en-US" dirty="0" smtClean="0"/>
              <a:t>草</a:t>
            </a:r>
            <a:r>
              <a:rPr lang="en-US" altLang="zh-CN" dirty="0" smtClean="0"/>
              <a:t>~~~~</a:t>
            </a:r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986020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/>
              <a:t> --</a:t>
            </a:r>
            <a:r>
              <a:rPr lang="en-US" altLang="zh-CN" dirty="0" err="1"/>
              <a:t>num</a:t>
            </a:r>
            <a:r>
              <a:rPr lang="en-US" altLang="zh-CN" dirty="0"/>
              <a:t>-executors 100 \</a:t>
            </a:r>
          </a:p>
          <a:p>
            <a:r>
              <a:rPr lang="en-US" altLang="zh-CN" dirty="0"/>
              <a:t>  --executor-memory 6G \</a:t>
            </a:r>
          </a:p>
          <a:p>
            <a:r>
              <a:rPr lang="en-US" altLang="zh-CN" dirty="0"/>
              <a:t>  --executor-cores 4 \</a:t>
            </a:r>
          </a:p>
          <a:p>
            <a:r>
              <a:rPr lang="en-US" altLang="zh-CN" dirty="0"/>
              <a:t>  --driver-memory 1G \</a:t>
            </a:r>
          </a:p>
          <a:p>
            <a:r>
              <a:rPr lang="en-US" altLang="zh-CN" dirty="0"/>
              <a:t>  --</a:t>
            </a:r>
            <a:r>
              <a:rPr lang="en-US" altLang="zh-CN" dirty="0" err="1"/>
              <a:t>conf</a:t>
            </a:r>
            <a:r>
              <a:rPr lang="en-US" altLang="zh-CN" dirty="0"/>
              <a:t> </a:t>
            </a:r>
            <a:r>
              <a:rPr lang="en-US" altLang="zh-CN" dirty="0" err="1"/>
              <a:t>spark.default.parallelism</a:t>
            </a:r>
            <a:r>
              <a:rPr lang="en-US" altLang="zh-CN" dirty="0"/>
              <a:t>=1000 \</a:t>
            </a:r>
          </a:p>
          <a:p>
            <a:r>
              <a:rPr lang="en-US" altLang="zh-CN" dirty="0"/>
              <a:t>  --</a:t>
            </a:r>
            <a:r>
              <a:rPr lang="en-US" altLang="zh-CN" dirty="0" err="1"/>
              <a:t>conf</a:t>
            </a:r>
            <a:r>
              <a:rPr lang="en-US" altLang="zh-CN" dirty="0"/>
              <a:t> </a:t>
            </a:r>
            <a:r>
              <a:rPr lang="en-US" altLang="zh-CN" dirty="0" err="1"/>
              <a:t>spark.storage.memoryFraction</a:t>
            </a:r>
            <a:r>
              <a:rPr lang="en-US" altLang="zh-CN" dirty="0"/>
              <a:t>=0.5 \</a:t>
            </a:r>
          </a:p>
          <a:p>
            <a:r>
              <a:rPr lang="en-US" altLang="zh-CN" dirty="0"/>
              <a:t>  --</a:t>
            </a:r>
            <a:r>
              <a:rPr lang="en-US" altLang="zh-CN" dirty="0" err="1"/>
              <a:t>conf</a:t>
            </a:r>
            <a:r>
              <a:rPr lang="en-US" altLang="zh-CN" dirty="0"/>
              <a:t> </a:t>
            </a:r>
            <a:r>
              <a:rPr lang="en-US" altLang="zh-CN" dirty="0" err="1"/>
              <a:t>spark.shuffle.memoryFraction</a:t>
            </a:r>
            <a:r>
              <a:rPr lang="en-US" altLang="zh-CN" dirty="0"/>
              <a:t>=0.3 \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021519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US" altLang="zh-CN" b="1" dirty="0"/>
              <a:t>Transformation</a:t>
            </a:r>
            <a:r>
              <a:rPr lang="zh-CN" altLang="en-US" b="1" dirty="0"/>
              <a:t>列表：</a:t>
            </a:r>
            <a:endParaRPr lang="zh-CN" altLang="en-US" dirty="0"/>
          </a:p>
          <a:p>
            <a:r>
              <a:rPr lang="en-US" altLang="zh-CN" dirty="0"/>
              <a:t>map</a:t>
            </a:r>
          </a:p>
          <a:p>
            <a:r>
              <a:rPr lang="en-US" altLang="zh-CN" dirty="0"/>
              <a:t>filter</a:t>
            </a:r>
          </a:p>
          <a:p>
            <a:r>
              <a:rPr lang="en-US" altLang="zh-CN" dirty="0" err="1"/>
              <a:t>flatMap</a:t>
            </a:r>
            <a:endParaRPr lang="en-US" altLang="zh-CN" dirty="0"/>
          </a:p>
          <a:p>
            <a:r>
              <a:rPr lang="en-US" altLang="zh-CN" b="1" dirty="0" err="1">
                <a:solidFill>
                  <a:srgbClr val="FF0000"/>
                </a:solidFill>
              </a:rPr>
              <a:t>mapPartitions</a:t>
            </a:r>
            <a:endParaRPr lang="en-US" altLang="zh-CN" b="1" dirty="0">
              <a:solidFill>
                <a:srgbClr val="FF0000"/>
              </a:solidFill>
            </a:endParaRPr>
          </a:p>
          <a:p>
            <a:r>
              <a:rPr lang="en-US" altLang="zh-CN" dirty="0" err="1"/>
              <a:t>mapPartitionsWithIndex</a:t>
            </a:r>
            <a:endParaRPr lang="en-US" altLang="zh-CN" dirty="0"/>
          </a:p>
          <a:p>
            <a:r>
              <a:rPr lang="en-US" altLang="zh-CN" dirty="0"/>
              <a:t>sample</a:t>
            </a:r>
          </a:p>
          <a:p>
            <a:r>
              <a:rPr lang="en-US" altLang="zh-CN" dirty="0"/>
              <a:t>union</a:t>
            </a:r>
          </a:p>
          <a:p>
            <a:r>
              <a:rPr lang="en-US" altLang="zh-CN" dirty="0"/>
              <a:t>intersection</a:t>
            </a:r>
          </a:p>
          <a:p>
            <a:r>
              <a:rPr lang="en-US" altLang="zh-CN" dirty="0"/>
              <a:t>distinct</a:t>
            </a:r>
          </a:p>
          <a:p>
            <a:r>
              <a:rPr lang="en-US" altLang="zh-CN" dirty="0" err="1"/>
              <a:t>groupByKey</a:t>
            </a:r>
            <a:endParaRPr lang="en-US" altLang="zh-CN" dirty="0"/>
          </a:p>
          <a:p>
            <a:r>
              <a:rPr lang="en-US" altLang="zh-CN" b="1" dirty="0" err="1">
                <a:solidFill>
                  <a:srgbClr val="FF0000"/>
                </a:solidFill>
              </a:rPr>
              <a:t>reduceByKey</a:t>
            </a:r>
            <a:endParaRPr lang="en-US" altLang="zh-CN" b="1" dirty="0">
              <a:solidFill>
                <a:srgbClr val="FF0000"/>
              </a:solidFill>
            </a:endParaRPr>
          </a:p>
          <a:p>
            <a:r>
              <a:rPr lang="en-US" altLang="zh-CN" dirty="0" err="1"/>
              <a:t>aggregateByKey</a:t>
            </a:r>
            <a:endParaRPr lang="en-US" altLang="zh-CN" dirty="0"/>
          </a:p>
          <a:p>
            <a:r>
              <a:rPr lang="en-US" altLang="zh-CN" dirty="0" err="1"/>
              <a:t>sortByKey</a:t>
            </a:r>
            <a:endParaRPr lang="en-US" altLang="zh-CN" dirty="0"/>
          </a:p>
          <a:p>
            <a:r>
              <a:rPr lang="en-US" altLang="zh-CN" dirty="0"/>
              <a:t>join</a:t>
            </a:r>
          </a:p>
          <a:p>
            <a:r>
              <a:rPr lang="en-US" altLang="zh-CN" dirty="0" err="1"/>
              <a:t>cogroup</a:t>
            </a:r>
            <a:endParaRPr lang="en-US" altLang="zh-CN" dirty="0"/>
          </a:p>
          <a:p>
            <a:r>
              <a:rPr lang="en-US" altLang="zh-CN" dirty="0" err="1"/>
              <a:t>cartesian</a:t>
            </a:r>
            <a:endParaRPr lang="en-US" altLang="zh-CN" dirty="0"/>
          </a:p>
          <a:p>
            <a:r>
              <a:rPr lang="en-US" altLang="zh-CN" dirty="0"/>
              <a:t>pipe</a:t>
            </a:r>
          </a:p>
          <a:p>
            <a:r>
              <a:rPr lang="en-US" altLang="zh-CN" dirty="0"/>
              <a:t>coalesce</a:t>
            </a:r>
          </a:p>
          <a:p>
            <a:r>
              <a:rPr lang="en-US" altLang="zh-CN" dirty="0"/>
              <a:t>repartition</a:t>
            </a:r>
          </a:p>
          <a:p>
            <a:r>
              <a:rPr lang="en-US" altLang="zh-CN" dirty="0" err="1" smtClean="0"/>
              <a:t>repartitionAndSortWithinPartitions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618412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C7EDCC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C7EDCC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5687</TotalTime>
  <Words>2752</Words>
  <Application>Microsoft Office PowerPoint</Application>
  <PresentationFormat>On-screen Show (16:9)</PresentationFormat>
  <Paragraphs>161</Paragraphs>
  <Slides>24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 Unicode MS</vt:lpstr>
      <vt:lpstr>Menlo</vt:lpstr>
      <vt:lpstr>宋体</vt:lpstr>
      <vt:lpstr>微软雅黑</vt:lpstr>
      <vt:lpstr>Arial</vt:lpstr>
      <vt:lpstr>Calibri</vt:lpstr>
      <vt:lpstr>Office Theme</vt:lpstr>
      <vt:lpstr>Spark</vt:lpstr>
      <vt:lpstr>RDD abstraction</vt:lpstr>
      <vt:lpstr>Available APIs</vt:lpstr>
      <vt:lpstr>SCALA</vt:lpstr>
      <vt:lpstr>JAVA</vt:lpstr>
      <vt:lpstr>Spark调优</vt:lpstr>
      <vt:lpstr>PowerPoint Presentation</vt:lpstr>
      <vt:lpstr>PowerPoint Presentation</vt:lpstr>
      <vt:lpstr>PowerPoint Presentation</vt:lpstr>
      <vt:lpstr>PowerPoint Presentation</vt:lpstr>
      <vt:lpstr>使用高性能的算子 </vt:lpstr>
      <vt:lpstr>广播大变量</vt:lpstr>
      <vt:lpstr>对多次使用的RDD进行持久化的代码示例</vt:lpstr>
      <vt:lpstr>PowerPoint Presentation</vt:lpstr>
      <vt:lpstr>华为SmartMiner</vt:lpstr>
      <vt:lpstr>PowerPoint Presentation</vt:lpstr>
      <vt:lpstr>华为SmartMiner整体框架</vt:lpstr>
      <vt:lpstr>PowerPoint Presentation</vt:lpstr>
      <vt:lpstr>SMARTMINER的主要类</vt:lpstr>
      <vt:lpstr>DataField类</vt:lpstr>
      <vt:lpstr>Node类 </vt:lpstr>
      <vt:lpstr>Model类 </vt:lpstr>
      <vt:lpstr>接口介绍</vt:lpstr>
      <vt:lpstr>Evaluation类</vt:lpstr>
    </vt:vector>
  </TitlesOfParts>
  <Company>CERN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Kacper Surdy</dc:creator>
  <cp:lastModifiedBy>Herbert Yin (RD-CN)</cp:lastModifiedBy>
  <cp:revision>91</cp:revision>
  <dcterms:created xsi:type="dcterms:W3CDTF">2015-06-11T09:36:54Z</dcterms:created>
  <dcterms:modified xsi:type="dcterms:W3CDTF">2016-10-20T07:43:17Z</dcterms:modified>
</cp:coreProperties>
</file>