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CD7259B-871C-41AF-B1E7-9D4FC2877B25}">
  <a:tblStyle styleId="{5CD7259B-871C-41AF-B1E7-9D4FC2877B2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ommoncrawl.org/the-data/get-started/" TargetMode="External"/><Relationship Id="rId4" Type="http://schemas.openxmlformats.org/officeDocument/2006/relationships/hyperlink" Target="https://www.ncbi.nlm.nih.gov/pmc/tools/ftp/" TargetMode="External"/><Relationship Id="rId5" Type="http://schemas.openxmlformats.org/officeDocument/2006/relationships/hyperlink" Target="https://dumps.wikimedia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ttardi/wikiextractor" TargetMode="External"/><Relationship Id="rId4" Type="http://schemas.openxmlformats.org/officeDocument/2006/relationships/hyperlink" Target="https://github.com/attardi/wikiextractor" TargetMode="External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0" y="319975"/>
            <a:ext cx="8520600" cy="247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Classification of Biological Data - Common Crawl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Big 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 - Full Data Set (Confusion Matrix)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0" name="Shape 130"/>
          <p:cNvGraphicFramePr/>
          <p:nvPr/>
        </p:nvGraphicFramePr>
        <p:xfrm>
          <a:off x="2377475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{5CD7259B-871C-41AF-B1E7-9D4FC2877B25}</a:tableStyleId>
              </a:tblPr>
              <a:tblGrid>
                <a:gridCol w="1055700"/>
                <a:gridCol w="1055700"/>
                <a:gridCol w="1055700"/>
                <a:gridCol w="1055700"/>
              </a:tblGrid>
              <a:tr h="382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82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9402063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650493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7659957</a:t>
                      </a:r>
                    </a:p>
                  </a:txBody>
                  <a:tcPr marT="91425" marB="91425" marR="91425" marL="91425"/>
                </a:tc>
              </a:tr>
              <a:tr h="382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746637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6913320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10052556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Shape 131"/>
          <p:cNvGraphicFramePr/>
          <p:nvPr/>
        </p:nvGraphicFramePr>
        <p:xfrm>
          <a:off x="952500" y="30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{5CD7259B-871C-41AF-B1E7-9D4FC2877B25}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microbial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microbial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16391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282559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520957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17743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256881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282782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557406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47922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42102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504066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594090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 - Performance (Bio and Non-Bio)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8" name="Shape 138"/>
          <p:cNvGraphicFramePr/>
          <p:nvPr/>
        </p:nvGraphicFramePr>
        <p:xfrm>
          <a:off x="1259175" y="18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{5CD7259B-871C-41AF-B1E7-9D4FC2877B25}</a:tableStyleId>
              </a:tblPr>
              <a:tblGrid>
                <a:gridCol w="1559075"/>
                <a:gridCol w="2532475"/>
                <a:gridCol w="2534075"/>
              </a:tblGrid>
              <a:tr h="4394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Data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Data Set</a:t>
                      </a:r>
                    </a:p>
                  </a:txBody>
                  <a:tcPr marT="91425" marB="91425" marR="91425" marL="91425"/>
                </a:tc>
              </a:tr>
              <a:tr h="446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0.0306813399814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0.0788781354741</a:t>
                      </a:r>
                    </a:p>
                  </a:txBody>
                  <a:tcPr marT="63500" marB="63500" marR="63500" marL="63500"/>
                </a:tc>
              </a:tr>
              <a:tr h="1365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10 minutes on: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master(m4.large), 2 core(m4.xlarge)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20 minutes on: master(r3.2xlarge), 10 core(r3.2xlarge)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/>
              <a:t>Result - Performance (Microbes - Cancer - Other)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1259175" y="18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{5CD7259B-871C-41AF-B1E7-9D4FC2877B25}</a:tableStyleId>
              </a:tblPr>
              <a:tblGrid>
                <a:gridCol w="1559075"/>
                <a:gridCol w="2505325"/>
                <a:gridCol w="2561225"/>
              </a:tblGrid>
              <a:tr h="439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Data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Data Set</a:t>
                      </a:r>
                    </a:p>
                  </a:txBody>
                  <a:tcPr marT="91425" marB="91425" marR="91425" marL="91425"/>
                </a:tc>
              </a:tr>
              <a:tr h="4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0.230483271375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0.412268087653</a:t>
                      </a:r>
                    </a:p>
                  </a:txBody>
                  <a:tcPr marT="63500" marB="63500" marR="63500" marL="63500"/>
                </a:tc>
              </a:tr>
              <a:tr h="1365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10 minutes on: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master(m4.large), 2 core(m4.xlarge)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20 minutes on: master(r3.2xlarge), 10 core(r3.2xlarge)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Common Crawl Data Format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PubMed FTP Service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The Wikipedia dataset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we are looking to solve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21975" y="1268100"/>
            <a:ext cx="4554000" cy="35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Roboto"/>
            </a:pPr>
            <a:r>
              <a:rPr lang="en" sz="1500">
                <a:solidFill>
                  <a:schemeClr val="accent5"/>
                </a:solidFill>
              </a:rPr>
              <a:t>The Common Crawl is an </a:t>
            </a:r>
            <a:r>
              <a:rPr b="1" lang="en" sz="1500">
                <a:solidFill>
                  <a:schemeClr val="accent5"/>
                </a:solidFill>
              </a:rPr>
              <a:t>open repository of web crawl data</a:t>
            </a:r>
            <a:r>
              <a:rPr lang="en" sz="1500">
                <a:solidFill>
                  <a:schemeClr val="accent5"/>
                </a:solidFill>
              </a:rPr>
              <a:t> collected over last 7 years which contains several petabytes of data. </a:t>
            </a:r>
          </a:p>
          <a:p>
            <a:pPr indent="-32385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Roboto"/>
            </a:pPr>
            <a:r>
              <a:rPr lang="en" sz="1500">
                <a:solidFill>
                  <a:schemeClr val="accent5"/>
                </a:solidFill>
              </a:rPr>
              <a:t>This project aims to separate </a:t>
            </a:r>
            <a:r>
              <a:rPr b="1" lang="en" sz="1500">
                <a:solidFill>
                  <a:schemeClr val="accent5"/>
                </a:solidFill>
              </a:rPr>
              <a:t>Biological data</a:t>
            </a:r>
            <a:r>
              <a:rPr lang="en" sz="1500">
                <a:solidFill>
                  <a:schemeClr val="accent5"/>
                </a:solidFill>
              </a:rPr>
              <a:t> from other types which are not related to biology. It further aims at </a:t>
            </a:r>
            <a:r>
              <a:rPr b="1" lang="en" sz="1500">
                <a:solidFill>
                  <a:schemeClr val="accent5"/>
                </a:solidFill>
              </a:rPr>
              <a:t>classifying the Biological data into different classes</a:t>
            </a:r>
            <a:r>
              <a:rPr lang="en" sz="1500">
                <a:solidFill>
                  <a:schemeClr val="accent5"/>
                </a:solidFill>
              </a:rPr>
              <a:t> such as: human microbiome, carcinoma, infectious diseases, genetic diseases, etc. </a:t>
            </a:r>
          </a:p>
          <a:p>
            <a:pPr indent="-323850" lvl="0" marL="457200">
              <a:spcBef>
                <a:spcPts val="0"/>
              </a:spcBef>
              <a:buClr>
                <a:schemeClr val="accent5"/>
              </a:buClr>
              <a:buSzPct val="100000"/>
              <a:buFont typeface="Roboto"/>
            </a:pPr>
            <a:r>
              <a:rPr lang="en" sz="1500">
                <a:solidFill>
                  <a:schemeClr val="accent5"/>
                </a:solidFill>
              </a:rPr>
              <a:t>The topics in biology are quite diverse and thus the documents may fall into one or more classes. Thus the classification is not disjoint.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400" y="1469575"/>
            <a:ext cx="3875400" cy="33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1100" y="1410325"/>
            <a:ext cx="3377700" cy="35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Train the data with Non - Biological data from Wikipedia and Biological Data from PubMed using Naive Bayes.</a:t>
            </a:r>
          </a:p>
          <a:p>
            <a:pPr indent="-317500" lvl="0" marL="457200" rtl="0">
              <a:spcBef>
                <a:spcPts val="0"/>
              </a:spcBef>
              <a:buClr>
                <a:srgbClr val="F9F9F9"/>
              </a:buClr>
              <a:buSzPct val="100000"/>
            </a:pPr>
            <a:r>
              <a:rPr lang="en" sz="1400">
                <a:solidFill>
                  <a:srgbClr val="F9F9F9"/>
                </a:solidFill>
              </a:rPr>
              <a:t>Process archived common crawl  files in parallel: unpack, process, delete unpacked version.</a:t>
            </a:r>
          </a:p>
          <a:p>
            <a:pPr indent="-317500" lvl="0" marL="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Classify Common Crawl data based on the classification model.</a:t>
            </a:r>
          </a:p>
          <a:p>
            <a:pPr indent="-317500" lvl="0" marL="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Use different categories in PubMed to classify data into different biological categories using parallel pipelines.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00" y="616275"/>
            <a:ext cx="5333099" cy="42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313400"/>
            <a:ext cx="3285900" cy="3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F9F9F9"/>
              </a:buClr>
              <a:buSzPct val="100000"/>
              <a:buFont typeface="Roboto"/>
            </a:pPr>
            <a:r>
              <a:rPr lang="en">
                <a:solidFill>
                  <a:srgbClr val="F9F9F9"/>
                </a:solidFill>
              </a:rPr>
              <a:t>Common Crawl data: stored on </a:t>
            </a:r>
            <a:r>
              <a:rPr b="1" lang="en">
                <a:solidFill>
                  <a:srgbClr val="F9F9F9"/>
                </a:solidFill>
              </a:rPr>
              <a:t>Amazon S3</a:t>
            </a:r>
            <a:r>
              <a:rPr lang="en">
                <a:solidFill>
                  <a:srgbClr val="F9F9F9"/>
                </a:solidFill>
              </a:rPr>
              <a:t>. We use </a:t>
            </a:r>
            <a:r>
              <a:rPr b="1" lang="en">
                <a:solidFill>
                  <a:srgbClr val="F9F9F9"/>
                </a:solidFill>
              </a:rPr>
              <a:t>Globus</a:t>
            </a:r>
            <a:r>
              <a:rPr lang="en">
                <a:solidFill>
                  <a:srgbClr val="F9F9F9"/>
                </a:solidFill>
              </a:rPr>
              <a:t> for data transfers.</a:t>
            </a:r>
          </a:p>
          <a:p>
            <a:pPr indent="-342900" lvl="0" marL="457200">
              <a:spcBef>
                <a:spcPts val="0"/>
              </a:spcBef>
              <a:buClr>
                <a:srgbClr val="F9F9F9"/>
              </a:buClr>
              <a:buSzPct val="100000"/>
              <a:buFont typeface="Roboto"/>
            </a:pPr>
            <a:r>
              <a:rPr lang="en">
                <a:solidFill>
                  <a:srgbClr val="F9F9F9"/>
                </a:solidFill>
              </a:rPr>
              <a:t>ML pipeline: </a:t>
            </a:r>
            <a:r>
              <a:rPr b="1" lang="en">
                <a:solidFill>
                  <a:srgbClr val="F9F9F9"/>
                </a:solidFill>
              </a:rPr>
              <a:t>PySpark</a:t>
            </a:r>
            <a:r>
              <a:rPr lang="en">
                <a:solidFill>
                  <a:srgbClr val="F9F9F9"/>
                </a:solidFill>
              </a:rPr>
              <a:t>.</a:t>
            </a:r>
          </a:p>
          <a:p>
            <a:pPr indent="-342900" lvl="0" marL="457200">
              <a:spcBef>
                <a:spcPts val="0"/>
              </a:spcBef>
              <a:buClr>
                <a:srgbClr val="F9F9F9"/>
              </a:buClr>
              <a:buSzPct val="100000"/>
              <a:buFont typeface="Roboto"/>
            </a:pPr>
            <a:r>
              <a:rPr lang="en">
                <a:solidFill>
                  <a:srgbClr val="F9F9F9"/>
                </a:solidFill>
              </a:rPr>
              <a:t>Storage: </a:t>
            </a:r>
            <a:r>
              <a:rPr b="1" lang="en">
                <a:solidFill>
                  <a:srgbClr val="F9F9F9"/>
                </a:solidFill>
              </a:rPr>
              <a:t>MongoDB</a:t>
            </a:r>
            <a:r>
              <a:rPr lang="en">
                <a:solidFill>
                  <a:srgbClr val="F9F9F9"/>
                </a:solidFill>
              </a:rPr>
              <a:t> (We wish to use this but we haven’t. For now we have stored them in folders on AWS s3.)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F9F9"/>
              </a:solidFill>
            </a:endParaRPr>
          </a:p>
        </p:txBody>
      </p:sp>
      <p:pic>
        <p:nvPicPr>
          <p:cNvPr descr="https://servmask.com/img/products/s3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00" y="1025575"/>
            <a:ext cx="1023900" cy="10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225" y="1101400"/>
            <a:ext cx="19050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leasantsmoke.com/wp-content/uploads/2016/05/spark-logo.png"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8163" y="2001550"/>
            <a:ext cx="1931886" cy="1023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en/thumb/4/45/MongoDB-Logo.svg/1280px-MongoDB-Logo.svg.png"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4825" y="3163374"/>
            <a:ext cx="3780551" cy="1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DataSets: Common Crawl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335750"/>
            <a:ext cx="48978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buClr>
                <a:srgbClr val="F9F9F9"/>
              </a:buClr>
              <a:buSzPct val="100000"/>
              <a:buFont typeface="Arial"/>
            </a:pPr>
            <a:r>
              <a:rPr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Stored as gzipped archive files, with many pages in each file</a:t>
            </a:r>
          </a:p>
          <a:p>
            <a:pPr indent="-330200" lvl="0" marL="457200" rtl="0">
              <a:spcBef>
                <a:spcPts val="0"/>
              </a:spcBef>
              <a:buClr>
                <a:srgbClr val="F9F9F9"/>
              </a:buClr>
              <a:buSzPct val="100000"/>
              <a:buFont typeface="Arial"/>
            </a:pPr>
            <a:r>
              <a:rPr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3 main file formats: </a:t>
            </a:r>
            <a:r>
              <a:rPr b="1"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WARC</a:t>
            </a:r>
            <a:r>
              <a:rPr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WAT</a:t>
            </a:r>
            <a:r>
              <a:rPr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WET</a:t>
            </a:r>
            <a:r>
              <a:rPr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30200" lvl="0" marL="457200" rtl="0">
              <a:spcBef>
                <a:spcPts val="0"/>
              </a:spcBef>
              <a:buClr>
                <a:srgbClr val="F9F9F9"/>
              </a:buClr>
              <a:buSzPct val="100000"/>
              <a:buFont typeface="Arial"/>
            </a:pPr>
            <a:r>
              <a:rPr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WET contains the extracted page text, could be useful for classification.</a:t>
            </a:r>
          </a:p>
          <a:p>
            <a:pPr indent="-330200" lvl="0" marL="457200" rtl="0">
              <a:spcBef>
                <a:spcPts val="0"/>
              </a:spcBef>
              <a:buClr>
                <a:srgbClr val="F9F9F9"/>
              </a:buClr>
              <a:buSzPct val="100000"/>
              <a:buFont typeface="Arial"/>
            </a:pPr>
            <a:r>
              <a:rPr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Extraction algorithm is available online, but probably hard to implement in a Spark pipeline.</a:t>
            </a:r>
          </a:p>
          <a:p>
            <a:pPr indent="-330200" lvl="0" marL="457200" rtl="0">
              <a:spcBef>
                <a:spcPts val="0"/>
              </a:spcBef>
              <a:buClr>
                <a:srgbClr val="F9F9F9"/>
              </a:buClr>
              <a:buSzPct val="100000"/>
              <a:buFont typeface="Source Sans Pro"/>
            </a:pPr>
            <a:r>
              <a:rPr lang="en" sz="16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Other possibility: strip HTML ourselves</a:t>
            </a:r>
            <a:r>
              <a:rPr lang="en" sz="1600">
                <a:solidFill>
                  <a:srgbClr val="F9F9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(Get rid of XML like structure)</a:t>
            </a:r>
          </a:p>
        </p:txBody>
      </p:sp>
      <p:pic>
        <p:nvPicPr>
          <p:cNvPr descr="CC file formats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425" y="852424"/>
            <a:ext cx="2341018" cy="381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DataSets: Wikipedia for Non-Biology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685075"/>
            <a:ext cx="8368200" cy="30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 have used the English documents from the Wikipedia Dataset used by the LORELEI classification project for training of Non - biology documents.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i="1" lang="en"/>
              <a:t>Enwiki-latest-pages-articles-multistream.xml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i="1" lang="en"/>
              <a:t>extracted by</a:t>
            </a:r>
            <a:r>
              <a:rPr i="1" lang="en">
                <a:hlinkClick r:id="rId3"/>
              </a:rPr>
              <a:t> </a:t>
            </a:r>
            <a:r>
              <a:rPr lang="en" u="sng">
                <a:hlinkClick r:id="rId4"/>
              </a:rPr>
              <a:t>WikiExtractor.py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There are 5297852 articles in this dataset. 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 have not separated the biology articles from the non - biology ones. </a:t>
            </a:r>
          </a:p>
          <a:p>
            <a:pPr indent="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separation must be done in order to achieve better results. This is a part of the future work as we don’t currently have pure non-biology data set to train the classifier .)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8524" y="210575"/>
            <a:ext cx="1226150" cy="14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DataSets: PubMed for Biology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 have used the PubMed articles to train our classification model for Biology related documents.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These PubMed articles can be further categorized into classes specific to different topics in biology such as: Microbiome, Cancer, Infectious diseases, Genetic Diseases, Gene Therapy, etc.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 articles were extracted from </a:t>
            </a:r>
            <a:r>
              <a:rPr lang="en" u="sng"/>
              <a:t>ftp://ftp.ncbi.nlm.nih.gov/pub/pmc/oa_bulk/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074" y="360232"/>
            <a:ext cx="2163375" cy="8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Pipeline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306999"/>
            <a:ext cx="8368200" cy="34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400"/>
              <a:t>Data retrieval and preprocessing using custom Bash+Python scripts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400"/>
              <a:t>Actual classification implemented in pySpark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Preprocessed Articles → Punctuation Stripper → Tokenizer → N-Gram Features → CountVectorizer →  NaiveBayes 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Part A : Classification of Non-biological data from Biological data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 - gram model used : Unigram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Part B: Classification of Biological Data into other Bio related categories (Microbial, Cancer</a:t>
            </a:r>
            <a:r>
              <a:rPr lang="en" sz="1400"/>
              <a:t> and</a:t>
            </a:r>
            <a:r>
              <a:rPr lang="en" sz="1400"/>
              <a:t> others)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 - gram model used : Trigram and Four-gram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The microbiome subset of data was too small for training, hence we have used microbe data from PubMed.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Result - Small Test Data Set (Confusion Matrix)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2" name="Shape 122"/>
          <p:cNvGraphicFramePr/>
          <p:nvPr/>
        </p:nvGraphicFramePr>
        <p:xfrm>
          <a:off x="2703175" y="16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{5CD7259B-871C-41AF-B1E7-9D4FC2877B25}</a:tableStyleId>
              </a:tblPr>
              <a:tblGrid>
                <a:gridCol w="839975"/>
                <a:gridCol w="839975"/>
                <a:gridCol w="839975"/>
                <a:gridCol w="839975"/>
              </a:tblGrid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86193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88293</a:t>
                      </a:r>
                    </a:p>
                  </a:txBody>
                  <a:tcPr marT="91425" marB="91425" marR="91425" marL="91425"/>
                </a:tc>
              </a:tr>
              <a:tr h="3203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65833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68545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Shape 123"/>
          <p:cNvGraphicFramePr/>
          <p:nvPr/>
        </p:nvGraphicFramePr>
        <p:xfrm>
          <a:off x="1234675" y="30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{5CD7259B-871C-41AF-B1E7-9D4FC2877B25}</a:tableStyleId>
              </a:tblPr>
              <a:tblGrid>
                <a:gridCol w="1259375"/>
                <a:gridCol w="1259375"/>
                <a:gridCol w="1259375"/>
                <a:gridCol w="1259375"/>
                <a:gridCol w="1259375"/>
              </a:tblGrid>
              <a:tr h="391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microbial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87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microbial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119</a:t>
                      </a:r>
                    </a:p>
                  </a:txBody>
                  <a:tcPr marT="91425" marB="91425" marR="91425" marL="91425"/>
                </a:tc>
              </a:tr>
              <a:tr h="387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127</a:t>
                      </a:r>
                    </a:p>
                  </a:txBody>
                  <a:tcPr marT="91425" marB="91425" marR="91425" marL="91425"/>
                </a:tc>
              </a:tr>
              <a:tr h="387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292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