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D41D2BF-08B6-4099-81AF-80596B494529}">
  <a:tblStyle styleId="{0D41D2BF-08B6-4099-81AF-80596B49452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4"/>
            <a:ext cx="1081625" cy="112494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1" y="33429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ommoncrawl.org/the-data/get-started/" TargetMode="External"/><Relationship Id="rId4" Type="http://schemas.openxmlformats.org/officeDocument/2006/relationships/hyperlink" Target="https://www.ncbi.nlm.nih.gov/pmc/tools/ftp/" TargetMode="External"/><Relationship Id="rId5" Type="http://schemas.openxmlformats.org/officeDocument/2006/relationships/hyperlink" Target="https://dumps.wikimedia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ttardi/wikiextractor" TargetMode="External"/><Relationship Id="rId4" Type="http://schemas.openxmlformats.org/officeDocument/2006/relationships/hyperlink" Target="https://github.com/attardi/wikiextractor" TargetMode="External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0" y="319975"/>
            <a:ext cx="8520599" cy="2477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Classification of Biological Data - Common Crawl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1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Big 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Result - Full Data Set (Confusion Matrix)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0" name="Shape 130"/>
          <p:cNvGraphicFramePr/>
          <p:nvPr/>
        </p:nvGraphicFramePr>
        <p:xfrm>
          <a:off x="2377475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{0D41D2BF-08B6-4099-81AF-80596B494529}</a:tableStyleId>
              </a:tblPr>
              <a:tblGrid>
                <a:gridCol w="1055700"/>
                <a:gridCol w="1055700"/>
                <a:gridCol w="1055700"/>
                <a:gridCol w="1055700"/>
              </a:tblGrid>
              <a:tr h="38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9402063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650493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7659957</a:t>
                      </a:r>
                    </a:p>
                  </a:txBody>
                  <a:tcPr marT="91425" marB="91425" marR="91425" marL="91425"/>
                </a:tc>
              </a:tr>
              <a:tr h="38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746637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6913320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10052556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952500" y="30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{0D41D2BF-08B6-4099-81AF-80596B494529}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16391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282559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520957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17743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256881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282782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557406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47922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42102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504066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594090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Result - Performance (Bio and Non-Bio)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1259175" y="18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{0D41D2BF-08B6-4099-81AF-80596B494529}</a:tableStyleId>
              </a:tblPr>
              <a:tblGrid>
                <a:gridCol w="1559075"/>
                <a:gridCol w="2532475"/>
                <a:gridCol w="2534075"/>
              </a:tblGrid>
              <a:tr h="43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Data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Data Set</a:t>
                      </a:r>
                    </a:p>
                  </a:txBody>
                  <a:tcPr marT="91425" marB="91425" marR="91425" marL="91425"/>
                </a:tc>
              </a:tr>
              <a:tr h="44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0.0306813399814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0.0788781354741</a:t>
                      </a:r>
                    </a:p>
                  </a:txBody>
                  <a:tcPr marT="63500" marB="63500" marR="63500" marL="63500"/>
                </a:tc>
              </a:tr>
              <a:tr h="136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10 minutes on: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master(m4.large), 2 core(m4.xlarge)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20 minutes on: master(r3.2xlarge), 10 core(r3.2xlarge)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Result - Performance (Microbes - Cancer - Other)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Shape 145"/>
          <p:cNvGraphicFramePr/>
          <p:nvPr/>
        </p:nvGraphicFramePr>
        <p:xfrm>
          <a:off x="1259175" y="18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{0D41D2BF-08B6-4099-81AF-80596B494529}</a:tableStyleId>
              </a:tblPr>
              <a:tblGrid>
                <a:gridCol w="1559075"/>
                <a:gridCol w="2505325"/>
                <a:gridCol w="2561225"/>
              </a:tblGrid>
              <a:tr h="43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Data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Data Set</a:t>
                      </a:r>
                    </a:p>
                  </a:txBody>
                  <a:tcPr marT="91425" marB="91425" marR="91425" marL="91425"/>
                </a:tc>
              </a:tr>
              <a:tr h="44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0.230483271375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0.412268087653</a:t>
                      </a:r>
                    </a:p>
                  </a:txBody>
                  <a:tcPr marT="63500" marB="63500" marR="63500" marL="63500"/>
                </a:tc>
              </a:tr>
              <a:tr h="136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10 minutes on: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master(m4.large), 2 core(m4.xlarge)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20 minutes on: master(r3.2xlarge), 10 core(r3.2xlarge)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References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Common Crawl Data Format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PubMed FTP Service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The Wikipedia dataset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Problem we are looking to solve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21975" y="1268100"/>
            <a:ext cx="45540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"/>
              <a:buNone/>
            </a:pPr>
            <a:r>
              <a:rPr b="0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Common Crawl is an </a:t>
            </a:r>
            <a:r>
              <a:rPr b="1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open repository of web crawl data</a:t>
            </a:r>
            <a:r>
              <a:rPr b="0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collected over last 7 years which contains several petabytes of data. 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"/>
              <a:buNone/>
            </a:pPr>
            <a:r>
              <a:rPr b="0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This project aims to separate </a:t>
            </a:r>
            <a:r>
              <a:rPr b="1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Biological data</a:t>
            </a:r>
            <a:r>
              <a:rPr b="0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from other types which are not related to biology. It further aims at </a:t>
            </a:r>
            <a:r>
              <a:rPr b="1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classifying the Biological data into different classes</a:t>
            </a:r>
            <a:r>
              <a:rPr b="0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such as: human microbiome, carcinoma, infectious diseases, genetic diseases, etc. 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"/>
              <a:buNone/>
            </a:pPr>
            <a:r>
              <a:rPr b="0" i="0" lang="en" sz="1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topics in biology are quite diverse and thus the documents may fall into one or more classes. Thus the classification is not disjoint.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400" y="1469575"/>
            <a:ext cx="3875400" cy="3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Architecture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1100" y="1410325"/>
            <a:ext cx="33777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the data with Non - Biological data from Wikipedia and Biological Data from PubMed using Naive Bayes.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Process archived common crawl  files in parallel: unpack, process, delete unpacked version.</a:t>
            </a:r>
          </a:p>
          <a:p>
            <a:pPr indent="-3175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Classify Common Crawl data based on the classification model.</a:t>
            </a: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different categories in PubMed to classify data into different biological categories using parallel pipelines.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500" y="616275"/>
            <a:ext cx="5333099" cy="42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Technologies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313400"/>
            <a:ext cx="3285899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Common Crawl data: stored on </a:t>
            </a:r>
            <a:r>
              <a:rPr b="1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Amazon S3</a:t>
            </a:r>
            <a:r>
              <a:rPr b="0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. We use </a:t>
            </a:r>
            <a:r>
              <a:rPr b="1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Globus</a:t>
            </a:r>
            <a:r>
              <a:rPr b="0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for data transfers.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ML pipeline: </a:t>
            </a:r>
            <a:r>
              <a:rPr b="1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PySpark</a:t>
            </a:r>
            <a:r>
              <a:rPr b="0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Storage: </a:t>
            </a:r>
            <a:r>
              <a:rPr b="1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b="0" i="0" lang="en" sz="1800" u="none" cap="none" strike="noStrike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(We wish to use this but we haven’t. For now we have stored them in folders on AWS s3.)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servmask.com/img/products/s3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400" y="1025575"/>
            <a:ext cx="1023900" cy="10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4225" y="1101400"/>
            <a:ext cx="1904999" cy="1924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leasantsmoke.com/wp-content/uploads/2016/05/spark-logo.png" id="87" name="Shape 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8162" y="2001550"/>
            <a:ext cx="1931886" cy="1023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en/thumb/4/45/MongoDB-Logo.svg/1280px-MongoDB-Logo.svg.png" id="88" name="Shape 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4825" y="3163374"/>
            <a:ext cx="3780551" cy="1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DataSets: Common Crawl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335750"/>
            <a:ext cx="4897799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Stored as gzipped archive files, with many pages in each file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3 main file formats: </a:t>
            </a:r>
            <a:r>
              <a:rPr b="1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WARC</a:t>
            </a: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WAT</a:t>
            </a: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WET</a:t>
            </a: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WET contains the extracted page text, could be useful for classification.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Extraction algorithm is available online, but probably hard to implement in a Spark pipeline.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Source Sans Pro"/>
              <a:buNone/>
            </a:pPr>
            <a:r>
              <a:rPr b="0" i="0" lang="en" sz="16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Other possibility: strip HTML ourselves</a:t>
            </a:r>
            <a:r>
              <a:rPr b="0" i="0" lang="en" sz="1600" u="none" cap="none" strike="noStrike">
                <a:solidFill>
                  <a:srgbClr val="F9F9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(Get rid of XML like structure)</a:t>
            </a:r>
          </a:p>
        </p:txBody>
      </p:sp>
      <p:pic>
        <p:nvPicPr>
          <p:cNvPr descr="CC file formats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425" y="852424"/>
            <a:ext cx="2341018" cy="381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DataSets: Wikipedia for Non-Biology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685075"/>
            <a:ext cx="83682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used the English documents from the Wikipedia Dataset used by the LORELEI classification project for training of Non - biology documents.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Enwiki-latest-pages-articles-multistream.xml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extracted by</a:t>
            </a:r>
            <a:r>
              <a:rPr b="0" i="1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 </a:t>
            </a: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WikiExtractor.py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5297852 articles in this dataset.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not separated the biology articles from the non - biology ones. 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(The separation must be done in order to achieve better results. This is a part of the future work as we don’t currently have pure non-biology data set to train the classifier .) 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8524" y="210575"/>
            <a:ext cx="1226150" cy="147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DataSets: PubMed for Biology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used the PubMed articles to train our classification model for Biology related documents.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PubMed articles can be further categorized into classes specific to different topics in biology such as: Microbiome, Cancer, Infectious diseases, Genetic Diseases, Gene Therapy,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articles were extracted from </a:t>
            </a:r>
            <a:r>
              <a:rPr b="0" i="0" lang="en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ftp://ftp.ncbi.nlm.nih.gov/pub/pmc/oa_bulk/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073" y="360232"/>
            <a:ext cx="2163375" cy="88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Pipeline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306999"/>
            <a:ext cx="8368200" cy="34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retrieval and preprocessing using custom Bash+Python scripts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 classification implemented in pySpark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Preprocessed Articles → Punctuation Stripper → Tokenizer → N-Gram Features → CountVectorizer →  NaiveBayes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A : Classification of Non-biological data from Biological data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- gram model used : Unigram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B: Classification of Biological Data into other Bio related categories (Microbial, Cancer and others)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- gram model used : Trigram and Four-gram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microbiome subset of data was too small for training, hence we have used microbe data from PubMed.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Result - Small Test Data Set (Confusion Matrix)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2" name="Shape 122"/>
          <p:cNvGraphicFramePr/>
          <p:nvPr/>
        </p:nvGraphicFramePr>
        <p:xfrm>
          <a:off x="2703175" y="16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{0D41D2BF-08B6-4099-81AF-80596B494529}</a:tableStyleId>
              </a:tblPr>
              <a:tblGrid>
                <a:gridCol w="839975"/>
                <a:gridCol w="839975"/>
                <a:gridCol w="839975"/>
                <a:gridCol w="8399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86193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88293</a:t>
                      </a:r>
                    </a:p>
                  </a:txBody>
                  <a:tcPr marT="91425" marB="91425" marR="91425" marL="91425"/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65833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68545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Shape 123"/>
          <p:cNvGraphicFramePr/>
          <p:nvPr/>
        </p:nvGraphicFramePr>
        <p:xfrm>
          <a:off x="1234675" y="30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{0D41D2BF-08B6-4099-81AF-80596B494529}</a:tableStyleId>
              </a:tblPr>
              <a:tblGrid>
                <a:gridCol w="1259375"/>
                <a:gridCol w="1259375"/>
                <a:gridCol w="1259375"/>
                <a:gridCol w="1259375"/>
                <a:gridCol w="1259375"/>
              </a:tblGrid>
              <a:tr h="39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69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119</a:t>
                      </a:r>
                    </a:p>
                  </a:txBody>
                  <a:tcPr marT="91425" marB="91425" marR="91425" marL="91425"/>
                </a:tc>
              </a:tr>
              <a:tr h="38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127</a:t>
                      </a:r>
                    </a:p>
                  </a:txBody>
                  <a:tcPr marT="91425" marB="91425" marR="91425" marL="91425"/>
                </a:tc>
              </a:tr>
              <a:tr h="38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292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