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Source Sans Pr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ansPro-bold.fntdata"/><Relationship Id="rId25" Type="http://schemas.openxmlformats.org/officeDocument/2006/relationships/font" Target="fonts/SourceSansPro-regular.fntdata"/><Relationship Id="rId28" Type="http://schemas.openxmlformats.org/officeDocument/2006/relationships/font" Target="fonts/SourceSansPro-boldItalic.fntdata"/><Relationship Id="rId27" Type="http://schemas.openxmlformats.org/officeDocument/2006/relationships/font" Target="fonts/SourceSansPr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nowmass.lti.cs.cmu.edu/SnowCrash/downloader/wikis/file-formats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nowmass.lti.cs.cmu.edu/SnowCrash/downloader/wikis/lorelei-pipeline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1100" u="none" cap="none" strike="noStrike"/>
              <a:t>WARC</a:t>
            </a:r>
          </a:p>
          <a:p>
            <a:pPr indent="-228600" lvl="1" marL="9144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1100" u="none" cap="none" strike="noStrike"/>
              <a:t>Common Crawl headers (URL, date of crawl, content type,...)</a:t>
            </a:r>
          </a:p>
          <a:p>
            <a:pPr indent="-228600" lvl="1" marL="9144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1100" u="none" cap="none" strike="noStrike"/>
              <a:t>Full HTTP response (headers+payload). The WARC headers are extremely easy to parse (it's a flat list of key: value pairs).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1100" u="none" cap="none" strike="noStrike"/>
              <a:t>WET</a:t>
            </a:r>
          </a:p>
          <a:p>
            <a:pPr indent="-228600" lvl="1" marL="9144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1100" u="none" cap="none" strike="noStrike"/>
              <a:t>Some of the Common Crawl headers</a:t>
            </a:r>
          </a:p>
          <a:p>
            <a:pPr indent="-228600" lvl="1" marL="9144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1100" u="none" cap="none" strike="noStrike"/>
              <a:t>Response text only, HTML is stripped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1100" u="none" cap="none" strike="noStrike"/>
              <a:t>WAT: JSON-encoded tree</a:t>
            </a:r>
          </a:p>
          <a:p>
            <a:pPr indent="-228600" lvl="1" marL="9144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1100" u="none" cap="none" strike="noStrike"/>
              <a:t>Some of the Common Crawl headers</a:t>
            </a:r>
          </a:p>
          <a:p>
            <a:pPr indent="-228600" lvl="1" marL="9144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1100" u="none" cap="none" strike="noStrike"/>
              <a:t>HTTP response headers</a:t>
            </a:r>
          </a:p>
          <a:p>
            <a:pPr indent="-228600" lvl="1" marL="914400" marR="0" rtl="0" algn="l">
              <a:spcBef>
                <a:spcPts val="0"/>
              </a:spcBef>
              <a:buSzPct val="25000"/>
              <a:buNone/>
            </a:pPr>
            <a:r>
              <a:rPr b="0" i="0" lang="en" sz="1100" u="none" cap="none" strike="noStrike"/>
              <a:t>text/alt-text/url of links and images extracted from the page.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" sz="1100" u="none" cap="none" strike="noStrike"/>
              <a:t>See wiki page at </a:t>
            </a:r>
            <a:r>
              <a:rPr b="0" i="0" lang="en" sz="1100" u="sng" cap="none" strike="noStrike">
                <a:solidFill>
                  <a:schemeClr val="hlink"/>
                </a:solidFill>
                <a:hlinkClick r:id="rId2"/>
              </a:rPr>
              <a:t>http://snowmass.lti.cs.cmu.edu/SnowCrash/downloader/wikis/file-formats</a:t>
            </a:r>
            <a:r>
              <a:rPr b="0" i="0" lang="en" sz="1100" u="none" cap="none" strike="noStrike"/>
              <a:t> for detailed information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1100" u="none" cap="none" strike="noStrike"/>
              <a:t>Again more information on the wiki: </a:t>
            </a:r>
            <a:r>
              <a:rPr b="0" i="0" lang="en" sz="1100" u="sng" cap="none" strike="noStrike">
                <a:solidFill>
                  <a:schemeClr val="hlink"/>
                </a:solidFill>
                <a:hlinkClick r:id="rId2"/>
              </a:rPr>
              <a:t>http://snowmass.lti.cs.cmu.edu/SnowCrash/downloader/wikis/lorelei-pipeline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" sz="1100" u="none" cap="none" strike="noStrike"/>
              <a:t>The Cebuano Wikipedia is a typical example. It’s the third-largest with over 3M articles, but over 50% are stubs and it only has 114 active users (vs upwards of 100k for English, and many much smaller editions have more than 10k active users).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599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leway"/>
              <a:buNone/>
              <a:defRPr b="1" i="0" sz="4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599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743000"/>
            <a:ext cx="8520599" cy="2006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1" i="0" sz="1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algn="ctr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1" sz="1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algn="ctr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1" sz="1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algn="ctr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1" sz="1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algn="ctr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1" sz="1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algn="ctr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1" sz="1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algn="ctr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1" sz="1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algn="ctr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1" sz="1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algn="ctr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1" sz="1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845181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Source Sans Pro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Source Sans Pro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Source Sans Pro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Source Sans Pro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Source Sans Pro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Source Sans Pro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Source Sans Pro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Source Sans Pro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7999" y="468875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80700" y="2651100"/>
            <a:ext cx="8982599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leway"/>
              <a:buNone/>
              <a:defRPr b="1" i="0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7999" y="468875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7999" y="468875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7999" y="468875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499" cy="49820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81700"/>
            <a:ext cx="4045199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leway"/>
              <a:buNone/>
              <a:defRPr b="1" i="0" sz="3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algn="ctr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algn="ctr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algn="ctr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algn="ctr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algn="ctr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algn="ctr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algn="ctr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algn="ctr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Source Sans Pro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Source Sans Pro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Source Sans Pro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Source Sans Pro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Source Sans Pro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Source Sans Pro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Source Sans Pro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Source Sans Pro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Relationship Id="rId5" Type="http://schemas.openxmlformats.org/officeDocument/2006/relationships/image" Target="../media/image05.png"/><Relationship Id="rId6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r>
              <a:rPr b="1" i="0" lang="en" sz="4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Common Crawl - Lorelei Language Classification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r>
              <a:rPr b="1" i="0" lang="en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Datasets: Wikipedia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Available as regularly-updated database dumps.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Total size of the compressed dumps for all 295 languages is 53GB, or about 264GB of uncompressed XML data.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pages are in Wikicode (a markup language), we use an external script to strip the markup and turn the dumps into (almost) plain text files.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r>
              <a:rPr b="1" i="0" lang="en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Pipeline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retrieval and preprocessing using custom Bash+Python scripts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Actual classification implemented in pySpark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Basic pipeline:</a:t>
            </a: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Tokenizer -&gt; CountVectorizer -&gt; NaiveBayes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r>
              <a:rPr b="1" i="0" lang="en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Pipeline: Algorithms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Naive Bayes on unigrams gives good performance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Probably due to the fact that different languages have few words in common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Requires a lot of memory because there are a lot of different words across all languages.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Contrary to normal document classification, Heap’s law doesn’t apply.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IDF term used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r>
              <a:rPr b="1" i="0" lang="en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Pipeline: Algorithms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Naive Bayes on bigrams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Significantly longer, uses much more memory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 a very significant performance improvement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Also probably due to the fact that most of the information is already available from the unigrams.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Decision Tree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weren’t able to train one for lack of RAM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Pipeline: Algorithms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300"/>
              <a:t>Naive Bayes on letter trigrams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700"/>
              <a:t>Avoids the problem of having an enormous vocabulary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700"/>
              <a:t>Fast training with reasonably small memory use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 sz="1700"/>
              <a:t>Terrible results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r>
              <a:rPr b="1" i="0" lang="en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Results</a:t>
            </a:r>
          </a:p>
        </p:txBody>
      </p:sp>
      <p:pic>
        <p:nvPicPr>
          <p:cNvPr descr="pred matrix.PNG" id="156" name="Shape 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949049"/>
            <a:ext cx="8520599" cy="304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Confusion Matrix: </a:t>
            </a:r>
            <a:r>
              <a:rPr b="0" i="0" lang="en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Diagonal elements are correctly predicted languages (true positives)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1" i="0" lang="en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Overall Accuracy: 90.84%</a:t>
            </a:r>
            <a:r>
              <a:rPr b="0" i="0" lang="en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r>
              <a:rPr b="1" i="0" lang="en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Results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1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F1 Measure: </a:t>
            </a: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case of binary classification, it is the equally weighted harmonic mean of Precision and Recall. 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case of multiclass classification problems, assuming that we have a one vs all classifier, we can compute 2 types of metrics: Micro-averaged and Macro-averaged. 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Macro-averaged F1 score is preferred to understand the classifier’s performance for rare languages as it gives equal weights to all the classes performance.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Here precision (macro) = 0.970, recall (macro) = 0.835 (calculated as average of the precision and recall of all the classes)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1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F1- Score (Macro averaged)  = 0.897</a:t>
            </a: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(Ranges from 0-1)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1402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r>
              <a:rPr b="1" i="0" lang="en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Outline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Source Sans Pro"/>
              <a:buAutoNum type="arabicPeriod"/>
            </a:pPr>
            <a:r>
              <a:rPr b="0" i="0" lang="en" sz="1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Problem presentation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Source Sans Pro"/>
              <a:buAutoNum type="arabicPeriod"/>
            </a:pPr>
            <a:r>
              <a:rPr b="0" i="0" lang="en" sz="1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Architecture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Source Sans Pro"/>
              <a:buAutoNum type="arabicPeriod"/>
            </a:pPr>
            <a:r>
              <a:rPr b="0" i="0" lang="en" sz="1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Datasets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Source Sans Pro"/>
              <a:buAutoNum type="alphaLcPeriod"/>
            </a:pPr>
            <a:r>
              <a:rPr b="0" i="0" lang="en" sz="15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Common Crawl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Source Sans Pro"/>
              <a:buAutoNum type="alphaLcPeriod"/>
            </a:pPr>
            <a:r>
              <a:rPr b="0" i="0" lang="en" sz="15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Wikipedia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Source Sans Pro"/>
              <a:buAutoNum type="arabicPeriod"/>
            </a:pPr>
            <a:r>
              <a:rPr b="0" i="0" lang="en" sz="1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Pipeline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Source Sans Pro"/>
              <a:buAutoNum type="alphaLcPeriod"/>
            </a:pPr>
            <a:r>
              <a:rPr b="0" i="0" lang="en" sz="15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Presentation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Source Sans Pro"/>
              <a:buAutoNum type="alphaLcPeriod"/>
            </a:pPr>
            <a:r>
              <a:rPr b="0" i="0" lang="en" sz="15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Algorithms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Source Sans Pro"/>
              <a:buAutoNum type="arabicPeriod"/>
            </a:pPr>
            <a:r>
              <a:rPr b="0" i="0" lang="en" sz="1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Results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r>
              <a:rPr b="1" i="0" lang="en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Problem presentation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Common Crawl is an </a:t>
            </a:r>
            <a:r>
              <a:rPr b="1" i="0" lang="en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open repository of web crawl data</a:t>
            </a:r>
            <a:r>
              <a:rPr b="0" i="0" lang="en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collected over last 7 years. 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goal is to create a linguistic repository by c</a:t>
            </a:r>
            <a:r>
              <a:rPr b="1" i="0" lang="en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ategorizing the common crawl data to appropriate languages</a:t>
            </a:r>
            <a:r>
              <a:rPr b="0" i="0" lang="en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focusing on </a:t>
            </a:r>
            <a:r>
              <a:rPr b="1" i="0" lang="en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rare languages</a:t>
            </a:r>
          </a:p>
        </p:txBody>
      </p:sp>
      <p:pic>
        <p:nvPicPr>
          <p:cNvPr descr="https://commoncrawl.org/wp-content/uploads/2016/03/box-4.png" id="72" name="Shape 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6450" y="1152475"/>
            <a:ext cx="1415948" cy="14159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commoncrawl.org/wp-content/uploads/2016/03/box-6.png" id="73" name="Shape 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08649" y="1149612"/>
            <a:ext cx="1415948" cy="14216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commoncrawl.org/wp-content/uploads/2016/03/box-1.png" id="74" name="Shape 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08650" y="2904550"/>
            <a:ext cx="1415948" cy="142166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5126450" y="4494100"/>
            <a:ext cx="3197999" cy="3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1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Images credit: Common Crawl project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r>
              <a:rPr b="1" i="0" lang="en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Architecture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1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Train</a:t>
            </a: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the language classifier on </a:t>
            </a:r>
            <a:r>
              <a:rPr b="1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Wikipedia data</a:t>
            </a: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1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Process</a:t>
            </a: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archive files </a:t>
            </a:r>
            <a:r>
              <a:rPr b="1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parallel</a:t>
            </a: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unpack, process, delete unpacked version.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When a page in a rare language (i.e. not in the top 10) is found, </a:t>
            </a:r>
            <a:r>
              <a:rPr b="1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save</a:t>
            </a: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its URL, plaintext and detected language on mongoDB.</a:t>
            </a:r>
          </a:p>
        </p:txBody>
      </p:sp>
      <p:pic>
        <p:nvPicPr>
          <p:cNvPr descr="Lorelei pipeline.png" id="82" name="Shape 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4275" y="1068425"/>
            <a:ext cx="2748545" cy="377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r>
              <a:rPr b="1" i="0" lang="en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Architecture: Technologies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Common Crawl data: stored on </a:t>
            </a:r>
            <a:r>
              <a:rPr b="1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Amazon S3</a:t>
            </a: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We use </a:t>
            </a:r>
            <a:r>
              <a:rPr b="1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Globus</a:t>
            </a: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 data transfers.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 pipeline: </a:t>
            </a:r>
            <a:r>
              <a:rPr b="1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PySpark</a:t>
            </a: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Storage: </a:t>
            </a:r>
            <a:r>
              <a:rPr b="1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MongoDB</a:t>
            </a: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?</a:t>
            </a:r>
          </a:p>
        </p:txBody>
      </p:sp>
      <p:pic>
        <p:nvPicPr>
          <p:cNvPr descr="https://upload.wikimedia.org/wikipedia/en/thumb/4/45/MongoDB-Logo.svg/1280px-MongoDB-Logo.svg.png" id="89" name="Shape 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0375" y="3779648"/>
            <a:ext cx="3780551" cy="1023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servmask.com/img/products/s3.png" id="90" name="Shape 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3525" y="1321600"/>
            <a:ext cx="1023900" cy="1023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www.ci.uchicago.edu/sites/default/files/styles/large/public/research/Glbous_Blue_2013_horizontal.png?itok=s_yHkq33" id="91" name="Shape 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05100" y="2219407"/>
            <a:ext cx="2415823" cy="8002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pleasantsmoke.com/wp-content/uploads/2016/05/spark-logo.png" id="92" name="Shape 9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88112" y="3125500"/>
            <a:ext cx="1931886" cy="1023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r>
              <a:rPr b="1" i="0" lang="en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Datasets: Common Crawl file formats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Stored as gzipped archive files, with many pages in each file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 main file formats: </a:t>
            </a:r>
            <a:r>
              <a:rPr b="1" i="0" lang="en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WARC</a:t>
            </a:r>
            <a:r>
              <a:rPr b="0" i="0" lang="en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i="0" lang="en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WAT</a:t>
            </a:r>
            <a:r>
              <a:rPr b="0" i="0" lang="en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b="1" i="0" lang="en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WET</a:t>
            </a:r>
            <a:r>
              <a:rPr b="0" i="0" lang="en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pic>
        <p:nvPicPr>
          <p:cNvPr descr="CC file formats.png" id="99" name="Shape 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0125" y="1332399"/>
            <a:ext cx="2341018" cy="3811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Datasets: Common Crawl file formats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r>
              <a:t/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WET contains the extracted page text, could be useful for classification.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Extraction algorithm is available online, but probably hard to implement in a Spark pipeline.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Other possibility: strip HTML ourselves.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r>
              <a:rPr b="1" i="0" lang="en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Datasets: Wikipedia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1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295 languages</a:t>
            </a: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total of 42,000,000 articles.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Sizes vary: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49 Wikipedias under 1,000 articles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112 between 1,000 and 10,000 articles</a:t>
            </a: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3171" y="1594774"/>
            <a:ext cx="4125749" cy="25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r>
              <a:rPr b="1" i="0" lang="en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Datasets: Wikipedia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6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Quality also varies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6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Some editions are mostly </a:t>
            </a:r>
            <a:r>
              <a:rPr b="1" i="0" lang="en" sz="16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bot-generated</a:t>
            </a:r>
            <a:r>
              <a:rPr b="0" i="0" lang="en" sz="16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articles, e.g.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Plant and animal articles from templates+standardized databases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Machine-translated pages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6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Some editions have many articles, but mostly </a:t>
            </a:r>
            <a:r>
              <a:rPr b="1" i="0" lang="en" sz="16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very short stubs.</a:t>
            </a:r>
          </a:p>
        </p:txBody>
      </p:sp>
      <p:pic>
        <p:nvPicPr>
          <p:cNvPr descr="Screen Shot 2016-12-04 at 18.03.07.png" id="119" name="Shape 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1000" y="1068425"/>
            <a:ext cx="3999901" cy="343514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4137100" y="4568875"/>
            <a:ext cx="4543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1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Typical bot-generated page on the Cebuano Wikipedia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