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0" r:id="rId5"/>
    <p:sldId id="271" r:id="rId6"/>
    <p:sldId id="272" r:id="rId7"/>
    <p:sldId id="273" r:id="rId8"/>
    <p:sldId id="276" r:id="rId9"/>
    <p:sldId id="275" r:id="rId10"/>
    <p:sldId id="285" r:id="rId11"/>
    <p:sldId id="279" r:id="rId12"/>
    <p:sldId id="277" r:id="rId13"/>
    <p:sldId id="280" r:id="rId14"/>
    <p:sldId id="281" r:id="rId15"/>
    <p:sldId id="282" r:id="rId16"/>
    <p:sldId id="286" r:id="rId17"/>
    <p:sldId id="287" r:id="rId18"/>
    <p:sldId id="262" r:id="rId1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730" y="8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a suaza" userId="7ca8dda4f3e03e9c" providerId="LiveId" clId="{08E024EE-1320-46D4-90F4-CE766E47A32E}"/>
    <pc:docChg chg="custSel addSld modSld">
      <pc:chgData name="dana suaza" userId="7ca8dda4f3e03e9c" providerId="LiveId" clId="{08E024EE-1320-46D4-90F4-CE766E47A32E}" dt="2020-04-02T00:20:17.693" v="52" actId="1076"/>
      <pc:docMkLst>
        <pc:docMk/>
      </pc:docMkLst>
      <pc:sldChg chg="addSp delSp modSp add">
        <pc:chgData name="dana suaza" userId="7ca8dda4f3e03e9c" providerId="LiveId" clId="{08E024EE-1320-46D4-90F4-CE766E47A32E}" dt="2020-04-02T00:18:09.418" v="41" actId="1076"/>
        <pc:sldMkLst>
          <pc:docMk/>
          <pc:sldMk cId="3720583076" sldId="286"/>
        </pc:sldMkLst>
        <pc:spChg chg="mod">
          <ac:chgData name="dana suaza" userId="7ca8dda4f3e03e9c" providerId="LiveId" clId="{08E024EE-1320-46D4-90F4-CE766E47A32E}" dt="2020-04-02T00:17:36.886" v="14" actId="20577"/>
          <ac:spMkLst>
            <pc:docMk/>
            <pc:sldMk cId="3720583076" sldId="286"/>
            <ac:spMk id="2" creationId="{00000000-0000-0000-0000-000000000000}"/>
          </ac:spMkLst>
        </pc:spChg>
        <pc:picChg chg="add mod">
          <ac:chgData name="dana suaza" userId="7ca8dda4f3e03e9c" providerId="LiveId" clId="{08E024EE-1320-46D4-90F4-CE766E47A32E}" dt="2020-04-02T00:18:09.418" v="41" actId="1076"/>
          <ac:picMkLst>
            <pc:docMk/>
            <pc:sldMk cId="3720583076" sldId="286"/>
            <ac:picMk id="4" creationId="{CAD0A2A5-B978-48E5-91F7-436A1547BC8B}"/>
          </ac:picMkLst>
        </pc:picChg>
        <pc:picChg chg="del">
          <ac:chgData name="dana suaza" userId="7ca8dda4f3e03e9c" providerId="LiveId" clId="{08E024EE-1320-46D4-90F4-CE766E47A32E}" dt="2020-04-02T00:09:55.272" v="8" actId="478"/>
          <ac:picMkLst>
            <pc:docMk/>
            <pc:sldMk cId="3720583076" sldId="286"/>
            <ac:picMk id="6" creationId="{20FB80F2-3E50-4211-8851-6EE73145941D}"/>
          </ac:picMkLst>
        </pc:picChg>
      </pc:sldChg>
      <pc:sldChg chg="addSp delSp modSp add">
        <pc:chgData name="dana suaza" userId="7ca8dda4f3e03e9c" providerId="LiveId" clId="{08E024EE-1320-46D4-90F4-CE766E47A32E}" dt="2020-04-02T00:20:17.693" v="52" actId="1076"/>
        <pc:sldMkLst>
          <pc:docMk/>
          <pc:sldMk cId="2202603834" sldId="287"/>
        </pc:sldMkLst>
        <pc:spChg chg="mod">
          <ac:chgData name="dana suaza" userId="7ca8dda4f3e03e9c" providerId="LiveId" clId="{08E024EE-1320-46D4-90F4-CE766E47A32E}" dt="2020-04-02T00:17:58.910" v="39" actId="20577"/>
          <ac:spMkLst>
            <pc:docMk/>
            <pc:sldMk cId="2202603834" sldId="287"/>
            <ac:spMk id="2" creationId="{00000000-0000-0000-0000-000000000000}"/>
          </ac:spMkLst>
        </pc:spChg>
        <pc:picChg chg="del">
          <ac:chgData name="dana suaza" userId="7ca8dda4f3e03e9c" providerId="LiveId" clId="{08E024EE-1320-46D4-90F4-CE766E47A32E}" dt="2020-04-02T00:18:04.445" v="40" actId="478"/>
          <ac:picMkLst>
            <pc:docMk/>
            <pc:sldMk cId="2202603834" sldId="287"/>
            <ac:picMk id="4" creationId="{CAD0A2A5-B978-48E5-91F7-436A1547BC8B}"/>
          </ac:picMkLst>
        </pc:picChg>
        <pc:picChg chg="add del mod">
          <ac:chgData name="dana suaza" userId="7ca8dda4f3e03e9c" providerId="LiveId" clId="{08E024EE-1320-46D4-90F4-CE766E47A32E}" dt="2020-04-02T00:18:29.142" v="43" actId="478"/>
          <ac:picMkLst>
            <pc:docMk/>
            <pc:sldMk cId="2202603834" sldId="287"/>
            <ac:picMk id="6" creationId="{DF26D149-201F-4516-8F89-C5967B5A3E3F}"/>
          </ac:picMkLst>
        </pc:picChg>
        <pc:picChg chg="add mod modCrop">
          <ac:chgData name="dana suaza" userId="7ca8dda4f3e03e9c" providerId="LiveId" clId="{08E024EE-1320-46D4-90F4-CE766E47A32E}" dt="2020-04-02T00:20:17.693" v="52" actId="1076"/>
          <ac:picMkLst>
            <pc:docMk/>
            <pc:sldMk cId="2202603834" sldId="287"/>
            <ac:picMk id="8" creationId="{22471416-B95B-4961-AF70-FF9EA599661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01/04/2020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01/04/2020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01/04/2020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01/04/2020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01/04/2020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4572000" y="923815"/>
            <a:ext cx="3648829" cy="2369880"/>
          </a:xfrm>
          <a:prstGeom prst="rect">
            <a:avLst/>
          </a:prstGeom>
          <a:noFill/>
        </p:spPr>
        <p:txBody>
          <a:bodyPr wrap="square" rtlCol="0">
            <a:spAutoFit/>
          </a:bodyPr>
          <a:lstStyle/>
          <a:p>
            <a:pPr algn="r"/>
            <a:r>
              <a:rPr lang="es-ES" sz="2800" b="1" dirty="0">
                <a:solidFill>
                  <a:schemeClr val="tx1">
                    <a:lumMod val="75000"/>
                    <a:lumOff val="25000"/>
                  </a:schemeClr>
                </a:solidFill>
              </a:rPr>
              <a:t>Voto Electrónico </a:t>
            </a:r>
          </a:p>
          <a:p>
            <a:pPr algn="r"/>
            <a:r>
              <a:rPr lang="es-ES" sz="2400" b="1" dirty="0">
                <a:solidFill>
                  <a:schemeClr val="tx1">
                    <a:lumMod val="75000"/>
                    <a:lumOff val="25000"/>
                  </a:schemeClr>
                </a:solidFill>
              </a:rPr>
              <a:t>Desarrollo e implementación de un sitio web para Las Votaciones  del centro textil de gestión industrial.</a:t>
            </a: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7EB54A1-16DF-4898-B5FD-54EA0C44FB94}"/>
              </a:ext>
            </a:extLst>
          </p:cNvPr>
          <p:cNvSpPr/>
          <p:nvPr/>
        </p:nvSpPr>
        <p:spPr>
          <a:xfrm>
            <a:off x="205564" y="242390"/>
            <a:ext cx="6719776" cy="461665"/>
          </a:xfrm>
          <a:prstGeom prst="rect">
            <a:avLst/>
          </a:prstGeom>
        </p:spPr>
        <p:txBody>
          <a:bodyPr wrap="square">
            <a:spAutoFit/>
          </a:bodyPr>
          <a:lstStyle/>
          <a:p>
            <a:r>
              <a:rPr lang="es-CO" sz="2400" b="1" dirty="0">
                <a:solidFill>
                  <a:schemeClr val="bg1"/>
                </a:solidFill>
              </a:rPr>
              <a:t>MATRIZ FODA</a:t>
            </a:r>
            <a:endParaRPr lang="es-ES" sz="3600" b="1" dirty="0">
              <a:solidFill>
                <a:schemeClr val="bg1"/>
              </a:solidFill>
            </a:endParaRPr>
          </a:p>
        </p:txBody>
      </p:sp>
      <p:pic>
        <p:nvPicPr>
          <p:cNvPr id="4" name="Imagen 3">
            <a:extLst>
              <a:ext uri="{FF2B5EF4-FFF2-40B4-BE49-F238E27FC236}">
                <a16:creationId xmlns:a16="http://schemas.microsoft.com/office/drawing/2014/main" id="{96A73E35-0690-4020-9FD8-E7801FC7794F}"/>
              </a:ext>
            </a:extLst>
          </p:cNvPr>
          <p:cNvPicPr>
            <a:picLocks noChangeAspect="1"/>
          </p:cNvPicPr>
          <p:nvPr/>
        </p:nvPicPr>
        <p:blipFill>
          <a:blip r:embed="rId2"/>
          <a:stretch>
            <a:fillRect/>
          </a:stretch>
        </p:blipFill>
        <p:spPr>
          <a:xfrm>
            <a:off x="326066" y="1372359"/>
            <a:ext cx="5539225" cy="3412292"/>
          </a:xfrm>
          <a:prstGeom prst="rect">
            <a:avLst/>
          </a:prstGeom>
        </p:spPr>
      </p:pic>
    </p:spTree>
    <p:extLst>
      <p:ext uri="{BB962C8B-B14F-4D97-AF65-F5344CB8AC3E}">
        <p14:creationId xmlns:p14="http://schemas.microsoft.com/office/powerpoint/2010/main" val="343613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662435" cy="646331"/>
          </a:xfrm>
          <a:prstGeom prst="rect">
            <a:avLst/>
          </a:prstGeom>
          <a:noFill/>
        </p:spPr>
        <p:txBody>
          <a:bodyPr wrap="square" rtlCol="0">
            <a:spAutoFit/>
          </a:bodyPr>
          <a:lstStyle/>
          <a:p>
            <a:r>
              <a:rPr lang="es-CO" sz="3600" b="1" dirty="0">
                <a:solidFill>
                  <a:schemeClr val="bg1"/>
                </a:solidFill>
              </a:rPr>
              <a:t>Requisitos funcionales- No funcionales</a:t>
            </a:r>
            <a:endParaRPr lang="es-ES" sz="3600" b="1" dirty="0">
              <a:solidFill>
                <a:schemeClr val="bg1"/>
              </a:solidFill>
            </a:endParaRP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6" name="Imagen 5">
            <a:extLst>
              <a:ext uri="{FF2B5EF4-FFF2-40B4-BE49-F238E27FC236}">
                <a16:creationId xmlns:a16="http://schemas.microsoft.com/office/drawing/2014/main" id="{D22CBDE4-E4A7-4FE8-B259-6D627870D4F9}"/>
              </a:ext>
            </a:extLst>
          </p:cNvPr>
          <p:cNvPicPr>
            <a:picLocks noChangeAspect="1"/>
          </p:cNvPicPr>
          <p:nvPr/>
        </p:nvPicPr>
        <p:blipFill>
          <a:blip r:embed="rId2"/>
          <a:stretch>
            <a:fillRect/>
          </a:stretch>
        </p:blipFill>
        <p:spPr>
          <a:xfrm>
            <a:off x="735350" y="1184339"/>
            <a:ext cx="4758137" cy="3959161"/>
          </a:xfrm>
          <a:prstGeom prst="rect">
            <a:avLst/>
          </a:prstGeom>
        </p:spPr>
      </p:pic>
    </p:spTree>
    <p:extLst>
      <p:ext uri="{BB962C8B-B14F-4D97-AF65-F5344CB8AC3E}">
        <p14:creationId xmlns:p14="http://schemas.microsoft.com/office/powerpoint/2010/main" val="53339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89133" cy="646331"/>
          </a:xfrm>
          <a:prstGeom prst="rect">
            <a:avLst/>
          </a:prstGeom>
          <a:noFill/>
        </p:spPr>
        <p:txBody>
          <a:bodyPr wrap="square" rtlCol="0">
            <a:spAutoFit/>
          </a:bodyPr>
          <a:lstStyle/>
          <a:p>
            <a:r>
              <a:rPr lang="es-ES" sz="3600" b="1" dirty="0">
                <a:solidFill>
                  <a:schemeClr val="bg1"/>
                </a:solidFill>
              </a:rPr>
              <a:t>Mapa de procesos</a:t>
            </a:r>
          </a:p>
        </p:txBody>
      </p:sp>
      <p:pic>
        <p:nvPicPr>
          <p:cNvPr id="3" name="Imagen 2">
            <a:extLst>
              <a:ext uri="{FF2B5EF4-FFF2-40B4-BE49-F238E27FC236}">
                <a16:creationId xmlns:a16="http://schemas.microsoft.com/office/drawing/2014/main" id="{4EA49EC0-FC7C-4D66-A1E2-48B67126F898}"/>
              </a:ext>
            </a:extLst>
          </p:cNvPr>
          <p:cNvPicPr>
            <a:picLocks noChangeAspect="1"/>
          </p:cNvPicPr>
          <p:nvPr/>
        </p:nvPicPr>
        <p:blipFill>
          <a:blip r:embed="rId2"/>
          <a:stretch>
            <a:fillRect/>
          </a:stretch>
        </p:blipFill>
        <p:spPr>
          <a:xfrm>
            <a:off x="987050" y="972376"/>
            <a:ext cx="6590419" cy="4171124"/>
          </a:xfrm>
          <a:prstGeom prst="rect">
            <a:avLst/>
          </a:prstGeom>
        </p:spPr>
      </p:pic>
    </p:spTree>
    <p:extLst>
      <p:ext uri="{BB962C8B-B14F-4D97-AF65-F5344CB8AC3E}">
        <p14:creationId xmlns:p14="http://schemas.microsoft.com/office/powerpoint/2010/main" val="401720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294919" cy="646331"/>
          </a:xfrm>
          <a:prstGeom prst="rect">
            <a:avLst/>
          </a:prstGeom>
          <a:noFill/>
        </p:spPr>
        <p:txBody>
          <a:bodyPr wrap="square" rtlCol="0">
            <a:spAutoFit/>
          </a:bodyPr>
          <a:lstStyle/>
          <a:p>
            <a:r>
              <a:rPr lang="es-CO" sz="3600" b="1" dirty="0">
                <a:solidFill>
                  <a:schemeClr val="bg1"/>
                </a:solidFill>
              </a:rPr>
              <a:t>Diagrama de árbol</a:t>
            </a:r>
            <a:endParaRPr lang="es-ES" sz="3600" b="1" dirty="0">
              <a:solidFill>
                <a:schemeClr val="bg1"/>
              </a:solidFill>
            </a:endParaRP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6" name="Imagen 5">
            <a:extLst>
              <a:ext uri="{FF2B5EF4-FFF2-40B4-BE49-F238E27FC236}">
                <a16:creationId xmlns:a16="http://schemas.microsoft.com/office/drawing/2014/main" id="{94949AEC-287C-4E91-9391-68B4FB3D0650}"/>
              </a:ext>
            </a:extLst>
          </p:cNvPr>
          <p:cNvPicPr>
            <a:picLocks noChangeAspect="1"/>
          </p:cNvPicPr>
          <p:nvPr/>
        </p:nvPicPr>
        <p:blipFill>
          <a:blip r:embed="rId2"/>
          <a:stretch>
            <a:fillRect/>
          </a:stretch>
        </p:blipFill>
        <p:spPr>
          <a:xfrm>
            <a:off x="1017476" y="1094405"/>
            <a:ext cx="5447118" cy="4049095"/>
          </a:xfrm>
          <a:prstGeom prst="rect">
            <a:avLst/>
          </a:prstGeom>
        </p:spPr>
      </p:pic>
    </p:spTree>
    <p:extLst>
      <p:ext uri="{BB962C8B-B14F-4D97-AF65-F5344CB8AC3E}">
        <p14:creationId xmlns:p14="http://schemas.microsoft.com/office/powerpoint/2010/main" val="887887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3128" y="249495"/>
            <a:ext cx="5294919" cy="646331"/>
          </a:xfrm>
          <a:prstGeom prst="rect">
            <a:avLst/>
          </a:prstGeom>
          <a:noFill/>
        </p:spPr>
        <p:txBody>
          <a:bodyPr wrap="square" rtlCol="0">
            <a:spAutoFit/>
          </a:bodyPr>
          <a:lstStyle/>
          <a:p>
            <a:r>
              <a:rPr lang="es-CO" sz="3600" b="1" dirty="0">
                <a:solidFill>
                  <a:schemeClr val="bg1"/>
                </a:solidFill>
              </a:rPr>
              <a:t>M</a:t>
            </a:r>
            <a:r>
              <a:rPr lang="es-ES" sz="3600" b="1" dirty="0">
                <a:solidFill>
                  <a:schemeClr val="bg1"/>
                </a:solidFill>
              </a:rPr>
              <a:t>apa mental</a:t>
            </a: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6" name="Imagen 5">
            <a:extLst>
              <a:ext uri="{FF2B5EF4-FFF2-40B4-BE49-F238E27FC236}">
                <a16:creationId xmlns:a16="http://schemas.microsoft.com/office/drawing/2014/main" id="{ECBFF8B9-6FC2-421A-910C-D0CF6AD420C6}"/>
              </a:ext>
            </a:extLst>
          </p:cNvPr>
          <p:cNvPicPr>
            <a:picLocks noChangeAspect="1"/>
          </p:cNvPicPr>
          <p:nvPr/>
        </p:nvPicPr>
        <p:blipFill>
          <a:blip r:embed="rId2"/>
          <a:stretch>
            <a:fillRect/>
          </a:stretch>
        </p:blipFill>
        <p:spPr>
          <a:xfrm>
            <a:off x="244643" y="1077433"/>
            <a:ext cx="6113627" cy="4051774"/>
          </a:xfrm>
          <a:prstGeom prst="rect">
            <a:avLst/>
          </a:prstGeom>
        </p:spPr>
      </p:pic>
    </p:spTree>
    <p:extLst>
      <p:ext uri="{BB962C8B-B14F-4D97-AF65-F5344CB8AC3E}">
        <p14:creationId xmlns:p14="http://schemas.microsoft.com/office/powerpoint/2010/main" val="132051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294919" cy="646331"/>
          </a:xfrm>
          <a:prstGeom prst="rect">
            <a:avLst/>
          </a:prstGeom>
          <a:noFill/>
        </p:spPr>
        <p:txBody>
          <a:bodyPr wrap="square" rtlCol="0">
            <a:spAutoFit/>
          </a:bodyPr>
          <a:lstStyle/>
          <a:p>
            <a:r>
              <a:rPr lang="es-CO" sz="3600" b="1" dirty="0">
                <a:solidFill>
                  <a:schemeClr val="bg1"/>
                </a:solidFill>
              </a:rPr>
              <a:t>Logo</a:t>
            </a:r>
            <a:endParaRPr lang="es-ES" sz="3600" b="1" dirty="0">
              <a:solidFill>
                <a:schemeClr val="bg1"/>
              </a:solidFill>
            </a:endParaRP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6" name="Imagen 5">
            <a:extLst>
              <a:ext uri="{FF2B5EF4-FFF2-40B4-BE49-F238E27FC236}">
                <a16:creationId xmlns:a16="http://schemas.microsoft.com/office/drawing/2014/main" id="{20FB80F2-3E50-4211-8851-6EE73145941D}"/>
              </a:ext>
            </a:extLst>
          </p:cNvPr>
          <p:cNvPicPr>
            <a:picLocks noChangeAspect="1"/>
          </p:cNvPicPr>
          <p:nvPr/>
        </p:nvPicPr>
        <p:blipFill>
          <a:blip r:embed="rId2"/>
          <a:stretch>
            <a:fillRect/>
          </a:stretch>
        </p:blipFill>
        <p:spPr>
          <a:xfrm>
            <a:off x="382867" y="1090921"/>
            <a:ext cx="5068517" cy="3712653"/>
          </a:xfrm>
          <a:prstGeom prst="rect">
            <a:avLst/>
          </a:prstGeom>
        </p:spPr>
      </p:pic>
    </p:spTree>
    <p:extLst>
      <p:ext uri="{BB962C8B-B14F-4D97-AF65-F5344CB8AC3E}">
        <p14:creationId xmlns:p14="http://schemas.microsoft.com/office/powerpoint/2010/main" val="184022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890" y="22667"/>
            <a:ext cx="7322193" cy="646331"/>
          </a:xfrm>
          <a:prstGeom prst="rect">
            <a:avLst/>
          </a:prstGeom>
          <a:noFill/>
        </p:spPr>
        <p:txBody>
          <a:bodyPr wrap="square" rtlCol="0">
            <a:spAutoFit/>
          </a:bodyPr>
          <a:lstStyle/>
          <a:p>
            <a:r>
              <a:rPr lang="es-ES" sz="3600" b="1" dirty="0">
                <a:solidFill>
                  <a:schemeClr val="bg1"/>
                </a:solidFill>
              </a:rPr>
              <a:t>MAPA CONCEPTUAL FUNCIONALES-</a:t>
            </a: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4" name="Imagen 3">
            <a:extLst>
              <a:ext uri="{FF2B5EF4-FFF2-40B4-BE49-F238E27FC236}">
                <a16:creationId xmlns:a16="http://schemas.microsoft.com/office/drawing/2014/main" id="{CAD0A2A5-B978-48E5-91F7-436A1547BC8B}"/>
              </a:ext>
            </a:extLst>
          </p:cNvPr>
          <p:cNvPicPr>
            <a:picLocks noChangeAspect="1"/>
          </p:cNvPicPr>
          <p:nvPr/>
        </p:nvPicPr>
        <p:blipFill>
          <a:blip r:embed="rId2"/>
          <a:stretch>
            <a:fillRect/>
          </a:stretch>
        </p:blipFill>
        <p:spPr>
          <a:xfrm>
            <a:off x="159582" y="1052875"/>
            <a:ext cx="7665094" cy="3826233"/>
          </a:xfrm>
          <a:prstGeom prst="rect">
            <a:avLst/>
          </a:prstGeom>
        </p:spPr>
      </p:pic>
    </p:spTree>
    <p:extLst>
      <p:ext uri="{BB962C8B-B14F-4D97-AF65-F5344CB8AC3E}">
        <p14:creationId xmlns:p14="http://schemas.microsoft.com/office/powerpoint/2010/main" val="372058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890" y="22667"/>
            <a:ext cx="7322193" cy="1200329"/>
          </a:xfrm>
          <a:prstGeom prst="rect">
            <a:avLst/>
          </a:prstGeom>
          <a:noFill/>
        </p:spPr>
        <p:txBody>
          <a:bodyPr wrap="square" rtlCol="0">
            <a:spAutoFit/>
          </a:bodyPr>
          <a:lstStyle/>
          <a:p>
            <a:r>
              <a:rPr lang="es-ES" sz="3600" b="1" dirty="0">
                <a:solidFill>
                  <a:schemeClr val="bg1"/>
                </a:solidFill>
              </a:rPr>
              <a:t>MAPA CONCEPTUAL NO FUNCIONALES</a:t>
            </a: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8" name="Imagen 7">
            <a:extLst>
              <a:ext uri="{FF2B5EF4-FFF2-40B4-BE49-F238E27FC236}">
                <a16:creationId xmlns:a16="http://schemas.microsoft.com/office/drawing/2014/main" id="{22471416-B95B-4961-AF70-FF9EA5996610}"/>
              </a:ext>
            </a:extLst>
          </p:cNvPr>
          <p:cNvPicPr>
            <a:picLocks noChangeAspect="1"/>
          </p:cNvPicPr>
          <p:nvPr/>
        </p:nvPicPr>
        <p:blipFill rotWithShape="1">
          <a:blip r:embed="rId2"/>
          <a:srcRect l="8955" t="18053" r="15428" b="17451"/>
          <a:stretch/>
        </p:blipFill>
        <p:spPr>
          <a:xfrm>
            <a:off x="322615" y="1222996"/>
            <a:ext cx="7517124" cy="3606421"/>
          </a:xfrm>
          <a:prstGeom prst="rect">
            <a:avLst/>
          </a:prstGeom>
        </p:spPr>
      </p:pic>
    </p:spTree>
    <p:extLst>
      <p:ext uri="{BB962C8B-B14F-4D97-AF65-F5344CB8AC3E}">
        <p14:creationId xmlns:p14="http://schemas.microsoft.com/office/powerpoint/2010/main" val="220260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966485" y="901908"/>
            <a:ext cx="5254344" cy="1815882"/>
          </a:xfrm>
          <a:prstGeom prst="rect">
            <a:avLst/>
          </a:prstGeom>
          <a:noFill/>
        </p:spPr>
        <p:txBody>
          <a:bodyPr wrap="square" rtlCol="0">
            <a:spAutoFit/>
          </a:bodyPr>
          <a:lstStyle/>
          <a:p>
            <a:pPr algn="r"/>
            <a:r>
              <a:rPr lang="es-ES" sz="2800" b="1" dirty="0">
                <a:solidFill>
                  <a:schemeClr val="tx1">
                    <a:lumMod val="75000"/>
                    <a:lumOff val="25000"/>
                  </a:schemeClr>
                </a:solidFill>
              </a:rPr>
              <a:t>Integrantes</a:t>
            </a:r>
          </a:p>
          <a:p>
            <a:pPr algn="r"/>
            <a:r>
              <a:rPr lang="es-ES" sz="2800" b="1" dirty="0">
                <a:solidFill>
                  <a:schemeClr val="tx1">
                    <a:lumMod val="75000"/>
                    <a:lumOff val="25000"/>
                  </a:schemeClr>
                </a:solidFill>
              </a:rPr>
              <a:t>Edwin Muñoz Adarve</a:t>
            </a:r>
          </a:p>
          <a:p>
            <a:pPr algn="r"/>
            <a:r>
              <a:rPr lang="es-ES" sz="2800" b="1" dirty="0">
                <a:solidFill>
                  <a:schemeClr val="tx1">
                    <a:lumMod val="75000"/>
                    <a:lumOff val="25000"/>
                  </a:schemeClr>
                </a:solidFill>
              </a:rPr>
              <a:t>Dana Suaza Gutiérrez</a:t>
            </a:r>
          </a:p>
          <a:p>
            <a:pPr algn="r"/>
            <a:r>
              <a:rPr lang="es-ES" sz="2800" b="1" dirty="0">
                <a:solidFill>
                  <a:schemeClr val="tx1">
                    <a:lumMod val="75000"/>
                    <a:lumOff val="25000"/>
                  </a:schemeClr>
                </a:solidFill>
              </a:rPr>
              <a:t>Michael Zuluaga Rivera </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2801049" cy="646331"/>
          </a:xfrm>
          <a:prstGeom prst="rect">
            <a:avLst/>
          </a:prstGeom>
          <a:noFill/>
        </p:spPr>
        <p:txBody>
          <a:bodyPr wrap="square" rtlCol="0">
            <a:spAutoFit/>
          </a:bodyPr>
          <a:lstStyle/>
          <a:p>
            <a:r>
              <a:rPr lang="es-ES" sz="3600" b="1" dirty="0">
                <a:solidFill>
                  <a:schemeClr val="tx1">
                    <a:lumMod val="75000"/>
                    <a:lumOff val="25000"/>
                  </a:schemeClr>
                </a:solidFill>
              </a:rPr>
              <a:t>Problemática</a:t>
            </a:r>
          </a:p>
        </p:txBody>
      </p:sp>
      <p:sp>
        <p:nvSpPr>
          <p:cNvPr id="6" name="CuadroTexto 5"/>
          <p:cNvSpPr txBox="1"/>
          <p:nvPr/>
        </p:nvSpPr>
        <p:spPr>
          <a:xfrm>
            <a:off x="771491" y="2109434"/>
            <a:ext cx="3587858" cy="1323439"/>
          </a:xfrm>
          <a:prstGeom prst="rect">
            <a:avLst/>
          </a:prstGeom>
          <a:noFill/>
        </p:spPr>
        <p:txBody>
          <a:bodyPr wrap="square" rtlCol="0">
            <a:spAutoFit/>
          </a:bodyPr>
          <a:lstStyle/>
          <a:p>
            <a:pPr defTabSz="943239" hangingPunct="0"/>
            <a:r>
              <a:rPr lang="es-MX" sz="1600" dirty="0">
                <a:solidFill>
                  <a:srgbClr val="404040"/>
                </a:solidFill>
                <a:latin typeface="Calibir"/>
                <a:ea typeface="Helvetica Neue"/>
                <a:cs typeface="Calibir"/>
                <a:sym typeface="Helvetica Neue"/>
              </a:rPr>
              <a:t>Actualmente en el CTGI se evidencia una problemática a la hora de realizar votaciones, el procedimiento conlleva mucho tiempo y se genera poco orden al momento de ir a votar.</a:t>
            </a:r>
            <a:endParaRPr lang="es-ES" sz="1600" dirty="0">
              <a:solidFill>
                <a:srgbClr val="404040"/>
              </a:solidFill>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056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732472" cy="646331"/>
          </a:xfrm>
          <a:prstGeom prst="rect">
            <a:avLst/>
          </a:prstGeom>
          <a:noFill/>
        </p:spPr>
        <p:txBody>
          <a:bodyPr wrap="square" rtlCol="0">
            <a:spAutoFit/>
          </a:bodyPr>
          <a:lstStyle/>
          <a:p>
            <a:r>
              <a:rPr lang="es-ES" sz="3600" b="1" dirty="0">
                <a:solidFill>
                  <a:schemeClr val="bg1"/>
                </a:solidFill>
              </a:rPr>
              <a:t>Justificación</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1200329"/>
          </a:xfrm>
          <a:prstGeom prst="rect">
            <a:avLst/>
          </a:prstGeom>
        </p:spPr>
        <p:txBody>
          <a:bodyPr wrap="square">
            <a:spAutoFit/>
          </a:bodyPr>
          <a:lstStyle/>
          <a:p>
            <a:r>
              <a:rPr lang="es-MX" dirty="0"/>
              <a:t>Este proyecto esta creado con el fin de solucionar una de las problemáticas del CTGI la cual es que no cuenta con un sistema de votación electrónico, lo que queremos hacer es implementar una plataforma web para que el proceso de votación sea más ágil y rápido</a:t>
            </a:r>
            <a:endParaRPr lang="es-ES" dirty="0"/>
          </a:p>
        </p:txBody>
      </p:sp>
    </p:spTree>
    <p:extLst>
      <p:ext uri="{BB962C8B-B14F-4D97-AF65-F5344CB8AC3E}">
        <p14:creationId xmlns:p14="http://schemas.microsoft.com/office/powerpoint/2010/main" val="206757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625606" cy="646331"/>
          </a:xfrm>
          <a:prstGeom prst="rect">
            <a:avLst/>
          </a:prstGeom>
          <a:noFill/>
        </p:spPr>
        <p:txBody>
          <a:bodyPr wrap="square" rtlCol="0">
            <a:spAutoFit/>
          </a:bodyPr>
          <a:lstStyle/>
          <a:p>
            <a:r>
              <a:rPr lang="es-ES" sz="3600" b="1" dirty="0">
                <a:solidFill>
                  <a:schemeClr val="bg1"/>
                </a:solidFill>
              </a:rPr>
              <a:t>Objetivo general</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923330"/>
          </a:xfrm>
          <a:prstGeom prst="rect">
            <a:avLst/>
          </a:prstGeom>
        </p:spPr>
        <p:txBody>
          <a:bodyPr wrap="square">
            <a:spAutoFit/>
          </a:bodyPr>
          <a:lstStyle/>
          <a:p>
            <a:r>
              <a:rPr lang="es-MX" dirty="0"/>
              <a:t>Aplicar el proceso de votación de los representantes estudiantiles </a:t>
            </a:r>
          </a:p>
          <a:p>
            <a:r>
              <a:rPr lang="es-MX" dirty="0"/>
              <a:t>en el CTGI a través de la Sitio web.</a:t>
            </a:r>
          </a:p>
          <a:p>
            <a:r>
              <a:rPr lang="es-MX" dirty="0"/>
              <a:t>Facilitando los resultados de forma y ordenada</a:t>
            </a:r>
          </a:p>
        </p:txBody>
      </p:sp>
    </p:spTree>
    <p:extLst>
      <p:ext uri="{BB962C8B-B14F-4D97-AF65-F5344CB8AC3E}">
        <p14:creationId xmlns:p14="http://schemas.microsoft.com/office/powerpoint/2010/main" val="162826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6" y="249495"/>
            <a:ext cx="4189133" cy="646331"/>
          </a:xfrm>
          <a:prstGeom prst="rect">
            <a:avLst/>
          </a:prstGeom>
          <a:noFill/>
        </p:spPr>
        <p:txBody>
          <a:bodyPr wrap="square" rtlCol="0">
            <a:spAutoFit/>
          </a:bodyPr>
          <a:lstStyle/>
          <a:p>
            <a:r>
              <a:rPr lang="es-ES" sz="3600" b="1" dirty="0">
                <a:solidFill>
                  <a:schemeClr val="bg1"/>
                </a:solidFill>
              </a:rPr>
              <a:t>Objetivo especifico</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1200329"/>
          </a:xfrm>
          <a:prstGeom prst="rect">
            <a:avLst/>
          </a:prstGeom>
        </p:spPr>
        <p:txBody>
          <a:bodyPr wrap="square">
            <a:spAutoFit/>
          </a:bodyPr>
          <a:lstStyle/>
          <a:p>
            <a:pPr marL="342900" lvl="0" indent="-342900">
              <a:buFont typeface="Wingdings" panose="05000000000000000000" pitchFamily="2" charset="2"/>
              <a:buChar char="ü"/>
            </a:pPr>
            <a:r>
              <a:rPr lang="es-MX" dirty="0"/>
              <a:t>Identificar las necesidades del software de votación en el Sena Pedregal</a:t>
            </a:r>
          </a:p>
          <a:p>
            <a:pPr marL="342900" lvl="0" indent="-342900">
              <a:buFont typeface="Wingdings" panose="05000000000000000000" pitchFamily="2" charset="2"/>
              <a:buChar char="ü"/>
            </a:pPr>
            <a:r>
              <a:rPr lang="es-MX" dirty="0"/>
              <a:t>Diseñar el sistema de votación según los requisitos analizados</a:t>
            </a:r>
          </a:p>
          <a:p>
            <a:pPr marL="342900" lvl="0" indent="-342900">
              <a:buFont typeface="Wingdings" panose="05000000000000000000" pitchFamily="2" charset="2"/>
              <a:buChar char="ü"/>
            </a:pPr>
            <a:r>
              <a:rPr lang="es-MX" dirty="0"/>
              <a:t>Implementar la solución que satisfaga las necesidades de la plataforma de votación en el CTGI</a:t>
            </a:r>
          </a:p>
        </p:txBody>
      </p:sp>
    </p:spTree>
    <p:extLst>
      <p:ext uri="{BB962C8B-B14F-4D97-AF65-F5344CB8AC3E}">
        <p14:creationId xmlns:p14="http://schemas.microsoft.com/office/powerpoint/2010/main" val="1074475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6" y="249495"/>
            <a:ext cx="4189133" cy="646331"/>
          </a:xfrm>
          <a:prstGeom prst="rect">
            <a:avLst/>
          </a:prstGeom>
          <a:noFill/>
        </p:spPr>
        <p:txBody>
          <a:bodyPr wrap="square" rtlCol="0">
            <a:spAutoFit/>
          </a:bodyPr>
          <a:lstStyle/>
          <a:p>
            <a:r>
              <a:rPr lang="es-ES" sz="3600" b="1" dirty="0">
                <a:solidFill>
                  <a:schemeClr val="bg1"/>
                </a:solidFill>
              </a:rPr>
              <a:t>Impacto social</a:t>
            </a:r>
          </a:p>
        </p:txBody>
      </p:sp>
      <p:sp>
        <p:nvSpPr>
          <p:cNvPr id="3" name="Rectángulo 2">
            <a:extLst>
              <a:ext uri="{FF2B5EF4-FFF2-40B4-BE49-F238E27FC236}">
                <a16:creationId xmlns:a16="http://schemas.microsoft.com/office/drawing/2014/main" id="{31F34D1A-DACF-4482-ABC5-1B0AEA8E91ED}"/>
              </a:ext>
            </a:extLst>
          </p:cNvPr>
          <p:cNvSpPr/>
          <p:nvPr/>
        </p:nvSpPr>
        <p:spPr>
          <a:xfrm>
            <a:off x="294167" y="1461504"/>
            <a:ext cx="8601740" cy="369332"/>
          </a:xfrm>
          <a:prstGeom prst="rect">
            <a:avLst/>
          </a:prstGeom>
        </p:spPr>
        <p:txBody>
          <a:bodyPr wrap="square">
            <a:spAutoFit/>
          </a:bodyPr>
          <a:lstStyle/>
          <a:p>
            <a:r>
              <a:rPr lang="es-MX" dirty="0"/>
              <a:t>Mejorar el proceso a la hora de votar reduciendo su tiempo con más orden y seguridad </a:t>
            </a:r>
            <a:endParaRPr lang="es-CO" dirty="0"/>
          </a:p>
        </p:txBody>
      </p:sp>
    </p:spTree>
    <p:extLst>
      <p:ext uri="{BB962C8B-B14F-4D97-AF65-F5344CB8AC3E}">
        <p14:creationId xmlns:p14="http://schemas.microsoft.com/office/powerpoint/2010/main" val="245348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6" y="249495"/>
            <a:ext cx="4189133" cy="646331"/>
          </a:xfrm>
          <a:prstGeom prst="rect">
            <a:avLst/>
          </a:prstGeom>
          <a:noFill/>
        </p:spPr>
        <p:txBody>
          <a:bodyPr wrap="square" rtlCol="0">
            <a:spAutoFit/>
          </a:bodyPr>
          <a:lstStyle/>
          <a:p>
            <a:r>
              <a:rPr lang="es-ES" sz="3600" b="1" dirty="0">
                <a:solidFill>
                  <a:schemeClr val="bg1"/>
                </a:solidFill>
              </a:rPr>
              <a:t>Impacto económico</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369332"/>
          </a:xfrm>
          <a:prstGeom prst="rect">
            <a:avLst/>
          </a:prstGeom>
        </p:spPr>
        <p:txBody>
          <a:bodyPr wrap="square">
            <a:spAutoFit/>
          </a:bodyPr>
          <a:lstStyle/>
          <a:p>
            <a:pPr algn="just"/>
            <a:r>
              <a:rPr lang="es-MX" dirty="0"/>
              <a:t>Reducir los gastos del material que se utiliza para realizar las votaciones.</a:t>
            </a:r>
            <a:endParaRPr lang="es-CO" dirty="0"/>
          </a:p>
        </p:txBody>
      </p:sp>
    </p:spTree>
    <p:extLst>
      <p:ext uri="{BB962C8B-B14F-4D97-AF65-F5344CB8AC3E}">
        <p14:creationId xmlns:p14="http://schemas.microsoft.com/office/powerpoint/2010/main" val="319211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6" y="249495"/>
            <a:ext cx="4189133" cy="646331"/>
          </a:xfrm>
          <a:prstGeom prst="rect">
            <a:avLst/>
          </a:prstGeom>
          <a:noFill/>
        </p:spPr>
        <p:txBody>
          <a:bodyPr wrap="square" rtlCol="0">
            <a:spAutoFit/>
          </a:bodyPr>
          <a:lstStyle/>
          <a:p>
            <a:r>
              <a:rPr lang="es-ES" sz="3600" b="1" dirty="0">
                <a:solidFill>
                  <a:schemeClr val="bg1"/>
                </a:solidFill>
              </a:rPr>
              <a:t>Impacto ambiental</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369332"/>
          </a:xfrm>
          <a:prstGeom prst="rect">
            <a:avLst/>
          </a:prstGeom>
        </p:spPr>
        <p:txBody>
          <a:bodyPr wrap="square">
            <a:spAutoFit/>
          </a:bodyPr>
          <a:lstStyle/>
          <a:p>
            <a:r>
              <a:rPr lang="es-ES" dirty="0"/>
              <a:t>Este </a:t>
            </a:r>
            <a:r>
              <a:rPr lang="es-MX" dirty="0"/>
              <a:t>Se reduciría el uso del papel en el C.T.G.I y así colaborando al medio ambiente</a:t>
            </a:r>
            <a:r>
              <a:rPr lang="es-ES" dirty="0"/>
              <a:t>.</a:t>
            </a:r>
            <a:endParaRPr lang="es-CO" sz="1600" b="1" dirty="0">
              <a:solidFill>
                <a:srgbClr val="274FB2"/>
              </a:solidFill>
              <a:latin typeface="Work Sans" panose="00000500000000000000"/>
            </a:endParaRPr>
          </a:p>
        </p:txBody>
      </p:sp>
    </p:spTree>
    <p:extLst>
      <p:ext uri="{BB962C8B-B14F-4D97-AF65-F5344CB8AC3E}">
        <p14:creationId xmlns:p14="http://schemas.microsoft.com/office/powerpoint/2010/main" val="20153739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TotalTime>
  <Words>257</Words>
  <Application>Microsoft Office PowerPoint</Application>
  <PresentationFormat>Presentación en pantalla (16:9)</PresentationFormat>
  <Paragraphs>32</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Calibir</vt:lpstr>
      <vt:lpstr>Calibri</vt:lpstr>
      <vt:lpstr>Wingdings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dana suaza</cp:lastModifiedBy>
  <cp:revision>17</cp:revision>
  <dcterms:created xsi:type="dcterms:W3CDTF">2019-11-27T03:16:21Z</dcterms:created>
  <dcterms:modified xsi:type="dcterms:W3CDTF">2020-04-02T00:27:21Z</dcterms:modified>
</cp:coreProperties>
</file>