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9"/>
  </p:notesMasterIdLst>
  <p:sldIdLst>
    <p:sldId id="259" r:id="rId3"/>
    <p:sldId id="350" r:id="rId4"/>
    <p:sldId id="322" r:id="rId5"/>
    <p:sldId id="319" r:id="rId6"/>
    <p:sldId id="351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/>
    <p:restoredTop sz="94617"/>
  </p:normalViewPr>
  <p:slideViewPr>
    <p:cSldViewPr snapToGrid="0" snapToObjects="1">
      <p:cViewPr varScale="1">
        <p:scale>
          <a:sx n="102" d="100"/>
          <a:sy n="102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01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in Lai" userId="c5f1b5dd-f663-4884-9049-e74e9ce3d781" providerId="ADAL" clId="{49DE1463-D77A-7645-B1D7-7C3D3022D184}"/>
    <pc:docChg chg="custSel modSld">
      <pc:chgData name="Jiin Lai" userId="c5f1b5dd-f663-4884-9049-e74e9ce3d781" providerId="ADAL" clId="{49DE1463-D77A-7645-B1D7-7C3D3022D184}" dt="2023-10-04T09:05:41.036" v="0" actId="7634"/>
      <pc:docMkLst>
        <pc:docMk/>
      </pc:docMkLst>
      <pc:sldChg chg="addSp">
        <pc:chgData name="Jiin Lai" userId="c5f1b5dd-f663-4884-9049-e74e9ce3d781" providerId="ADAL" clId="{49DE1463-D77A-7645-B1D7-7C3D3022D184}" dt="2023-10-04T09:05:41.036" v="0" actId="7634"/>
        <pc:sldMkLst>
          <pc:docMk/>
          <pc:sldMk cId="2184582653" sldId="319"/>
        </pc:sldMkLst>
        <pc:inkChg chg="add">
          <ac:chgData name="Jiin Lai" userId="c5f1b5dd-f663-4884-9049-e74e9ce3d781" providerId="ADAL" clId="{49DE1463-D77A-7645-B1D7-7C3D3022D184}" dt="2023-10-04T09:05:41.036" v="0" actId="7634"/>
          <ac:inkMkLst>
            <pc:docMk/>
            <pc:sldMk cId="2184582653" sldId="319"/>
            <ac:inkMk id="4" creationId="{EF445431-28A2-D9B2-E42A-B82579933EE0}"/>
          </ac:inkMkLst>
        </pc:inkChg>
      </pc:sldChg>
      <pc:sldChg chg="addSp">
        <pc:chgData name="Jiin Lai" userId="c5f1b5dd-f663-4884-9049-e74e9ce3d781" providerId="ADAL" clId="{49DE1463-D77A-7645-B1D7-7C3D3022D184}" dt="2023-10-04T09:05:41.036" v="0" actId="7634"/>
        <pc:sldMkLst>
          <pc:docMk/>
          <pc:sldMk cId="304963755" sldId="351"/>
        </pc:sldMkLst>
        <pc:inkChg chg="add">
          <ac:chgData name="Jiin Lai" userId="c5f1b5dd-f663-4884-9049-e74e9ce3d781" providerId="ADAL" clId="{49DE1463-D77A-7645-B1D7-7C3D3022D184}" dt="2023-10-04T09:05:41.036" v="0" actId="7634"/>
          <ac:inkMkLst>
            <pc:docMk/>
            <pc:sldMk cId="304963755" sldId="351"/>
            <ac:inkMk id="4" creationId="{AF3C948D-B5D9-1410-9840-A10D2708FA7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14968 5077 8309,'6'-11'0,"-1"1"1112,-2-2 1,1 3-895,1-2 1,-3 6-1,5-4-616,0 3 1,-4 0 397,8 6 0,-1 7 0,6 2 0</inkml:trace>
  <inkml:trace contextRef="#ctx0" brushRef="#br0">16572 5140 9417,'-5'-16'1194,"0"0"1,-2 8-1,3 1-2189,-1 0 300,0 5 134,5-5 0,0 5 0,0-3 561,0-6 0,0-10 0,0-3 0</inkml:trace>
  <inkml:trace contextRef="#ctx0" brushRef="#br0">9874 9289 8260,'16'16'0</inkml:trace>
  <inkml:trace contextRef="#ctx0" brushRef="#br0">5205 16551 8352,'-42'-16'77,"0"0"0,0-1 0,-5 0 1,0-1-1,-1 4 0,1 0 1,0 2-1,0 0 274,0 1 0,0 1 0,3-4 1,4 1-536,3 3 0,7-2 0,-6-7 0,2-2-91,3 1 0,5 1 0,1-2 1,1-5 150,-1-4 0,6 4 1,-2 2-1,4-1 75,1 1 1,0-2-1,2-4 1,4 2 84,5 2 1,3 5 0,2-4 0,0 1 82,0-1 0,7-1 0,3-3 0,8-1-37,8-2 0,2 6 1,12-7-1,2 3-119,3-3 1,1 7 0,12-5 0,3 3 23,5 3 0,2-4 0,9 4 1,7-1-1,-39 13 1,1 0 0,0 0 0,2-1 0,6-1 0,0-1 0,4 0 0,1-1-143,5-2 0,0 1 1,-3 4-1,0 0 1,8 0-1,0 0 132,-1 4 1,1 1 0,-2-1 0,0 3 0,-3 4 0,0 2 0,-2 1 0,0 2-1,-1 2 1,0 2-20,-1 3 1,-1 2 0,-6 0-1,0 2 1,7 2 0,1 0-1,-3-1 1,1 1-18,2 1 1,-2 0 0,-6-5 0,-1 1 0,4 3 0,0 1 0,-2-2 0,-1 0 64,-3-2 1,-1 0-1,1 1 1,0-1-1,-4-2 1,0-1-1,-1 1 1,-1 1 30,39 8 0,-17 4 0,6 0 1,-11 1-18,-9 4 0,-10-4 0,-5 1 1,-6-1 116,-5 1 0,-8-6 1,-9 2-1,-2-2-79,-4 2 1,-8-3-1,-7 4 1,-9 1 234,-11 3 0,-8 0 1,-12 4-1,-6 3-265,-3 0 0,-11 2 0,-5 0 1,34-16-1,-1 1-23,-5 0 0,0 0 1,2 1-1,-2 0 1,-8 2-1,-1 1 1,-3 0-1,-1 1-47,-4 1 0,0 0 0,1 0 0,-1 1 1,-7 3-1,-1 1 0,-3 0 0,0 1 94,0-3 1,0 1 0,2 2 0,0-1 0,2-4 0,1 0 0,2 0 0,0 0-3,2 0 1,2-1-1,14-7 1,1 0-1,-4 1 1,2 0-1,6-4 1,1 0-240,-36 10 1,21-9 0,12-1 0,10-9 82,10-5 1,13-4 105,0-3 0,4-4 0,-4-7 0</inkml:trace>
  <inkml:trace contextRef="#ctx0" brushRef="#br0">8774 16347 8045,'-65'-2'0,"-3"-2"-72,0-1 0,8 0 0,10 5 0,6-4 33,7-6 1,9-1-1,6-11 1,3-1 170,5-3 1,8-4 0,1-1 0,3-3-273,2-2 1,4-1-1,5-7 1,8-1 93,6 1 1,5-1 0,8-4 0,8-2 100,7 1 0,5 8 0,8-9 0,4-1 21,-31 24 1,0 2-1,38-20 1,-36 23 0,2 1-1,3 0 1,1 2-43,2-1 1,1 2 0,2 0 0,1 1 0,5-1 0,2 0-1,1 1 1,2 1 10,3 1 1,1 2 0,-2 2-1,0 1 1,9-1 0,3 0 0,2 0-1,1 1-153,2 1 1,-1 1 0,-3 1-1,0 0 1,3 2 0,1 2 0,3 1-1,0 1 28,2 0 0,0 2 0,-5 0 1,0 2-1,8 0 0,-1 3 1,-3 1-1,-2 3 29,-1 2 0,-3 3 0,-10 1 0,0 1 0,9 1 0,0 1 0,-1 1 0,-2 1-77,-1-1 1,-2 2-1,-12-3 1,-1 0-1,1 2 1,0 1-1,-2-2 1,-2 0 129,-3-2 1,-1 1 0,-6-1 0,-1 1 0,0-2 0,-2 1 0,31 18 30,-10 0 1,-23-9 0,-5 9 0,-10 2 71,-11 1 0,-9 0 1,-15 6-1,-15 3-92,-13 2 1,-18-3 0,19-20 0,-1 0-1,-4 0 1,-2-1-1,-5 1 1,-2 0 0,-2 0 0,-2-1 0,-8 3 0,-3 0-47,-2-1 1,-2 0-1,-9 1 1,-1 0-1,-2-3 1,0-2-1,-1 0 1,0-2-1,24-7 1,0 0 0,-2-2 141,-1 1 1,0-1 0,0-2 0,-24 4 0,0-3 0,23-5 0,-1-1 0,1-1 0,3 0 0,1-2 0,0-1 56,-26 1 1,2-2-1,13-2 1,0-1 0,-3 0-1,0 1 1,3-1 0,2 0-118,1 0 0,3-1 1,8 4-1,1 0 0,0 0 1,0 0-1,3 4 0,0 1-18,1 1 0,2 2 1,-33 10-1,2 1 0,10 4-1337,9 1 0,19-3 1306,0 5 0,5 0 0,-5 6 0,4-1 0</inkml:trace>
  <inkml:trace contextRef="#ctx0" brushRef="#br0">13349 16457 7914,'-61'-23'0,"0"-5"30,-2-7 1,10 0 0,-2-5 0,7 0 130,6 0 0,7-4 0,-1-7 0,3-1 8,1 1 1,8 1 0,4 1 0,7-2-313,2 0 1,8-1 0,-3-9-1,8 1-1,9 3 1,2 3-1,19-6 1,10-3 123,12-1 1,4 6 0,-22 26-1,3 0 23,1 1 1,2 0 0,9-4-1,3 1 1,-1 2 0,0 1-1,3 0 1,2 1 0,3 0-1,2 2-118,4 1 0,0 2 0,-1 4 0,1 1 0,11-2 0,3 1 0,2 2 0,0 3 137,3 2 0,-1 3 1,-8 4-1,-2 2 0,3 2 1,0 3-1,0 2 0,-1 3-36,1 3 0,-2 5 0,-8 1 0,-2 5 0,3 5 0,-3 4 1,-4 1-1,-3 3-16,-4 3 1,-4 2 0,-7 1 0,-2 2 0,1 7 0,-1 3 0,-1 0 0,-3 3 38,-2-1 0,-2 0 1,-6-6-1,-2-1 1,-3 0-1,-2-1 1,-3-1-1,-1 0 50,7 35 1,-12-6 0,-10-4 0,-14-5 8,-20-7 1,-11-5-1,10-22 1,-2 1 0,-6 2-1,-2-1-3,-6 2 0,-2-2 0,0-2 1,-1-2-1,-7 4 0,-1-1-43,-1-1 1,-2-2-1,-8 3 1,-1-2 0,-1-1-1,-1-2 1,1 0 0,-1-1-1,-1-1 1,-2-2-73,1-2 0,0-1 0,8-4 0,0-2 0,-4-2 0,-1-1 0,2-2 1,1-2-140,1-2 0,3-1 1,13 0-1,1-2 0,2 0 1,1 0 188,-39 0 0,10-5 0,15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4104 8268 8185,'-63'-23'0,"-7"-2"0,-1-6 0,-3 0 203,1-1 1,8 1-1,1-1 1,4 1-6,1-1 0,8-1 1,-1-3-1,-2-5-188,-1 1 0,0-7 0,6 3 1,-2-6-108,0-6 0,8 5 0,-5-15 0,10-2 12,5-2 0,7 0 0,3-7 1,5-5 81,10-4 1,5 41-1,2 0 1,1-2-1,0-1 1,1 0-1,2 0 50,1-1 0,2 1 1,12-36-1,-3 34 1,3 0-1,0 2 1,1 0 22,0-1 1,4 0 0,3 3-1,2 0 1,2-2 0,1 0-1,2 0 1,2 1-119,0 2 1,2 0 0,0-1 0,2 1 0,3-1 0,2 1 0,2 0 0,2 1-14,3-1 1,0 1 0,-3 4 0,2 1-1,6-5 1,3-1 0,1 2 0,2 1-120,4-3 0,1 0 1,-1 4-1,1 0 1,-18 10-1,2 0 1,1-1-1,2-1 1,2 1-1,0-1 144,1 0 1,0 1 0,2 0 0,-1 1 0,2 1 0,0 0 0,2-2-1,0 0 1,1 0 0,1-1 0,2 1 0,-1 1-114,3-2 0,0 1 1,1 1-1,-3 1 0,-1 1 1,3 0-1,6-2 1,3-1-1,-1 1 0,0 0 1,0 0-1,1 0 133,2 0 0,1 0 1,-2 1-1,-4 1 1,0 1-1,0 1 1,7 0-1,2 0 1,0 1-1,1-1 1,0 1-1,1 0-76,-20 7 0,0 0 1,0 1-1,0-1 1,18-6-1,0 0 0,1 0 1,-15 6-1,1 0 1,0 0-1,1 1 1,-1-1-1,1 1 0,1 0 1,-1-1 107,3 1 0,0-1 1,0 1-1,0 0 1,-5 2-1,1 1 0,-1 0 1,2 0-1,7-3 1,2 0-1,1-1 0,0 1 1,0-1-1,0 1 1,0 1-1,1-1-78,-1 0 0,1 1 0,0 0 0,-1 1 0,-3 1 0,-1 1 0,0-1 0,1 1 0,3-1 0,0 0 0,1 0 0,0 1 0,1 0 1,1 0-1,-1 1 0,1 0 75,0 0 0,1 0 0,-1 0 0,0 1 1,-4 1-1,-1-1 0,0 1 0,1 0 0,5-2 1,1 0-1,1-1 0,-1 1 0,0 1 0,-1-1 1,1 1-1,0 0 2,1 0 1,0 0-1,0 1 1,-1-1 0,-5 2-1,-2-1 1,0 1 0,2 1-1,-10 1 1,2 1 0,0 0-1,0 1 1,0-1-1,0 1 1,0 0 0,-1 0-1,1 0 1,0 0 9,-1 1 1,1 0 0,-1 0 0,1-1 0,-2 1-1,15-1 1,-2-1 0,1 1 0,1-1 0,-14 1 0,2 0-1,-1-1 1,1 1 0,0 0 0,0-1 0,1 1-1,0 0 1,0 1 0,0-1 2,0 0 1,1 1 0,0 0-1,0 0 1,-2 0 0,13-1-1,-1 0 1,0 1 0,1 1-1,-14 1 1,1 0 0,0 2-1,0-1 1,0 0 0,15 1-1,0-1 1,0 1 0,0 0-6,0 0 0,0 0 1,-1 1-1,-1 0 0,-7 2 1,-1 0-1,1 0 0,0 1 1,-9 0-1,1-1 1,0 1-1,0 1 0,0 0 1,15 1-1,1 2 0,-1-1 1,0 2-39,-2 0 0,0 0 1,-1 1-1,-1 1 1,-5 0-1,-2 0 1,-1 1-1,2 0 0,2 0 1,0 2-1,0-1 1,0 1-1,1-1 1,0 1-1,0 1 1,0-1-14,0 1 0,1 0 1,0 0-1,-2 0 1,-5-1-1,-1 0 0,0 1 1,1 0-1,3 2 1,2 1-1,0 0 1,-2-1-1,-1 1 0,-2-1 1,1 0-1,-1 0-42,0 1 1,0 0-1,-1 0 1,-2 0 0,14 3-1,-1 0 1,0 1 0,-14-2-1,0 0 1,1 1-1,-1 1 1,-1-1 0,0 1-1,0 0 1,-1 1 39,-2-1 0,1 1 0,-1 0 0,-1 0 0,16 5 1,-1-1-1,0 1 0,2 4 0,0 0 0,0 2 1,0-1-1,-1 2 0,1-1-3,-1 1 1,1 1 0,-3-1 0,-8-3 0,-2 0 0,1 0 0,4 2 0,0 0 0,0 0 0,-3-1 0,-1 0 0,0 0 27,0 1 1,0-1 0,-2-1-1,-8-3 1,-1-1 0,0 1-1,6 4 1,1 1 0,-1 1 0,-3-1-1,-2 0 1,0 1-1,-4-2 0,-2 1 0,0-1 0,19 14 0,-3 1 0,-2 2 0,-1 2 0,-2 0 1,-1 1 86,-3 0 1,-2 0 0,-8-5 0,-2 1 0,0 4 0,-2 2 0,-3 1 0,-2 0 31,-2 3 0,-3 0 0,-9-6 0,-2 2 1,-3 3-1,-3 1 0,-5-3 0,-3-1 90,-5-4 0,-4 1 0,-2-2 0,-4 1 1,-2 5-1,-5 0 0,-6 4 0,-5-1-271,-6 3 1,-4-1-1,-2-5 1,-4-2-1,-7 5 1,-4 0-1,-2-3 1,-2 0 50,-3-1 1,-1-2 0,0-4 0,-2-2 0,-7 7-1,-3-1 1,-1 0 0,-1-1-27,-3 0 0,-1-2 0,3-6 0,-1-2 1,19-13-1,-1 1 0,0-1 0,-3 0 0,-1 0 1,0 0 1,-3 1 1,-1 0 0,0-1 0,0-3-1,0-1 1,-1 0 0,-8 3 0,-2 0-1,0-1 1,0-1 0,-1-1 0,-1-1 19,-1 0 1,-1-1 0,1-1-1,5-1 1,0-1 0,-1 0-1,-11 2 1,-2 1 0,-1-1 0,21-4-1,-2-2 1,1 1 0,-1-1 67,-2 1 1,1-1 0,-1 0 0,0-1 0,-17 3-1,0-1 1,-2 0 0,18-4 0,0 0 0,-1 1-1,-1-1 1,-1 0 0,-1 0 0,0-1 0,0 1-66,-2-1 1,-1 0 0,0 0 0,1-1 0,4 0 0,0 0 0,1-1 0,-2 1 0,-4-1-1,-1 1 1,0 0 0,0-1 0,0 1 0,1-1 0,-1 0 0,0 0 58,-3 0 0,0 0 0,0 0 0,1-1 0,4-1 0,2-1 0,-1 0 0,-2 1 0,-10 1 0,-2 0 0,-1 1 0,1-1 0,17-1 0,1-1 0,-1 0 0,0 1 0,1-1-84,-18 1 1,0 0 0,0 0 0,1 0 0,4-1 0,1-1 0,0 1 0,0-1 0,-3 1 0,1 0 0,-1 0 0,0-1 0,-1 0 0,-1 0 0,0 0 0,0-1 33,16-1 0,0 1 0,0-2 0,1 1 0,0-1 1,-12 0-1,1-1 0,0 0 0,-1 0 0,12 1 1,-1-1-1,-1 0 0,1 0 0,0 0 0,-17-1 0,0 0 1,1 0-1,-1 0-4,0-1 1,-1 0 0,1-1 0,1 0-1,3 1 1,2-1 0,-1-1 0,-1 1 0,10-1-1,-1 0 1,-1-1 0,-1 1 0,1 0-1,-1 0 1,0 0 0,-1-1 0,1 1 0,0 0-13,0 0 1,-1 0 0,1-1 0,0 1 0,1 0 0,4 1 0,2 0 0,-1 0 0,1 0 0,-2 0 0,-2 0 0,0 0-1,0 0 1,-1 0 0,0 0 0,-1-1 0,0 1 0,0-1 0,-1 1 0,1-1 15,-1 1 0,-1-1 0,0 0 0,1 0 0,1 0 0,3 1 1,1 0-1,1 1 0,-1-1 0,-1 1 0,-3-1 0,-2 1 1,0 0-1,0 0 0,0 0 0,1 1 0,0-1 0,1 1 1,-1 0-1,0 0-4,-1-1 1,0 1 0,1 1 0,0-1 0,1 0 0,-13 0 0,2 0 0,0 0 0,-1 0 0,11 0 0,-1 0 0,-1 0 0,1 0 0,0 0 0,2 0 0,1 0 0,0 0 0,0 0 0,0 0 3,3 0 0,-1 0 1,1 0-1,1 0 0,1 0 1,-12-1-1,1 0 0,0 0 1,0 0-1,0-1 0,0 1 1,0-2-1,0 0 1,1 0-1,-1-1 0,1-1 1,0 0 37,1 0 0,0-1 0,1 0 0,2 0 0,7 0 0,3 0 0,0-1 0,-2 0 0,-3 0 0,-1-1 0,0 0 0,1 0 0,3 0 0,0-1 0,1 1 0,0-1 69,1 0 0,-1 0 0,2 0 0,0 0 0,-16-3 0,3 1 0,-1-1 0,-1-1 1,1-1-1,0 1 0,1 0 0,0 0 0,1 0-64,2 2 1,1-1 0,0 0 0,6 0 0,0-1 0,1 0 0,1 1 0,0-1 0,0 1 0,4 0 0,1 0-1,0-1-97,3 1 0,-1-1 1,3 0-1,-15-3 0,1 1 1,-5-2-1,2 0 1,6 4-1,3 0 60,1 1 1,2 2 0,8 2 0,1 2 0,-2 2 0,0 2 1,4 1 0,1 1 0,0-1 0,2 2 0,-30-1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76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58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9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6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5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5CoDA0gtOHVeF4FkotwDY-buLVIoeGzf&amp;si=teFjiOvwbZWLZboe" TargetMode="External"/><Relationship Id="rId2" Type="http://schemas.openxmlformats.org/officeDocument/2006/relationships/hyperlink" Target="https://github.com/bol-edu/caravel-soc_fpga-lab/tree/main/caravel-soc-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#toolchain-prerequisites" TargetMode="External"/><Relationship Id="rId2" Type="http://schemas.openxmlformats.org/officeDocument/2006/relationships/hyperlink" Target="https://github.com/bol-edu/caravel-so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hyperlink" Target="https://github.com/bol-edu/caravel-soc_fpga#run-xilinx-vivado-simulation-of-caravel-soc-fpg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github.com/bol-edu/caravel-soc/tree/cpu-tr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Design 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Lab4</a:t>
            </a:r>
            <a:r>
              <a:rPr lang="en-US" altLang="zh-CN" dirty="0"/>
              <a:t>-0 – Caravel SOC Simulation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Caravel SOC Introduction - Refer to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PPT: </a:t>
            </a:r>
            <a:r>
              <a:rPr lang="en-US" dirty="0">
                <a:hlinkClick r:id="rId2"/>
              </a:rPr>
              <a:t>https://github.com/bol-edu/caravel-soc_fpga-lab/tree/main/caravel-soc-ppt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Youtube</a:t>
            </a:r>
            <a:r>
              <a:rPr lang="en-US" dirty="0"/>
              <a:t> Channel: </a:t>
            </a:r>
            <a:r>
              <a:rPr lang="en-US" dirty="0">
                <a:hlinkClick r:id="rId3"/>
              </a:rPr>
              <a:t>https://youtube.com/playlist?list=PL5CoDA0gtOHVeF4FkotwDY-buLVIoeGzf&amp;si=teFjiOvwbZWLZboe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540"/>
            <a:ext cx="10515600" cy="546149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+mn-lt"/>
              </a:rPr>
              <a:t>Caravel Simulation Verification System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320140" y="1449162"/>
            <a:ext cx="520037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0078" y="1259078"/>
            <a:ext cx="3633108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Verilog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testbench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counter_la_tb.v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counter_tb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wait(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checkbits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16’hAB40);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wait(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checkbits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RSB &lt;= 1’b0;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RSB &lt;= 1’b1;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Caravel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  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Spiflash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.FILENAME(“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counter_la.hex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spiflash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tbuart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tburat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   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82343" y="1992086"/>
            <a:ext cx="1608364" cy="1787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567362" y="2833813"/>
            <a:ext cx="1723345" cy="247336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92486" y="4433207"/>
            <a:ext cx="2024743" cy="163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919107" y="3624831"/>
            <a:ext cx="1371600" cy="1159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up Caravel SOC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 to the </a:t>
            </a:r>
            <a:r>
              <a:rPr lang="en-US" dirty="0" err="1"/>
              <a:t>Github</a:t>
            </a:r>
            <a:r>
              <a:rPr lang="en-US" dirty="0"/>
              <a:t> to bring up Caravel SOC simulation</a:t>
            </a:r>
          </a:p>
          <a:p>
            <a:pPr lvl="1"/>
            <a:r>
              <a:rPr lang="en-US" u="sng" dirty="0">
                <a:solidFill>
                  <a:prstClr val="white">
                    <a:lumMod val="75000"/>
                  </a:prstClr>
                </a:solidFill>
                <a:hlinkClick r:id="rId2"/>
              </a:rPr>
              <a:t>https://github.com/bol-edu/caravel-soc</a:t>
            </a:r>
            <a:r>
              <a:rPr lang="en-US" u="sng" dirty="0">
                <a:solidFill>
                  <a:prstClr val="white">
                    <a:lumMod val="75000"/>
                  </a:prstClr>
                </a:solidFill>
              </a:rPr>
              <a:t> (</a:t>
            </a:r>
            <a:r>
              <a:rPr lang="en-US" u="sng" dirty="0" err="1">
                <a:solidFill>
                  <a:prstClr val="white">
                    <a:lumMod val="75000"/>
                  </a:prstClr>
                </a:solidFill>
              </a:rPr>
              <a:t>iverilog</a:t>
            </a:r>
            <a:r>
              <a:rPr lang="en-US" u="sng" dirty="0">
                <a:solidFill>
                  <a:prstClr val="white">
                    <a:lumMod val="75000"/>
                  </a:prstClr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Follow the following step to bring up the Toolchain</a:t>
            </a:r>
          </a:p>
          <a:p>
            <a:pPr lvl="2"/>
            <a:r>
              <a:rPr lang="en-US" dirty="0">
                <a:hlinkClick r:id="rId3"/>
              </a:rPr>
              <a:t>https://github.com/bol-edu/caravel-soc#toolchain-prerequisites</a:t>
            </a:r>
            <a:r>
              <a:rPr lang="en-US" dirty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hlinkClick r:id="rId2"/>
              </a:rPr>
              <a:t>Follow the following step to use Xilinx XSIM</a:t>
            </a:r>
          </a:p>
          <a:p>
            <a:pPr lvl="2"/>
            <a:r>
              <a:rPr lang="en-US" dirty="0">
                <a:hlinkClick r:id="rId4"/>
              </a:rPr>
              <a:t>https://github.com/bol-edu/caravel-soc_fpga#run-xilinx-vivado-simulation-of-caravel-soc-fpga</a:t>
            </a:r>
            <a:r>
              <a:rPr lang="en-US" dirty="0"/>
              <a:t>  (</a:t>
            </a:r>
            <a:r>
              <a:rPr lang="en-US" dirty="0" err="1"/>
              <a:t>Xsim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git</a:t>
            </a:r>
            <a:r>
              <a:rPr lang="en-US" dirty="0"/>
              <a:t> clone https://github.com/bol-edu/caravel-soc_fpga</a:t>
            </a:r>
          </a:p>
          <a:p>
            <a:pPr lvl="3"/>
            <a:r>
              <a:rPr lang="en-US" altLang="zh-CN" dirty="0"/>
              <a:t>Follow the link: </a:t>
            </a:r>
            <a:r>
              <a:rPr lang="zh-TW" altLang="en-US" dirty="0"/>
              <a:t> </a:t>
            </a:r>
            <a:r>
              <a:rPr lang="en-US" dirty="0">
                <a:hlinkClick r:id="rId4"/>
              </a:rPr>
              <a:t>https://github.com/bol-edu/caravel-soc_fpga#run-xilinx-vivado-simulation-of-caravel-soc-fpga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Execute the </a:t>
            </a:r>
            <a:r>
              <a:rPr lang="en-US" dirty="0" err="1"/>
              <a:t>xsim</a:t>
            </a:r>
            <a:r>
              <a:rPr lang="en-US" dirty="0"/>
              <a:t> example</a:t>
            </a:r>
          </a:p>
          <a:p>
            <a:r>
              <a:rPr lang="en-US" dirty="0"/>
              <a:t>Run the following </a:t>
            </a:r>
            <a:r>
              <a:rPr lang="en-US" altLang="zh-CN" dirty="0"/>
              <a:t>example</a:t>
            </a:r>
            <a:endParaRPr lang="en-US" dirty="0"/>
          </a:p>
          <a:p>
            <a:pPr lvl="1"/>
            <a:r>
              <a:rPr lang="en-US" dirty="0" err="1"/>
              <a:t>counter_la</a:t>
            </a:r>
            <a:r>
              <a:rPr lang="en-US" dirty="0"/>
              <a:t>, </a:t>
            </a:r>
            <a:r>
              <a:rPr lang="en-US" dirty="0" err="1"/>
              <a:t>coutner_wb</a:t>
            </a:r>
            <a:r>
              <a:rPr lang="en-US" dirty="0"/>
              <a:t>, </a:t>
            </a:r>
            <a:r>
              <a:rPr lang="en-US" dirty="0" err="1"/>
              <a:t>gcd_la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F445431-28A2-D9B2-E42A-B82579933EE0}"/>
                  </a:ext>
                </a:extLst>
              </p14:cNvPr>
              <p14:cNvContentPartPr/>
              <p14:nvPr/>
            </p14:nvContentPartPr>
            <p14:xfrm>
              <a:off x="1522800" y="1799280"/>
              <a:ext cx="4443480" cy="43236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F445431-28A2-D9B2-E42A-B82579933E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3440" y="1789920"/>
                <a:ext cx="4462200" cy="43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58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 and Learn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fontAlgn="base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/>
              <a:t>Observe the following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spiflash</a:t>
            </a:r>
            <a:r>
              <a:rPr lang="en-US" sz="2800" dirty="0"/>
              <a:t> access &amp; code execution (observe CPU trace )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cpu</a:t>
            </a:r>
            <a:r>
              <a:rPr lang="en-US" sz="2800" dirty="0"/>
              <a:t> </a:t>
            </a:r>
            <a:r>
              <a:rPr lang="en-US" sz="2800" dirty="0" err="1"/>
              <a:t>wb</a:t>
            </a:r>
            <a:r>
              <a:rPr lang="en-US" sz="2800" dirty="0"/>
              <a:t> cycles interaction with user project area.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 err="1"/>
              <a:t>cpu</a:t>
            </a:r>
            <a:r>
              <a:rPr lang="en-US" sz="2800" dirty="0"/>
              <a:t> interface with user project with la</a:t>
            </a:r>
          </a:p>
          <a:p>
            <a:pPr lvl="1" fontAlgn="base">
              <a:lnSpc>
                <a:spcPct val="100000"/>
              </a:lnSpc>
            </a:pPr>
            <a:r>
              <a:rPr lang="en-US" sz="2800" dirty="0"/>
              <a:t>User project/RISC-V uses </a:t>
            </a:r>
            <a:r>
              <a:rPr lang="en-US" sz="2800" dirty="0" err="1"/>
              <a:t>mprj</a:t>
            </a:r>
            <a:r>
              <a:rPr lang="en-US" sz="2800" dirty="0"/>
              <a:t> pin, and interacts with </a:t>
            </a:r>
            <a:r>
              <a:rPr lang="en-US" sz="2800" dirty="0" err="1"/>
              <a:t>Testbench</a:t>
            </a:r>
            <a:endParaRPr lang="en-US" sz="28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Learn the following</a:t>
            </a:r>
          </a:p>
          <a:p>
            <a:pPr lvl="1"/>
            <a:r>
              <a:rPr lang="en-US" dirty="0"/>
              <a:t>RISC-V tool chain</a:t>
            </a:r>
          </a:p>
          <a:p>
            <a:pPr lvl="1"/>
            <a:r>
              <a:rPr lang="en-US" dirty="0"/>
              <a:t>Caravel </a:t>
            </a:r>
            <a:r>
              <a:rPr lang="en-US" altLang="zh-CN" dirty="0" err="1"/>
              <a:t>testbench</a:t>
            </a:r>
            <a:r>
              <a:rPr lang="en-US" altLang="zh-CN" dirty="0"/>
              <a:t> structure</a:t>
            </a:r>
          </a:p>
          <a:p>
            <a:pPr lvl="1"/>
            <a:r>
              <a:rPr lang="en-US" altLang="zh-CN" dirty="0"/>
              <a:t>Caravel SOC design </a:t>
            </a:r>
          </a:p>
          <a:p>
            <a:pPr lvl="1"/>
            <a:r>
              <a:rPr lang="en-US" altLang="zh-CN" dirty="0"/>
              <a:t>RISC-V firmware development</a:t>
            </a:r>
          </a:p>
          <a:p>
            <a:pPr lvl="1"/>
            <a:r>
              <a:rPr lang="en-US" altLang="zh-CN" dirty="0"/>
              <a:t>User project integrates with Caravel SOC</a:t>
            </a:r>
          </a:p>
          <a:p>
            <a:pPr lvl="1"/>
            <a:r>
              <a:rPr lang="en-US" dirty="0"/>
              <a:t>GDB + </a:t>
            </a:r>
            <a:r>
              <a:rPr lang="en-US" dirty="0" err="1"/>
              <a:t>GDBWave</a:t>
            </a:r>
            <a:r>
              <a:rPr lang="en-US" dirty="0"/>
              <a:t> Debugging  (caravel-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err="1"/>
              <a:t>iverilog</a:t>
            </a:r>
            <a:r>
              <a:rPr lang="en-US" dirty="0"/>
              <a:t>)  -  (optional )</a:t>
            </a:r>
          </a:p>
          <a:p>
            <a:pPr lvl="1"/>
            <a:r>
              <a:rPr lang="en-US" dirty="0"/>
              <a:t>Trace Verilog code with Vim + </a:t>
            </a:r>
            <a:r>
              <a:rPr lang="en-US" dirty="0" err="1"/>
              <a:t>vtags</a:t>
            </a:r>
            <a:r>
              <a:rPr lang="en-US" dirty="0"/>
              <a:t> (caravel-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err="1"/>
              <a:t>iverilog</a:t>
            </a:r>
            <a:r>
              <a:rPr lang="en-US" dirty="0"/>
              <a:t>) – ( optional )</a:t>
            </a:r>
          </a:p>
          <a:p>
            <a:pPr lvl="1"/>
            <a:r>
              <a:rPr lang="en-US" dirty="0"/>
              <a:t>Using CPU trace  ( </a:t>
            </a:r>
            <a:r>
              <a:rPr lang="en-US" dirty="0">
                <a:hlinkClick r:id="rId2"/>
              </a:rPr>
              <a:t>https://github.com/bol-edu/caravel-soc/tree/cpu-trace</a:t>
            </a:r>
            <a:r>
              <a:rPr lang="en-US" dirty="0"/>
              <a:t> ) - caravel-</a:t>
            </a:r>
            <a:r>
              <a:rPr lang="en-US" dirty="0" err="1"/>
              <a:t>soc</a:t>
            </a:r>
            <a:r>
              <a:rPr lang="en-US" dirty="0"/>
              <a:t>, </a:t>
            </a:r>
            <a:r>
              <a:rPr lang="en-US" dirty="0" err="1"/>
              <a:t>iverilog</a:t>
            </a:r>
            <a:r>
              <a:rPr lang="en-US" dirty="0"/>
              <a:t>  (optional)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F3C948D-B5D9-1410-9840-A10D2708FA71}"/>
                  </a:ext>
                </a:extLst>
              </p14:cNvPr>
              <p14:cNvContentPartPr/>
              <p14:nvPr/>
            </p14:nvContentPartPr>
            <p14:xfrm>
              <a:off x="1024560" y="916560"/>
              <a:ext cx="8014320" cy="21445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F3C948D-B5D9-1410-9840-A10D2708FA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200" y="907200"/>
                <a:ext cx="8033040" cy="21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449"/>
            <a:ext cx="10515600" cy="1325563"/>
          </a:xfrm>
        </p:spPr>
        <p:txBody>
          <a:bodyPr/>
          <a:lstStyle/>
          <a:p>
            <a:r>
              <a:rPr lang="en-US" dirty="0"/>
              <a:t>You do not need to turn-in report</a:t>
            </a:r>
            <a:br>
              <a:rPr lang="en-US" dirty="0"/>
            </a:br>
            <a:r>
              <a:rPr lang="en-US" dirty="0"/>
              <a:t>This is for you to prepare Lab4-1, Lab4-2</a:t>
            </a:r>
          </a:p>
        </p:txBody>
      </p:sp>
    </p:spTree>
    <p:extLst>
      <p:ext uri="{BB962C8B-B14F-4D97-AF65-F5344CB8AC3E}">
        <p14:creationId xmlns:p14="http://schemas.microsoft.com/office/powerpoint/2010/main" val="9158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35385</TotalTime>
  <Words>281</Words>
  <Application>Microsoft Office PowerPoint</Application>
  <PresentationFormat>寬螢幕</PresentationFormat>
  <Paragraphs>62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Office Theme</vt:lpstr>
      <vt:lpstr>3_Office Theme</vt:lpstr>
      <vt:lpstr>SOC Design Lab</vt:lpstr>
      <vt:lpstr>Background</vt:lpstr>
      <vt:lpstr>Caravel Simulation Verification System</vt:lpstr>
      <vt:lpstr>Bring up Caravel SOC Simulation</vt:lpstr>
      <vt:lpstr>Observe and Learn the following</vt:lpstr>
      <vt:lpstr>You do not need to turn-in report This is for you to prepare Lab4-1, Lab4-2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Lai Jiin</cp:lastModifiedBy>
  <cp:revision>222</cp:revision>
  <dcterms:created xsi:type="dcterms:W3CDTF">2021-09-21T21:35:46Z</dcterms:created>
  <dcterms:modified xsi:type="dcterms:W3CDTF">2023-10-04T09:05:51Z</dcterms:modified>
</cp:coreProperties>
</file>