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79E13-9AF1-4284-8245-EFCAC4643E0A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51E6EE2F-F651-40EC-AE4F-C34907983AF0}">
      <dgm:prSet/>
      <dgm:spPr/>
      <dgm:t>
        <a:bodyPr/>
        <a:lstStyle/>
        <a:p>
          <a:r>
            <a:rPr lang="en-US"/>
            <a:t>Identify</a:t>
          </a:r>
        </a:p>
      </dgm:t>
    </dgm:pt>
    <dgm:pt modelId="{2ED3DF5E-F2F7-403C-8287-C6A83D5AC583}" type="parTrans" cxnId="{92407B21-BC9F-4395-9CAB-64548CD92B48}">
      <dgm:prSet/>
      <dgm:spPr/>
      <dgm:t>
        <a:bodyPr/>
        <a:lstStyle/>
        <a:p>
          <a:endParaRPr lang="en-US"/>
        </a:p>
      </dgm:t>
    </dgm:pt>
    <dgm:pt modelId="{2CCF02A0-5B70-420E-9045-EB61E064F993}" type="sibTrans" cxnId="{92407B21-BC9F-4395-9CAB-64548CD92B48}">
      <dgm:prSet/>
      <dgm:spPr/>
      <dgm:t>
        <a:bodyPr/>
        <a:lstStyle/>
        <a:p>
          <a:endParaRPr lang="en-US"/>
        </a:p>
      </dgm:t>
    </dgm:pt>
    <dgm:pt modelId="{390EA87E-7F87-4C86-ABD0-22FF04B38207}">
      <dgm:prSet/>
      <dgm:spPr/>
      <dgm:t>
        <a:bodyPr/>
        <a:lstStyle/>
        <a:p>
          <a:r>
            <a:rPr lang="en-US"/>
            <a:t>Identify performance trends across different student groups.</a:t>
          </a:r>
        </a:p>
      </dgm:t>
    </dgm:pt>
    <dgm:pt modelId="{9C215DD8-A59F-4B7E-9EBE-8515B3D5DAB2}" type="parTrans" cxnId="{706D69E6-4A9F-47B8-A037-742DF3B308D9}">
      <dgm:prSet/>
      <dgm:spPr/>
      <dgm:t>
        <a:bodyPr/>
        <a:lstStyle/>
        <a:p>
          <a:endParaRPr lang="en-US"/>
        </a:p>
      </dgm:t>
    </dgm:pt>
    <dgm:pt modelId="{7DD978D2-E40C-4F07-8C18-173C405B4830}" type="sibTrans" cxnId="{706D69E6-4A9F-47B8-A037-742DF3B308D9}">
      <dgm:prSet/>
      <dgm:spPr/>
      <dgm:t>
        <a:bodyPr/>
        <a:lstStyle/>
        <a:p>
          <a:endParaRPr lang="en-US"/>
        </a:p>
      </dgm:t>
    </dgm:pt>
    <dgm:pt modelId="{2A47CD1F-4DFD-4A65-AE6F-97611CE26E89}">
      <dgm:prSet/>
      <dgm:spPr/>
      <dgm:t>
        <a:bodyPr/>
        <a:lstStyle/>
        <a:p>
          <a:r>
            <a:rPr lang="en-US"/>
            <a:t>Assess</a:t>
          </a:r>
        </a:p>
      </dgm:t>
    </dgm:pt>
    <dgm:pt modelId="{A5A99474-356A-412B-9956-908055A2DB35}" type="parTrans" cxnId="{EB4F9B97-F041-47D1-B107-89C8728B5A58}">
      <dgm:prSet/>
      <dgm:spPr/>
      <dgm:t>
        <a:bodyPr/>
        <a:lstStyle/>
        <a:p>
          <a:endParaRPr lang="en-US"/>
        </a:p>
      </dgm:t>
    </dgm:pt>
    <dgm:pt modelId="{1B808C3C-B20A-479A-8384-345FE1B2FD84}" type="sibTrans" cxnId="{EB4F9B97-F041-47D1-B107-89C8728B5A58}">
      <dgm:prSet/>
      <dgm:spPr/>
      <dgm:t>
        <a:bodyPr/>
        <a:lstStyle/>
        <a:p>
          <a:endParaRPr lang="en-US"/>
        </a:p>
      </dgm:t>
    </dgm:pt>
    <dgm:pt modelId="{3CDAFF43-2C30-461F-9345-E7C085BCC0A4}">
      <dgm:prSet/>
      <dgm:spPr/>
      <dgm:t>
        <a:bodyPr/>
        <a:lstStyle/>
        <a:p>
          <a:r>
            <a:rPr lang="en-US"/>
            <a:t>Assess the impact of external factors (e.g., lunch program, test prep) on academic scores.</a:t>
          </a:r>
        </a:p>
      </dgm:t>
    </dgm:pt>
    <dgm:pt modelId="{F372D01B-12F7-4A27-ADEE-13229DB4999D}" type="parTrans" cxnId="{F9647BE8-0AC6-4719-A7C0-8EFF5E504B2F}">
      <dgm:prSet/>
      <dgm:spPr/>
      <dgm:t>
        <a:bodyPr/>
        <a:lstStyle/>
        <a:p>
          <a:endParaRPr lang="en-US"/>
        </a:p>
      </dgm:t>
    </dgm:pt>
    <dgm:pt modelId="{6BA940E8-C58F-4858-A4B5-846E2EFFBF49}" type="sibTrans" cxnId="{F9647BE8-0AC6-4719-A7C0-8EFF5E504B2F}">
      <dgm:prSet/>
      <dgm:spPr/>
      <dgm:t>
        <a:bodyPr/>
        <a:lstStyle/>
        <a:p>
          <a:endParaRPr lang="en-US"/>
        </a:p>
      </dgm:t>
    </dgm:pt>
    <dgm:pt modelId="{4563A961-44A5-4232-9AD3-8AB2ACD56CF4}">
      <dgm:prSet/>
      <dgm:spPr/>
      <dgm:t>
        <a:bodyPr/>
        <a:lstStyle/>
        <a:p>
          <a:r>
            <a:rPr lang="en-US"/>
            <a:t>Categorise</a:t>
          </a:r>
        </a:p>
      </dgm:t>
    </dgm:pt>
    <dgm:pt modelId="{5FB8748E-E97A-4A25-AEAB-8ADAE7266787}" type="parTrans" cxnId="{C85A167F-0518-4812-A962-FDFCC628FF57}">
      <dgm:prSet/>
      <dgm:spPr/>
      <dgm:t>
        <a:bodyPr/>
        <a:lstStyle/>
        <a:p>
          <a:endParaRPr lang="en-US"/>
        </a:p>
      </dgm:t>
    </dgm:pt>
    <dgm:pt modelId="{B9DBE43E-BCD0-4EEA-884E-D682423B9406}" type="sibTrans" cxnId="{C85A167F-0518-4812-A962-FDFCC628FF57}">
      <dgm:prSet/>
      <dgm:spPr/>
      <dgm:t>
        <a:bodyPr/>
        <a:lstStyle/>
        <a:p>
          <a:endParaRPr lang="en-US"/>
        </a:p>
      </dgm:t>
    </dgm:pt>
    <dgm:pt modelId="{E94EDD38-77DE-4E97-A602-A44F12E39F47}">
      <dgm:prSet/>
      <dgm:spPr/>
      <dgm:t>
        <a:bodyPr/>
        <a:lstStyle/>
        <a:p>
          <a:r>
            <a:rPr lang="en-US"/>
            <a:t>Categorise students into performance bands (Excellent, Good, Average, Poor) based on average scores.</a:t>
          </a:r>
        </a:p>
      </dgm:t>
    </dgm:pt>
    <dgm:pt modelId="{CE69157A-42AC-453D-9A65-7E97EA6B0AB8}" type="parTrans" cxnId="{FCB2C584-D981-49E9-8ADA-229EA2390FAA}">
      <dgm:prSet/>
      <dgm:spPr/>
      <dgm:t>
        <a:bodyPr/>
        <a:lstStyle/>
        <a:p>
          <a:endParaRPr lang="en-US"/>
        </a:p>
      </dgm:t>
    </dgm:pt>
    <dgm:pt modelId="{5E622EDD-D8BA-4DC2-BF0E-487403126380}" type="sibTrans" cxnId="{FCB2C584-D981-49E9-8ADA-229EA2390FAA}">
      <dgm:prSet/>
      <dgm:spPr/>
      <dgm:t>
        <a:bodyPr/>
        <a:lstStyle/>
        <a:p>
          <a:endParaRPr lang="en-US"/>
        </a:p>
      </dgm:t>
    </dgm:pt>
    <dgm:pt modelId="{706AF31A-0624-48DA-87CF-4FA9A23AACDD}">
      <dgm:prSet/>
      <dgm:spPr/>
      <dgm:t>
        <a:bodyPr/>
        <a:lstStyle/>
        <a:p>
          <a:r>
            <a:rPr lang="en-US"/>
            <a:t>Provide</a:t>
          </a:r>
        </a:p>
      </dgm:t>
    </dgm:pt>
    <dgm:pt modelId="{24AB8C84-37CF-4FE5-A533-C34075DA2444}" type="parTrans" cxnId="{1D8E2437-325D-4D7A-A102-002737F70A66}">
      <dgm:prSet/>
      <dgm:spPr/>
      <dgm:t>
        <a:bodyPr/>
        <a:lstStyle/>
        <a:p>
          <a:endParaRPr lang="en-US"/>
        </a:p>
      </dgm:t>
    </dgm:pt>
    <dgm:pt modelId="{D222DA45-82A0-4996-8C63-AB292BB8E7AF}" type="sibTrans" cxnId="{1D8E2437-325D-4D7A-A102-002737F70A66}">
      <dgm:prSet/>
      <dgm:spPr/>
      <dgm:t>
        <a:bodyPr/>
        <a:lstStyle/>
        <a:p>
          <a:endParaRPr lang="en-US"/>
        </a:p>
      </dgm:t>
    </dgm:pt>
    <dgm:pt modelId="{0A8F7C90-E450-4E8F-A91D-EF451DF61722}">
      <dgm:prSet/>
      <dgm:spPr/>
      <dgm:t>
        <a:bodyPr/>
        <a:lstStyle/>
        <a:p>
          <a:r>
            <a:rPr lang="en-US"/>
            <a:t>Provide insights that could inform targeted academic support.</a:t>
          </a:r>
        </a:p>
      </dgm:t>
    </dgm:pt>
    <dgm:pt modelId="{9978661A-6990-419D-B4DC-052A8F1A653D}" type="parTrans" cxnId="{FEF9860B-8AB3-4FD3-BF55-3F28AFDEE7CF}">
      <dgm:prSet/>
      <dgm:spPr/>
      <dgm:t>
        <a:bodyPr/>
        <a:lstStyle/>
        <a:p>
          <a:endParaRPr lang="en-US"/>
        </a:p>
      </dgm:t>
    </dgm:pt>
    <dgm:pt modelId="{FAD65B0D-4F31-4C02-8638-F05BF75C227B}" type="sibTrans" cxnId="{FEF9860B-8AB3-4FD3-BF55-3F28AFDEE7CF}">
      <dgm:prSet/>
      <dgm:spPr/>
      <dgm:t>
        <a:bodyPr/>
        <a:lstStyle/>
        <a:p>
          <a:endParaRPr lang="en-US"/>
        </a:p>
      </dgm:t>
    </dgm:pt>
    <dgm:pt modelId="{F559BB73-47B2-4FB0-94C1-9FACCB43797B}" type="pres">
      <dgm:prSet presAssocID="{15579E13-9AF1-4284-8245-EFCAC4643E0A}" presName="Name0" presStyleCnt="0">
        <dgm:presLayoutVars>
          <dgm:dir/>
          <dgm:animLvl val="lvl"/>
          <dgm:resizeHandles val="exact"/>
        </dgm:presLayoutVars>
      </dgm:prSet>
      <dgm:spPr/>
    </dgm:pt>
    <dgm:pt modelId="{1DAB3379-834C-4CB6-A44C-482E42B0745B}" type="pres">
      <dgm:prSet presAssocID="{51E6EE2F-F651-40EC-AE4F-C34907983AF0}" presName="linNode" presStyleCnt="0"/>
      <dgm:spPr/>
    </dgm:pt>
    <dgm:pt modelId="{749085AA-2C09-4512-8858-86A00EF6BFAD}" type="pres">
      <dgm:prSet presAssocID="{51E6EE2F-F651-40EC-AE4F-C34907983AF0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58D0D632-0B7A-4786-A3F6-AB0DCFF8DDB1}" type="pres">
      <dgm:prSet presAssocID="{51E6EE2F-F651-40EC-AE4F-C34907983AF0}" presName="descendantText" presStyleLbl="alignAccFollowNode1" presStyleIdx="0" presStyleCnt="4">
        <dgm:presLayoutVars>
          <dgm:bulletEnabled/>
        </dgm:presLayoutVars>
      </dgm:prSet>
      <dgm:spPr/>
    </dgm:pt>
    <dgm:pt modelId="{72F3B99A-4DEF-4598-A260-0D6CB2F25085}" type="pres">
      <dgm:prSet presAssocID="{2CCF02A0-5B70-420E-9045-EB61E064F993}" presName="sp" presStyleCnt="0"/>
      <dgm:spPr/>
    </dgm:pt>
    <dgm:pt modelId="{16E1C1A9-DF8C-4669-A448-EAC97B27344C}" type="pres">
      <dgm:prSet presAssocID="{2A47CD1F-4DFD-4A65-AE6F-97611CE26E89}" presName="linNode" presStyleCnt="0"/>
      <dgm:spPr/>
    </dgm:pt>
    <dgm:pt modelId="{CC33A544-803A-4BB6-A6B0-9685E8621914}" type="pres">
      <dgm:prSet presAssocID="{2A47CD1F-4DFD-4A65-AE6F-97611CE26E89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AC784C0E-0DEF-4A07-9D2A-C56E3B8740AA}" type="pres">
      <dgm:prSet presAssocID="{2A47CD1F-4DFD-4A65-AE6F-97611CE26E89}" presName="descendantText" presStyleLbl="alignAccFollowNode1" presStyleIdx="1" presStyleCnt="4">
        <dgm:presLayoutVars>
          <dgm:bulletEnabled/>
        </dgm:presLayoutVars>
      </dgm:prSet>
      <dgm:spPr/>
    </dgm:pt>
    <dgm:pt modelId="{2AE53D4B-33D5-47BC-8683-8D9F584E23AB}" type="pres">
      <dgm:prSet presAssocID="{1B808C3C-B20A-479A-8384-345FE1B2FD84}" presName="sp" presStyleCnt="0"/>
      <dgm:spPr/>
    </dgm:pt>
    <dgm:pt modelId="{DA1D8354-2254-4D07-89A6-109343F1B0CA}" type="pres">
      <dgm:prSet presAssocID="{4563A961-44A5-4232-9AD3-8AB2ACD56CF4}" presName="linNode" presStyleCnt="0"/>
      <dgm:spPr/>
    </dgm:pt>
    <dgm:pt modelId="{7C45DDE1-5301-458E-8834-2F04EE63EAC1}" type="pres">
      <dgm:prSet presAssocID="{4563A961-44A5-4232-9AD3-8AB2ACD56CF4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133C962C-E919-4A0C-869F-008FC7DA0D5E}" type="pres">
      <dgm:prSet presAssocID="{4563A961-44A5-4232-9AD3-8AB2ACD56CF4}" presName="descendantText" presStyleLbl="alignAccFollowNode1" presStyleIdx="2" presStyleCnt="4">
        <dgm:presLayoutVars>
          <dgm:bulletEnabled/>
        </dgm:presLayoutVars>
      </dgm:prSet>
      <dgm:spPr/>
    </dgm:pt>
    <dgm:pt modelId="{6A9ADC02-A511-4AAD-8531-332DFBCFD6DA}" type="pres">
      <dgm:prSet presAssocID="{B9DBE43E-BCD0-4EEA-884E-D682423B9406}" presName="sp" presStyleCnt="0"/>
      <dgm:spPr/>
    </dgm:pt>
    <dgm:pt modelId="{6083CF33-3A54-4EC4-B81C-D31236AE2407}" type="pres">
      <dgm:prSet presAssocID="{706AF31A-0624-48DA-87CF-4FA9A23AACDD}" presName="linNode" presStyleCnt="0"/>
      <dgm:spPr/>
    </dgm:pt>
    <dgm:pt modelId="{4032BD74-E96C-41DC-80CF-340FB4CDBE7C}" type="pres">
      <dgm:prSet presAssocID="{706AF31A-0624-48DA-87CF-4FA9A23AACDD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362CB178-B1B3-4702-8898-53200FC0C088}" type="pres">
      <dgm:prSet presAssocID="{706AF31A-0624-48DA-87CF-4FA9A23AACDD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FEF9860B-8AB3-4FD3-BF55-3F28AFDEE7CF}" srcId="{706AF31A-0624-48DA-87CF-4FA9A23AACDD}" destId="{0A8F7C90-E450-4E8F-A91D-EF451DF61722}" srcOrd="0" destOrd="0" parTransId="{9978661A-6990-419D-B4DC-052A8F1A653D}" sibTransId="{FAD65B0D-4F31-4C02-8638-F05BF75C227B}"/>
    <dgm:cxn modelId="{38266A17-9523-4AB4-B36F-4C31B8BCF44B}" type="presOf" srcId="{2A47CD1F-4DFD-4A65-AE6F-97611CE26E89}" destId="{CC33A544-803A-4BB6-A6B0-9685E8621914}" srcOrd="0" destOrd="0" presId="urn:microsoft.com/office/officeart/2016/7/layout/VerticalSolidActionList"/>
    <dgm:cxn modelId="{11722D19-EAE2-473E-AB15-DA43CE7A53F7}" type="presOf" srcId="{15579E13-9AF1-4284-8245-EFCAC4643E0A}" destId="{F559BB73-47B2-4FB0-94C1-9FACCB43797B}" srcOrd="0" destOrd="0" presId="urn:microsoft.com/office/officeart/2016/7/layout/VerticalSolidActionList"/>
    <dgm:cxn modelId="{484C0020-CFFA-4C3A-8371-5CC6F7E92CBE}" type="presOf" srcId="{390EA87E-7F87-4C86-ABD0-22FF04B38207}" destId="{58D0D632-0B7A-4786-A3F6-AB0DCFF8DDB1}" srcOrd="0" destOrd="0" presId="urn:microsoft.com/office/officeart/2016/7/layout/VerticalSolidActionList"/>
    <dgm:cxn modelId="{92407B21-BC9F-4395-9CAB-64548CD92B48}" srcId="{15579E13-9AF1-4284-8245-EFCAC4643E0A}" destId="{51E6EE2F-F651-40EC-AE4F-C34907983AF0}" srcOrd="0" destOrd="0" parTransId="{2ED3DF5E-F2F7-403C-8287-C6A83D5AC583}" sibTransId="{2CCF02A0-5B70-420E-9045-EB61E064F993}"/>
    <dgm:cxn modelId="{129A3B36-6243-4AE6-A1DC-3397421496E6}" type="presOf" srcId="{E94EDD38-77DE-4E97-A602-A44F12E39F47}" destId="{133C962C-E919-4A0C-869F-008FC7DA0D5E}" srcOrd="0" destOrd="0" presId="urn:microsoft.com/office/officeart/2016/7/layout/VerticalSolidActionList"/>
    <dgm:cxn modelId="{1D8E2437-325D-4D7A-A102-002737F70A66}" srcId="{15579E13-9AF1-4284-8245-EFCAC4643E0A}" destId="{706AF31A-0624-48DA-87CF-4FA9A23AACDD}" srcOrd="3" destOrd="0" parTransId="{24AB8C84-37CF-4FE5-A533-C34075DA2444}" sibTransId="{D222DA45-82A0-4996-8C63-AB292BB8E7AF}"/>
    <dgm:cxn modelId="{827A0E5B-583C-4737-8F24-BCE7AA92CA45}" type="presOf" srcId="{0A8F7C90-E450-4E8F-A91D-EF451DF61722}" destId="{362CB178-B1B3-4702-8898-53200FC0C088}" srcOrd="0" destOrd="0" presId="urn:microsoft.com/office/officeart/2016/7/layout/VerticalSolidActionList"/>
    <dgm:cxn modelId="{C1264B4A-3BCC-4048-86F3-4942F3C3C8F8}" type="presOf" srcId="{3CDAFF43-2C30-461F-9345-E7C085BCC0A4}" destId="{AC784C0E-0DEF-4A07-9D2A-C56E3B8740AA}" srcOrd="0" destOrd="0" presId="urn:microsoft.com/office/officeart/2016/7/layout/VerticalSolidActionList"/>
    <dgm:cxn modelId="{028C4E51-1CFF-4D6E-A0DD-C1E9363CF084}" type="presOf" srcId="{51E6EE2F-F651-40EC-AE4F-C34907983AF0}" destId="{749085AA-2C09-4512-8858-86A00EF6BFAD}" srcOrd="0" destOrd="0" presId="urn:microsoft.com/office/officeart/2016/7/layout/VerticalSolidActionList"/>
    <dgm:cxn modelId="{C85A167F-0518-4812-A962-FDFCC628FF57}" srcId="{15579E13-9AF1-4284-8245-EFCAC4643E0A}" destId="{4563A961-44A5-4232-9AD3-8AB2ACD56CF4}" srcOrd="2" destOrd="0" parTransId="{5FB8748E-E97A-4A25-AEAB-8ADAE7266787}" sibTransId="{B9DBE43E-BCD0-4EEA-884E-D682423B9406}"/>
    <dgm:cxn modelId="{FCB2C584-D981-49E9-8ADA-229EA2390FAA}" srcId="{4563A961-44A5-4232-9AD3-8AB2ACD56CF4}" destId="{E94EDD38-77DE-4E97-A602-A44F12E39F47}" srcOrd="0" destOrd="0" parTransId="{CE69157A-42AC-453D-9A65-7E97EA6B0AB8}" sibTransId="{5E622EDD-D8BA-4DC2-BF0E-487403126380}"/>
    <dgm:cxn modelId="{19F3E78B-C111-4BB0-A8D1-ABC75BAC9D7F}" type="presOf" srcId="{4563A961-44A5-4232-9AD3-8AB2ACD56CF4}" destId="{7C45DDE1-5301-458E-8834-2F04EE63EAC1}" srcOrd="0" destOrd="0" presId="urn:microsoft.com/office/officeart/2016/7/layout/VerticalSolidActionList"/>
    <dgm:cxn modelId="{EB4F9B97-F041-47D1-B107-89C8728B5A58}" srcId="{15579E13-9AF1-4284-8245-EFCAC4643E0A}" destId="{2A47CD1F-4DFD-4A65-AE6F-97611CE26E89}" srcOrd="1" destOrd="0" parTransId="{A5A99474-356A-412B-9956-908055A2DB35}" sibTransId="{1B808C3C-B20A-479A-8384-345FE1B2FD84}"/>
    <dgm:cxn modelId="{BB33C3DC-F8F8-4597-AFBB-8485C0095524}" type="presOf" srcId="{706AF31A-0624-48DA-87CF-4FA9A23AACDD}" destId="{4032BD74-E96C-41DC-80CF-340FB4CDBE7C}" srcOrd="0" destOrd="0" presId="urn:microsoft.com/office/officeart/2016/7/layout/VerticalSolidActionList"/>
    <dgm:cxn modelId="{706D69E6-4A9F-47B8-A037-742DF3B308D9}" srcId="{51E6EE2F-F651-40EC-AE4F-C34907983AF0}" destId="{390EA87E-7F87-4C86-ABD0-22FF04B38207}" srcOrd="0" destOrd="0" parTransId="{9C215DD8-A59F-4B7E-9EBE-8515B3D5DAB2}" sibTransId="{7DD978D2-E40C-4F07-8C18-173C405B4830}"/>
    <dgm:cxn modelId="{F9647BE8-0AC6-4719-A7C0-8EFF5E504B2F}" srcId="{2A47CD1F-4DFD-4A65-AE6F-97611CE26E89}" destId="{3CDAFF43-2C30-461F-9345-E7C085BCC0A4}" srcOrd="0" destOrd="0" parTransId="{F372D01B-12F7-4A27-ADEE-13229DB4999D}" sibTransId="{6BA940E8-C58F-4858-A4B5-846E2EFFBF49}"/>
    <dgm:cxn modelId="{C70A85C6-859B-4AFE-BD04-B8F1039C8680}" type="presParOf" srcId="{F559BB73-47B2-4FB0-94C1-9FACCB43797B}" destId="{1DAB3379-834C-4CB6-A44C-482E42B0745B}" srcOrd="0" destOrd="0" presId="urn:microsoft.com/office/officeart/2016/7/layout/VerticalSolidActionList"/>
    <dgm:cxn modelId="{350822D7-9722-418C-AAF9-1CFCC91861DE}" type="presParOf" srcId="{1DAB3379-834C-4CB6-A44C-482E42B0745B}" destId="{749085AA-2C09-4512-8858-86A00EF6BFAD}" srcOrd="0" destOrd="0" presId="urn:microsoft.com/office/officeart/2016/7/layout/VerticalSolidActionList"/>
    <dgm:cxn modelId="{47924668-D813-44CD-AA8D-1D4068CE9EBA}" type="presParOf" srcId="{1DAB3379-834C-4CB6-A44C-482E42B0745B}" destId="{58D0D632-0B7A-4786-A3F6-AB0DCFF8DDB1}" srcOrd="1" destOrd="0" presId="urn:microsoft.com/office/officeart/2016/7/layout/VerticalSolidActionList"/>
    <dgm:cxn modelId="{7F1F9F1B-5F4D-4041-BA23-00EBE6A5568C}" type="presParOf" srcId="{F559BB73-47B2-4FB0-94C1-9FACCB43797B}" destId="{72F3B99A-4DEF-4598-A260-0D6CB2F25085}" srcOrd="1" destOrd="0" presId="urn:microsoft.com/office/officeart/2016/7/layout/VerticalSolidActionList"/>
    <dgm:cxn modelId="{EB4AC005-EB66-4D7F-949C-5420FC889FEF}" type="presParOf" srcId="{F559BB73-47B2-4FB0-94C1-9FACCB43797B}" destId="{16E1C1A9-DF8C-4669-A448-EAC97B27344C}" srcOrd="2" destOrd="0" presId="urn:microsoft.com/office/officeart/2016/7/layout/VerticalSolidActionList"/>
    <dgm:cxn modelId="{4EDFD7E0-FBC4-4283-A8FB-459B7C799673}" type="presParOf" srcId="{16E1C1A9-DF8C-4669-A448-EAC97B27344C}" destId="{CC33A544-803A-4BB6-A6B0-9685E8621914}" srcOrd="0" destOrd="0" presId="urn:microsoft.com/office/officeart/2016/7/layout/VerticalSolidActionList"/>
    <dgm:cxn modelId="{CFCB552A-327A-40A2-9880-16B3735F443E}" type="presParOf" srcId="{16E1C1A9-DF8C-4669-A448-EAC97B27344C}" destId="{AC784C0E-0DEF-4A07-9D2A-C56E3B8740AA}" srcOrd="1" destOrd="0" presId="urn:microsoft.com/office/officeart/2016/7/layout/VerticalSolidActionList"/>
    <dgm:cxn modelId="{10F5D80E-BA26-4EC5-9AA5-59472275A2F9}" type="presParOf" srcId="{F559BB73-47B2-4FB0-94C1-9FACCB43797B}" destId="{2AE53D4B-33D5-47BC-8683-8D9F584E23AB}" srcOrd="3" destOrd="0" presId="urn:microsoft.com/office/officeart/2016/7/layout/VerticalSolidActionList"/>
    <dgm:cxn modelId="{13472D3B-1EB9-420E-AE23-3BCD3EAFF06B}" type="presParOf" srcId="{F559BB73-47B2-4FB0-94C1-9FACCB43797B}" destId="{DA1D8354-2254-4D07-89A6-109343F1B0CA}" srcOrd="4" destOrd="0" presId="urn:microsoft.com/office/officeart/2016/7/layout/VerticalSolidActionList"/>
    <dgm:cxn modelId="{9217ACE4-720B-43E6-A982-44752B816731}" type="presParOf" srcId="{DA1D8354-2254-4D07-89A6-109343F1B0CA}" destId="{7C45DDE1-5301-458E-8834-2F04EE63EAC1}" srcOrd="0" destOrd="0" presId="urn:microsoft.com/office/officeart/2016/7/layout/VerticalSolidActionList"/>
    <dgm:cxn modelId="{047B356C-E738-402C-9DC2-F4A0165628A2}" type="presParOf" srcId="{DA1D8354-2254-4D07-89A6-109343F1B0CA}" destId="{133C962C-E919-4A0C-869F-008FC7DA0D5E}" srcOrd="1" destOrd="0" presId="urn:microsoft.com/office/officeart/2016/7/layout/VerticalSolidActionList"/>
    <dgm:cxn modelId="{B799918C-5252-45F0-B8AF-A547BB3F7985}" type="presParOf" srcId="{F559BB73-47B2-4FB0-94C1-9FACCB43797B}" destId="{6A9ADC02-A511-4AAD-8531-332DFBCFD6DA}" srcOrd="5" destOrd="0" presId="urn:microsoft.com/office/officeart/2016/7/layout/VerticalSolidActionList"/>
    <dgm:cxn modelId="{E0A980A2-907E-4CB6-919F-9BA86B995E44}" type="presParOf" srcId="{F559BB73-47B2-4FB0-94C1-9FACCB43797B}" destId="{6083CF33-3A54-4EC4-B81C-D31236AE2407}" srcOrd="6" destOrd="0" presId="urn:microsoft.com/office/officeart/2016/7/layout/VerticalSolidActionList"/>
    <dgm:cxn modelId="{05E7975E-2B6E-4A31-8623-8824221B9747}" type="presParOf" srcId="{6083CF33-3A54-4EC4-B81C-D31236AE2407}" destId="{4032BD74-E96C-41DC-80CF-340FB4CDBE7C}" srcOrd="0" destOrd="0" presId="urn:microsoft.com/office/officeart/2016/7/layout/VerticalSolidActionList"/>
    <dgm:cxn modelId="{E6999E78-FEAB-47B9-9CD0-154C08B2F5AD}" type="presParOf" srcId="{6083CF33-3A54-4EC4-B81C-D31236AE2407}" destId="{362CB178-B1B3-4702-8898-53200FC0C08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0D632-0B7A-4786-A3F6-AB0DCFF8DDB1}">
      <dsp:nvSpPr>
        <dsp:cNvPr id="0" name=""/>
        <dsp:cNvSpPr/>
      </dsp:nvSpPr>
      <dsp:spPr>
        <a:xfrm>
          <a:off x="1832457" y="1877"/>
          <a:ext cx="7329830" cy="972565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19" tIns="247032" rIns="142219" bIns="2470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Identify performance trends across different student groups.</a:t>
          </a:r>
        </a:p>
      </dsp:txBody>
      <dsp:txXfrm>
        <a:off x="1832457" y="1877"/>
        <a:ext cx="7329830" cy="972565"/>
      </dsp:txXfrm>
    </dsp:sp>
    <dsp:sp modelId="{749085AA-2C09-4512-8858-86A00EF6BFAD}">
      <dsp:nvSpPr>
        <dsp:cNvPr id="0" name=""/>
        <dsp:cNvSpPr/>
      </dsp:nvSpPr>
      <dsp:spPr>
        <a:xfrm>
          <a:off x="0" y="1877"/>
          <a:ext cx="1832457" cy="972565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968" tIns="96068" rIns="96968" bIns="9606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Identify</a:t>
          </a:r>
        </a:p>
      </dsp:txBody>
      <dsp:txXfrm>
        <a:off x="0" y="1877"/>
        <a:ext cx="1832457" cy="972565"/>
      </dsp:txXfrm>
    </dsp:sp>
    <dsp:sp modelId="{AC784C0E-0DEF-4A07-9D2A-C56E3B8740AA}">
      <dsp:nvSpPr>
        <dsp:cNvPr id="0" name=""/>
        <dsp:cNvSpPr/>
      </dsp:nvSpPr>
      <dsp:spPr>
        <a:xfrm>
          <a:off x="1832457" y="1032797"/>
          <a:ext cx="7329830" cy="972565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19" tIns="247032" rIns="142219" bIns="2470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Assess the impact of external factors (e.g., lunch program, test prep) on academic scores.</a:t>
          </a:r>
        </a:p>
      </dsp:txBody>
      <dsp:txXfrm>
        <a:off x="1832457" y="1032797"/>
        <a:ext cx="7329830" cy="972565"/>
      </dsp:txXfrm>
    </dsp:sp>
    <dsp:sp modelId="{CC33A544-803A-4BB6-A6B0-9685E8621914}">
      <dsp:nvSpPr>
        <dsp:cNvPr id="0" name=""/>
        <dsp:cNvSpPr/>
      </dsp:nvSpPr>
      <dsp:spPr>
        <a:xfrm>
          <a:off x="0" y="1032797"/>
          <a:ext cx="1832457" cy="972565"/>
        </a:xfrm>
        <a:prstGeom prst="rect">
          <a:avLst/>
        </a:prstGeom>
        <a:solidFill>
          <a:schemeClr val="accent1">
            <a:shade val="50000"/>
            <a:hueOff val="-20283"/>
            <a:satOff val="-27999"/>
            <a:lumOff val="25651"/>
            <a:alphaOff val="0"/>
          </a:schemeClr>
        </a:solidFill>
        <a:ln w="12700" cap="flat" cmpd="sng" algn="ctr">
          <a:solidFill>
            <a:schemeClr val="accent1">
              <a:shade val="50000"/>
              <a:hueOff val="-20283"/>
              <a:satOff val="-27999"/>
              <a:lumOff val="256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968" tIns="96068" rIns="96968" bIns="9606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Assess</a:t>
          </a:r>
        </a:p>
      </dsp:txBody>
      <dsp:txXfrm>
        <a:off x="0" y="1032797"/>
        <a:ext cx="1832457" cy="972565"/>
      </dsp:txXfrm>
    </dsp:sp>
    <dsp:sp modelId="{133C962C-E919-4A0C-869F-008FC7DA0D5E}">
      <dsp:nvSpPr>
        <dsp:cNvPr id="0" name=""/>
        <dsp:cNvSpPr/>
      </dsp:nvSpPr>
      <dsp:spPr>
        <a:xfrm>
          <a:off x="1832457" y="2063716"/>
          <a:ext cx="7329830" cy="972565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19" tIns="247032" rIns="142219" bIns="2470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Categorise students into performance bands (Excellent, Good, Average, Poor) based on average scores.</a:t>
          </a:r>
        </a:p>
      </dsp:txBody>
      <dsp:txXfrm>
        <a:off x="1832457" y="2063716"/>
        <a:ext cx="7329830" cy="972565"/>
      </dsp:txXfrm>
    </dsp:sp>
    <dsp:sp modelId="{7C45DDE1-5301-458E-8834-2F04EE63EAC1}">
      <dsp:nvSpPr>
        <dsp:cNvPr id="0" name=""/>
        <dsp:cNvSpPr/>
      </dsp:nvSpPr>
      <dsp:spPr>
        <a:xfrm>
          <a:off x="0" y="2063716"/>
          <a:ext cx="1832457" cy="972565"/>
        </a:xfrm>
        <a:prstGeom prst="rect">
          <a:avLst/>
        </a:prstGeom>
        <a:solidFill>
          <a:schemeClr val="accent1">
            <a:shade val="50000"/>
            <a:hueOff val="-40565"/>
            <a:satOff val="-55997"/>
            <a:lumOff val="51302"/>
            <a:alphaOff val="0"/>
          </a:schemeClr>
        </a:solidFill>
        <a:ln w="12700" cap="flat" cmpd="sng" algn="ctr">
          <a:solidFill>
            <a:schemeClr val="accent1">
              <a:shade val="50000"/>
              <a:hueOff val="-40565"/>
              <a:satOff val="-55997"/>
              <a:lumOff val="51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968" tIns="96068" rIns="96968" bIns="9606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Categorise</a:t>
          </a:r>
        </a:p>
      </dsp:txBody>
      <dsp:txXfrm>
        <a:off x="0" y="2063716"/>
        <a:ext cx="1832457" cy="972565"/>
      </dsp:txXfrm>
    </dsp:sp>
    <dsp:sp modelId="{362CB178-B1B3-4702-8898-53200FC0C088}">
      <dsp:nvSpPr>
        <dsp:cNvPr id="0" name=""/>
        <dsp:cNvSpPr/>
      </dsp:nvSpPr>
      <dsp:spPr>
        <a:xfrm>
          <a:off x="1832457" y="3094636"/>
          <a:ext cx="7329830" cy="972565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19" tIns="247032" rIns="142219" bIns="2470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Provide insights that could inform targeted academic support.</a:t>
          </a:r>
        </a:p>
      </dsp:txBody>
      <dsp:txXfrm>
        <a:off x="1832457" y="3094636"/>
        <a:ext cx="7329830" cy="972565"/>
      </dsp:txXfrm>
    </dsp:sp>
    <dsp:sp modelId="{4032BD74-E96C-41DC-80CF-340FB4CDBE7C}">
      <dsp:nvSpPr>
        <dsp:cNvPr id="0" name=""/>
        <dsp:cNvSpPr/>
      </dsp:nvSpPr>
      <dsp:spPr>
        <a:xfrm>
          <a:off x="0" y="3094636"/>
          <a:ext cx="1832457" cy="972565"/>
        </a:xfrm>
        <a:prstGeom prst="rect">
          <a:avLst/>
        </a:prstGeom>
        <a:solidFill>
          <a:schemeClr val="accent1">
            <a:shade val="50000"/>
            <a:hueOff val="-20283"/>
            <a:satOff val="-27999"/>
            <a:lumOff val="25651"/>
            <a:alphaOff val="0"/>
          </a:schemeClr>
        </a:solidFill>
        <a:ln w="12700" cap="flat" cmpd="sng" algn="ctr">
          <a:solidFill>
            <a:schemeClr val="accent1">
              <a:shade val="50000"/>
              <a:hueOff val="-20283"/>
              <a:satOff val="-27999"/>
              <a:lumOff val="256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968" tIns="96068" rIns="96968" bIns="9606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Provide</a:t>
          </a:r>
        </a:p>
      </dsp:txBody>
      <dsp:txXfrm>
        <a:off x="0" y="3094636"/>
        <a:ext cx="1832457" cy="972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8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3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6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8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8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0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9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8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9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6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ichael-adesuyi-427861259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 descr="Neon laser lights aligned to form a triangle">
            <a:extLst>
              <a:ext uri="{FF2B5EF4-FFF2-40B4-BE49-F238E27FC236}">
                <a16:creationId xmlns:a16="http://schemas.microsoft.com/office/drawing/2014/main" id="{83FF6BB3-3BB7-7C8F-9EAC-DAAE253605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182" r="9091"/>
          <a:stretch>
            <a:fillRect/>
          </a:stretch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154C1-6944-DB9A-F9F1-4A8D95CDC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5904" y="4200182"/>
            <a:ext cx="8837546" cy="1870483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rgbClr val="FFFFFF"/>
                </a:solidFill>
              </a:rPr>
              <a:t>Student Performance Summary &amp; Review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0543D-CB5D-1678-2116-A0A2BD49D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506" y="5917399"/>
            <a:ext cx="8837546" cy="644789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GB" sz="2400" dirty="0">
                <a:solidFill>
                  <a:srgbClr val="FFFFFF"/>
                </a:solidFill>
              </a:rPr>
              <a:t>By Michael Adesuyi</a:t>
            </a:r>
          </a:p>
          <a:p>
            <a:pPr algn="l"/>
            <a:r>
              <a:rPr lang="en-GB" sz="2400" dirty="0">
                <a:solidFill>
                  <a:srgbClr val="FFFFFF"/>
                </a:solidFill>
                <a:hlinkClick r:id="rId3"/>
              </a:rPr>
              <a:t>https://www.linkedin.com/in/michael-adesuyi-427861259/</a:t>
            </a:r>
            <a:r>
              <a:rPr lang="en-GB" sz="2400" dirty="0">
                <a:solidFill>
                  <a:srgbClr val="FFFFFF"/>
                </a:solidFill>
              </a:rPr>
              <a:t> </a:t>
            </a:r>
          </a:p>
          <a:p>
            <a:pPr algn="l"/>
            <a:endParaRPr lang="en-GB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056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786D6-CC40-B39C-AC93-1E0953EB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289733"/>
            <a:ext cx="4621553" cy="713877"/>
          </a:xfrm>
        </p:spPr>
        <p:txBody>
          <a:bodyPr anchor="b">
            <a:normAutofit/>
          </a:bodyPr>
          <a:lstStyle/>
          <a:p>
            <a:pPr algn="ctr"/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7228-7D82-AFF5-48AC-79D3E14FD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293343"/>
            <a:ext cx="4621554" cy="4449733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This data was collected to check the performance of each student based on a dataset containing math, reading, and writing scores along with demographic and socio-economic factors. </a:t>
            </a:r>
          </a:p>
          <a:p>
            <a:pPr algn="just"/>
            <a:r>
              <a:rPr lang="en-GB" dirty="0"/>
              <a:t>The purpose is to uncover how variables such as gender, parental education level, lunch type, and test preparation course affect student outcomes.</a:t>
            </a: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24DC1339-C396-FD0D-7742-70514D833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1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5B9334-3E03-4CA7-3616-4D3C9DC2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1EA70-E4A6-D6D0-0791-5D372CF8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856" y="548640"/>
            <a:ext cx="9162288" cy="1132258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Key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CF3411-8003-3162-C4ED-C7C2580DD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739388"/>
              </p:ext>
            </p:extLst>
          </p:nvPr>
        </p:nvGraphicFramePr>
        <p:xfrm>
          <a:off x="1514856" y="1535678"/>
          <a:ext cx="9162288" cy="406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948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37C2-7196-B05B-805A-763C4330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11" y="0"/>
            <a:ext cx="10653578" cy="616449"/>
          </a:xfrm>
        </p:spPr>
        <p:txBody>
          <a:bodyPr/>
          <a:lstStyle/>
          <a:p>
            <a:pPr algn="ctr"/>
            <a:r>
              <a:rPr lang="en-GB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AE0B6-A163-E815-D3E2-2020D5EC6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15" y="481656"/>
            <a:ext cx="11391346" cy="6376344"/>
          </a:xfrm>
        </p:spPr>
      </p:pic>
    </p:spTree>
    <p:extLst>
      <p:ext uri="{BB962C8B-B14F-4D97-AF65-F5344CB8AC3E}">
        <p14:creationId xmlns:p14="http://schemas.microsoft.com/office/powerpoint/2010/main" val="407671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558AC-298A-2276-2EDA-3FD6EE97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802" y="0"/>
            <a:ext cx="5862396" cy="708917"/>
          </a:xfrm>
        </p:spPr>
        <p:txBody>
          <a:bodyPr anchor="b">
            <a:normAutofit/>
          </a:bodyPr>
          <a:lstStyle/>
          <a:p>
            <a:pPr algn="ctr"/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F0F6-D4F5-2C81-8669-4F8529F81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47" y="708917"/>
            <a:ext cx="9475694" cy="5876818"/>
          </a:xfrm>
        </p:spPr>
        <p:txBody>
          <a:bodyPr numCol="3"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600" dirty="0"/>
              <a:t>Out of 1000 students, 897 passed, while 103 failed (pass threshold = 50).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GB" sz="1600" b="1" u="sng" dirty="0"/>
              <a:t>Average scores:</a:t>
            </a: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/>
              <a:t>Math: 68.91 (just below the target of 70)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Reading: 72.11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 Writing: 71.15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GB" sz="1600" b="1" u="sng" dirty="0"/>
              <a:t>Test Preparation Course</a:t>
            </a: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/>
              <a:t>Students who completed a test prep course averaged 72.67, compared to 65.04 for those who did not.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Prep completion correlates with better performance.</a:t>
            </a:r>
          </a:p>
          <a:p>
            <a:pPr marL="0" indent="0" algn="ctr">
              <a:lnSpc>
                <a:spcPct val="110000"/>
              </a:lnSpc>
              <a:buNone/>
            </a:pPr>
            <a:endParaRPr lang="en-GB" sz="1600" b="1" u="sng" dirty="0"/>
          </a:p>
          <a:p>
            <a:pPr marL="0" indent="0" algn="ctr">
              <a:lnSpc>
                <a:spcPct val="110000"/>
              </a:lnSpc>
              <a:buNone/>
            </a:pPr>
            <a:endParaRPr lang="en-GB" sz="1600" b="1" u="sng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en-GB" sz="1600" b="1" u="sng" dirty="0"/>
              <a:t>Lunch Type</a:t>
            </a: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/>
              <a:t>Students with standard lunch averaged 70.84.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Those on free/reduced lunch scored 8.64 points lower, suggesting a link to economic disadvantage.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GB" sz="1600" b="1" u="sng" dirty="0"/>
              <a:t>Parental Education</a:t>
            </a: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/>
              <a:t>Students whose parents had a master’s degree had the fewest failures.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Most failures came from students whose parents had only a high school or some high school education.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GB" sz="1600" b="1" u="sng" dirty="0"/>
              <a:t>Gender Differences</a:t>
            </a: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/>
              <a:t>Females outperformed males in reading and writing.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Males slightly outperformed females in math.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Females fail rate: 7.5%, Male fail rate: 13.3%.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GB" sz="1600" b="1" dirty="0"/>
              <a:t>Race/Ethnicity Group Performance</a:t>
            </a: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/>
              <a:t>Group E performed the best in all subjects.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Group A consistently scored the lowest across all subjects.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GB" sz="1600" b="1" u="sng" dirty="0"/>
              <a:t>Performance Categories</a:t>
            </a: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/>
              <a:t>Excellent: Avg. score ~94.4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Good: Avg. score ~81.1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Average: Avg. score ~63.6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Poor: Avg. score ~42.1</a:t>
            </a:r>
          </a:p>
          <a:p>
            <a:pPr>
              <a:lnSpc>
                <a:spcPct val="110000"/>
              </a:lnSpc>
            </a:pPr>
            <a:endParaRPr lang="en-GB" sz="1600" dirty="0"/>
          </a:p>
        </p:txBody>
      </p:sp>
      <p:pic>
        <p:nvPicPr>
          <p:cNvPr id="7" name="Graphic 6" descr="Bar Graph with Downward Trend">
            <a:extLst>
              <a:ext uri="{FF2B5EF4-FFF2-40B4-BE49-F238E27FC236}">
                <a16:creationId xmlns:a16="http://schemas.microsoft.com/office/drawing/2014/main" id="{9C8A11E5-DA85-8DFD-B0F9-843DF2E24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6700" y="-348039"/>
            <a:ext cx="3382701" cy="338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8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CA6F80-D392-A64E-3CF8-F28F1CCE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70140-CA86-65BE-8139-A68D5544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03" y="422629"/>
            <a:ext cx="4779572" cy="845262"/>
          </a:xfrm>
        </p:spPr>
        <p:txBody>
          <a:bodyPr anchor="t">
            <a:normAutofit/>
          </a:bodyPr>
          <a:lstStyle/>
          <a:p>
            <a:pPr algn="ctr"/>
            <a:r>
              <a:rPr lang="en-GB" dirty="0"/>
              <a:t>Recommendations </a:t>
            </a:r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9A0FBC7E-4904-BAFA-1697-5962D8FE6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697" y="1820439"/>
            <a:ext cx="2779815" cy="27798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007C-C872-013C-DDB9-6A87F9DA1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616" y="557601"/>
            <a:ext cx="7441384" cy="6201787"/>
          </a:xfrm>
        </p:spPr>
        <p:txBody>
          <a:bodyPr numCol="3" anchor="t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GB" sz="1600" b="1" u="sng" dirty="0"/>
              <a:t>Expand Test Preparation Access</a:t>
            </a: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/>
              <a:t>Make test prep courses mandatory. 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Provide online/self-paced options for students with limited resources.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GB" sz="1600" b="1" u="sng" dirty="0"/>
              <a:t>Support Economically Disadvantaged Students</a:t>
            </a: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/>
              <a:t>Introduce after-school tutoring or study groups for students on free/reduced lunch.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GB" sz="1600" b="1" u="sng" dirty="0"/>
              <a:t>Parental Engagement Programs</a:t>
            </a: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/>
              <a:t>Educate parents, especially those without higher education, on how to support learning at home.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Host parent-student workshops focused on study habits, literacy, and math support.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GB" sz="1600" b="1" u="sng" dirty="0"/>
              <a:t>Targeted Subject Support</a:t>
            </a: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/>
              <a:t>Math is the weakest subject overall; launch math booster programs for struggling students.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Use diagnostic assessments to personalise learning paths.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600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en-GB" sz="1600" b="1" u="sng" dirty="0"/>
              <a:t>Focus on Group A &amp; C</a:t>
            </a: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/>
              <a:t>Prioritise intervention programs in Group A and Group C.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Assign mentors, peer support, or extra academic coaching.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GB" sz="1600" b="1" u="sng" dirty="0"/>
              <a:t>Gender-Specific Support</a:t>
            </a: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/>
              <a:t>Create writing and reading interventions tailored for male students.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Offer math confidence workshops, especially targeted at female students, to boost performance.</a:t>
            </a:r>
          </a:p>
          <a:p>
            <a:pPr>
              <a:lnSpc>
                <a:spcPct val="110000"/>
              </a:lnSpc>
            </a:pP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2422854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505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Neue Haas Grotesk Text Pro</vt:lpstr>
      <vt:lpstr>VanillaVTI</vt:lpstr>
      <vt:lpstr>Student Performance Summary &amp; Review </vt:lpstr>
      <vt:lpstr>Purpose</vt:lpstr>
      <vt:lpstr>Key Objectives</vt:lpstr>
      <vt:lpstr>Dashboard</vt:lpstr>
      <vt:lpstr>Summary</vt:lpstr>
      <vt:lpstr>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Adesuyi</dc:creator>
  <cp:lastModifiedBy>Michael Adesuyi</cp:lastModifiedBy>
  <cp:revision>4</cp:revision>
  <dcterms:created xsi:type="dcterms:W3CDTF">2025-07-16T22:05:00Z</dcterms:created>
  <dcterms:modified xsi:type="dcterms:W3CDTF">2025-07-24T22:09:47Z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321a15a-c71d-40d3-b0cd-3b0ec0033fdd_Enabled">
    <vt:lpwstr>true</vt:lpwstr>
  </property>
  <property fmtid="{D5CDD505-2E9C-101B-9397-08002B2CF9AE}" pid="3" name="MSIP_Label_a321a15a-c71d-40d3-b0cd-3b0ec0033fdd_SetDate">
    <vt:lpwstr>2025-07-16T22:37:49Z</vt:lpwstr>
  </property>
  <property fmtid="{D5CDD505-2E9C-101B-9397-08002B2CF9AE}" pid="4" name="MSIP_Label_a321a15a-c71d-40d3-b0cd-3b0ec0033fdd_Method">
    <vt:lpwstr>Standard</vt:lpwstr>
  </property>
  <property fmtid="{D5CDD505-2E9C-101B-9397-08002B2CF9AE}" pid="5" name="MSIP_Label_a321a15a-c71d-40d3-b0cd-3b0ec0033fdd_Name">
    <vt:lpwstr>Restricted</vt:lpwstr>
  </property>
  <property fmtid="{D5CDD505-2E9C-101B-9397-08002B2CF9AE}" pid="6" name="MSIP_Label_a321a15a-c71d-40d3-b0cd-3b0ec0033fdd_SiteId">
    <vt:lpwstr>f89944b7-4a4e-4ea7-9156-3299f3411647</vt:lpwstr>
  </property>
  <property fmtid="{D5CDD505-2E9C-101B-9397-08002B2CF9AE}" pid="7" name="MSIP_Label_a321a15a-c71d-40d3-b0cd-3b0ec0033fdd_ActionId">
    <vt:lpwstr>f5c2ae92-cfa8-4537-8a26-294a45e5f79a</vt:lpwstr>
  </property>
  <property fmtid="{D5CDD505-2E9C-101B-9397-08002B2CF9AE}" pid="8" name="MSIP_Label_a321a15a-c71d-40d3-b0cd-3b0ec0033fdd_ContentBits">
    <vt:lpwstr>0</vt:lpwstr>
  </property>
  <property fmtid="{D5CDD505-2E9C-101B-9397-08002B2CF9AE}" pid="9" name="MSIP_Label_a321a15a-c71d-40d3-b0cd-3b0ec0033fdd_Tag">
    <vt:lpwstr>10, 3, 0, 1</vt:lpwstr>
  </property>
</Properties>
</file>