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315F0-39C2-6843-81C9-C8209300EF7F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704F-F890-1E46-9F9E-39292DDD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r>
              <a:rPr lang="en-US" dirty="0"/>
              <a:t>* worked example</a:t>
            </a:r>
          </a:p>
          <a:p>
            <a:r>
              <a:rPr lang="en-US" dirty="0"/>
              <a:t>* Azure</a:t>
            </a:r>
          </a:p>
          <a:p>
            <a:r>
              <a:rPr lang="en-US" dirty="0"/>
              <a:t>* 3 VMs, virtual network and subnet, NSG</a:t>
            </a:r>
          </a:p>
          <a:p>
            <a:r>
              <a:rPr lang="en-US" dirty="0"/>
              <a:t>* Boot </a:t>
            </a:r>
            <a:r>
              <a:rPr lang="en-US" dirty="0" err="1"/>
              <a:t>diags</a:t>
            </a:r>
            <a:endParaRPr lang="en-US" dirty="0"/>
          </a:p>
          <a:p>
            <a:r>
              <a:rPr lang="en-US" dirty="0"/>
              <a:t>* Secrets stored in KV</a:t>
            </a:r>
          </a:p>
          <a:p>
            <a:r>
              <a:rPr lang="en-US" dirty="0"/>
              <a:t>* State stored in storage account blob</a:t>
            </a:r>
          </a:p>
          <a:p>
            <a:r>
              <a:rPr lang="en-US" dirty="0"/>
              <a:t>* Everything stored in a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VM stack - OS disk, VM, NIC and Public/Private IPs</a:t>
            </a:r>
          </a:p>
          <a:p>
            <a:r>
              <a:rPr lang="en-US" dirty="0"/>
              <a:t>* Can create a RG but I have the KV and blob stored there</a:t>
            </a:r>
          </a:p>
          <a:p>
            <a:r>
              <a:rPr lang="en-US" dirty="0"/>
              <a:t>* Build time/boot time/run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vm.tf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network.tf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dirty="0" err="1"/>
              <a:t>network.tf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04F-F890-1E46-9F9E-39292DDD8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5132-4AE5-F845-9C36-3E89725CA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9C0A-BE32-0F47-AADF-6A1834055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490F-26A8-924D-8ECD-2CA8C7B5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94D-CE61-964F-9899-E12C631D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C30A-DE73-B945-9A4B-77354B07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A2D-D28F-4D42-960E-23C10D5B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8604-FFD4-1F40-A359-B515D7B0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5209-ED50-2A4A-AE6D-4D7E4C5A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8721-FF11-0742-9778-6E82EB87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2BF1-0016-E94E-80E7-99E887C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9D133-1B89-1041-A33B-3BAC9181D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479D-E740-9843-B506-06C5B05E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0530-F57A-B847-9315-322DC66C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6C5-4732-3541-B143-CA2DA2BD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6366-6D3F-994E-BBFB-26B76F07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CAF9-00DA-C14E-8BF9-782AFBD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14D-8887-674B-9B03-3686DE13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5C9-2230-3A4A-9E9A-1D35C47D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79E-1DCE-2841-88D5-CA35065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BEA2-349E-D548-8B46-029DF9F6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8A08-F8ED-BA4A-8922-1CE4D7D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56699-B9BC-B74E-83D8-3F353D53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429F-B0DA-E541-B4D7-62EF5C9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EFBD-1B09-AF45-8100-3D4FB85E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E621-2E1D-FE47-B8E7-1B72C95D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5447-4D95-384B-A62E-1EC7FFA2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F608-4D84-4346-9E9B-4DB979FD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DFF19-DA76-5247-BBA0-AE41C95C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12D2-2F41-C44A-9003-12E4DD18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32D7-247D-674A-8F01-FEF25E89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39F95-6A7B-904D-9C0B-2409CE34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765F-2E35-D34B-877E-DA411DA4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2C55-434B-7B40-BEE4-4CA59506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0283-0BE9-DB46-9645-DC6A6127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F6C6B-0765-364E-9027-EA4874A31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8983F-CC5C-1E4F-AEE2-27A6F9233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A4079-D8A6-1844-9FFE-59141B9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9452A-2AEB-6A4B-BDDF-78F86411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292-AB58-8740-AD27-D6402E96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6107-D5F2-C149-B95F-D06861D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1BB27-A8FF-1C4A-BBB9-8F51A84C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F573D-8DA5-2E48-89F5-8C68BDEB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A785F-31E5-8743-AB75-555D513E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C0D28-A98E-B748-9D53-6EA61E53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01D63-2337-D742-8678-5C5697FC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C670E-45AF-7642-9191-710AC1D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94D7-0900-D74C-9187-971F9DDB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8201-90EF-3642-97ED-B6615EED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6C850-EF4A-5C4A-9217-2F69F835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73E03-70BC-5249-A762-DE55A028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C1BA-A857-5B46-8292-46872CED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B2CB-3FA4-AD45-BCDA-01BB9160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F62-DA6B-6745-9547-80794329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E1988-7702-C44E-A68E-EEA873DD1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2D44C-D35E-8940-A411-6EEBCA1C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787C-B89E-F64C-B6EC-25752891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1079-9944-604C-80EE-273007A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A44E-96C5-8D41-9A03-6427D72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C976F-4DD2-8D4A-B45B-50CB2C6E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A6B1-A333-F44D-95C3-9549CA82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743D-2987-594E-AA28-E809C1246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382-40D7-934D-9D7D-B539DE5B6957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59B-BD9D-1344-A9CD-0A3109DBD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352D-99A3-7E40-8477-A93719C6D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C118-F324-5948-93CB-A0597B1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7E256-9CD8-144D-83F3-B886C2916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Worked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23CA70-0216-1643-8D2C-1637471FF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3 web server VMs in Azure</a:t>
            </a:r>
          </a:p>
        </p:txBody>
      </p:sp>
    </p:spTree>
    <p:extLst>
      <p:ext uri="{BB962C8B-B14F-4D97-AF65-F5344CB8AC3E}">
        <p14:creationId xmlns:p14="http://schemas.microsoft.com/office/powerpoint/2010/main" val="228627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ame 229">
            <a:extLst>
              <a:ext uri="{FF2B5EF4-FFF2-40B4-BE49-F238E27FC236}">
                <a16:creationId xmlns:a16="http://schemas.microsoft.com/office/drawing/2014/main" id="{E781F8D6-84C6-7243-8474-9FDF3BE3EF17}"/>
              </a:ext>
            </a:extLst>
          </p:cNvPr>
          <p:cNvSpPr/>
          <p:nvPr/>
        </p:nvSpPr>
        <p:spPr>
          <a:xfrm>
            <a:off x="3764281" y="988543"/>
            <a:ext cx="6812280" cy="5397018"/>
          </a:xfrm>
          <a:prstGeom prst="frame">
            <a:avLst>
              <a:gd name="adj1" fmla="val 0"/>
            </a:avLst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C2DB4D1F-2F52-024B-941F-CECA8B28B99A}"/>
              </a:ext>
            </a:extLst>
          </p:cNvPr>
          <p:cNvCxnSpPr>
            <a:cxnSpLocks/>
            <a:stCxn id="142" idx="3"/>
            <a:endCxn id="24" idx="1"/>
          </p:cNvCxnSpPr>
          <p:nvPr/>
        </p:nvCxnSpPr>
        <p:spPr>
          <a:xfrm flipV="1">
            <a:off x="8041334" y="4377530"/>
            <a:ext cx="1576329" cy="106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94A8BB4-17B7-384B-8446-7CBD8E8A9AED}"/>
              </a:ext>
            </a:extLst>
          </p:cNvPr>
          <p:cNvCxnSpPr>
            <a:cxnSpLocks/>
            <a:stCxn id="164" idx="1"/>
            <a:endCxn id="136" idx="0"/>
          </p:cNvCxnSpPr>
          <p:nvPr/>
        </p:nvCxnSpPr>
        <p:spPr>
          <a:xfrm flipH="1" flipV="1">
            <a:off x="8222047" y="5926783"/>
            <a:ext cx="3121750" cy="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B331F1-D64A-8343-8C2F-568DE146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5718D02-5305-1B40-B99E-F2302F4D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5038" y="1801406"/>
            <a:ext cx="547614" cy="54761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DBD654C-3D3E-8746-BE30-E186020D1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2110" y="2450853"/>
            <a:ext cx="842492" cy="84249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AE24D54C-1575-4A4A-9C02-84104020CA1F}"/>
              </a:ext>
            </a:extLst>
          </p:cNvPr>
          <p:cNvGrpSpPr/>
          <p:nvPr/>
        </p:nvGrpSpPr>
        <p:grpSpPr>
          <a:xfrm>
            <a:off x="6212657" y="4067393"/>
            <a:ext cx="429135" cy="2168797"/>
            <a:chOff x="3815205" y="3481586"/>
            <a:chExt cx="429135" cy="2168797"/>
          </a:xfrm>
        </p:grpSpPr>
        <p:grpSp>
          <p:nvGrpSpPr>
            <p:cNvPr id="33" name="Content Placeholder 4" descr="VM">
              <a:extLst>
                <a:ext uri="{FF2B5EF4-FFF2-40B4-BE49-F238E27FC236}">
                  <a16:creationId xmlns:a16="http://schemas.microsoft.com/office/drawing/2014/main" id="{163CD00E-A53F-794B-AC0F-8B0407769AE3}"/>
                </a:ext>
              </a:extLst>
            </p:cNvPr>
            <p:cNvGrpSpPr/>
            <p:nvPr/>
          </p:nvGrpSpPr>
          <p:grpSpPr>
            <a:xfrm>
              <a:off x="3815207" y="4689132"/>
              <a:ext cx="429133" cy="480803"/>
              <a:chOff x="3815207" y="4689132"/>
              <a:chExt cx="429133" cy="480803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17198A-7411-304A-993C-3B18D0FB36A7}"/>
                  </a:ext>
                </a:extLst>
              </p:cNvPr>
              <p:cNvSpPr/>
              <p:nvPr/>
            </p:nvSpPr>
            <p:spPr>
              <a:xfrm>
                <a:off x="3812346" y="4694741"/>
                <a:ext cx="429133" cy="320535"/>
              </a:xfrm>
              <a:custGeom>
                <a:avLst/>
                <a:gdLst>
                  <a:gd name="connsiteX0" fmla="*/ 414829 w 429133"/>
                  <a:gd name="connsiteY0" fmla="*/ 0 h 320535"/>
                  <a:gd name="connsiteX1" fmla="*/ 414829 w 429133"/>
                  <a:gd name="connsiteY1" fmla="*/ 320535 h 320535"/>
                  <a:gd name="connsiteX2" fmla="*/ 14304 w 429133"/>
                  <a:gd name="connsiteY2" fmla="*/ 320535 h 320535"/>
                  <a:gd name="connsiteX3" fmla="*/ 14304 w 429133"/>
                  <a:gd name="connsiteY3" fmla="*/ 0 h 32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33" h="320535">
                    <a:moveTo>
                      <a:pt x="414829" y="0"/>
                    </a:moveTo>
                    <a:lnTo>
                      <a:pt x="414829" y="320535"/>
                    </a:lnTo>
                    <a:lnTo>
                      <a:pt x="14304" y="320535"/>
                    </a:lnTo>
                    <a:lnTo>
                      <a:pt x="14304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DEDE778-114C-474B-AF8F-2681C6AE2B9F}"/>
                  </a:ext>
                </a:extLst>
              </p:cNvPr>
              <p:cNvSpPr/>
              <p:nvPr/>
            </p:nvSpPr>
            <p:spPr>
              <a:xfrm>
                <a:off x="4026912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0 h 140234"/>
                  <a:gd name="connsiteX1" fmla="*/ 71522 w 71522"/>
                  <a:gd name="connsiteY1" fmla="*/ 93222 h 140234"/>
                  <a:gd name="connsiteX2" fmla="*/ 0 w 71522"/>
                  <a:gd name="connsiteY2" fmla="*/ 140234 h 140234"/>
                  <a:gd name="connsiteX3" fmla="*/ 0 w 71522"/>
                  <a:gd name="connsiteY3" fmla="*/ 46745 h 140234"/>
                  <a:gd name="connsiteX4" fmla="*/ 71522 w 71522"/>
                  <a:gd name="connsiteY4" fmla="*/ 0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0"/>
                    </a:moveTo>
                    <a:lnTo>
                      <a:pt x="71522" y="93222"/>
                    </a:lnTo>
                    <a:lnTo>
                      <a:pt x="0" y="140234"/>
                    </a:lnTo>
                    <a:lnTo>
                      <a:pt x="0" y="46745"/>
                    </a:lnTo>
                    <a:lnTo>
                      <a:pt x="71522" y="0"/>
                    </a:lnTo>
                    <a:close/>
                  </a:path>
                </a:pathLst>
              </a:custGeom>
              <a:solidFill>
                <a:srgbClr val="50E6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EA0EB14-DE00-684E-B1C3-908934B2A5A9}"/>
                  </a:ext>
                </a:extLst>
              </p:cNvPr>
              <p:cNvSpPr/>
              <p:nvPr/>
            </p:nvSpPr>
            <p:spPr>
              <a:xfrm>
                <a:off x="3955390" y="4761519"/>
                <a:ext cx="143044" cy="93756"/>
              </a:xfrm>
              <a:custGeom>
                <a:avLst/>
                <a:gdLst>
                  <a:gd name="connsiteX0" fmla="*/ 143044 w 143044"/>
                  <a:gd name="connsiteY0" fmla="*/ 46745 h 93756"/>
                  <a:gd name="connsiteX1" fmla="*/ 71522 w 143044"/>
                  <a:gd name="connsiteY1" fmla="*/ 93757 h 93756"/>
                  <a:gd name="connsiteX2" fmla="*/ 0 w 143044"/>
                  <a:gd name="connsiteY2" fmla="*/ 46745 h 93756"/>
                  <a:gd name="connsiteX3" fmla="*/ 71522 w 143044"/>
                  <a:gd name="connsiteY3" fmla="*/ 0 h 93756"/>
                  <a:gd name="connsiteX4" fmla="*/ 143044 w 143044"/>
                  <a:gd name="connsiteY4" fmla="*/ 46745 h 9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4" h="93756">
                    <a:moveTo>
                      <a:pt x="143044" y="46745"/>
                    </a:moveTo>
                    <a:lnTo>
                      <a:pt x="71522" y="93757"/>
                    </a:lnTo>
                    <a:lnTo>
                      <a:pt x="0" y="46745"/>
                    </a:lnTo>
                    <a:lnTo>
                      <a:pt x="71522" y="0"/>
                    </a:lnTo>
                    <a:lnTo>
                      <a:pt x="143044" y="46745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F326760-4A51-7C4B-B70B-73A7974AE3C2}"/>
                  </a:ext>
                </a:extLst>
              </p:cNvPr>
              <p:cNvSpPr/>
              <p:nvPr/>
            </p:nvSpPr>
            <p:spPr>
              <a:xfrm>
                <a:off x="3955390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47012 h 140234"/>
                  <a:gd name="connsiteX1" fmla="*/ 71522 w 71522"/>
                  <a:gd name="connsiteY1" fmla="*/ 140234 h 140234"/>
                  <a:gd name="connsiteX2" fmla="*/ 0 w 71522"/>
                  <a:gd name="connsiteY2" fmla="*/ 93222 h 140234"/>
                  <a:gd name="connsiteX3" fmla="*/ 0 w 71522"/>
                  <a:gd name="connsiteY3" fmla="*/ 0 h 140234"/>
                  <a:gd name="connsiteX4" fmla="*/ 71522 w 71522"/>
                  <a:gd name="connsiteY4" fmla="*/ 47012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47012"/>
                    </a:moveTo>
                    <a:lnTo>
                      <a:pt x="71522" y="140234"/>
                    </a:lnTo>
                    <a:lnTo>
                      <a:pt x="0" y="93222"/>
                    </a:lnTo>
                    <a:lnTo>
                      <a:pt x="0" y="0"/>
                    </a:lnTo>
                    <a:lnTo>
                      <a:pt x="71522" y="47012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A0694E3-3F44-764E-BD95-CBD1CB0E7DB5}"/>
                  </a:ext>
                </a:extLst>
              </p:cNvPr>
              <p:cNvSpPr/>
              <p:nvPr/>
            </p:nvSpPr>
            <p:spPr>
              <a:xfrm>
                <a:off x="3955390" y="4855009"/>
                <a:ext cx="71522" cy="93489"/>
              </a:xfrm>
              <a:custGeom>
                <a:avLst/>
                <a:gdLst>
                  <a:gd name="connsiteX0" fmla="*/ 0 w 71522"/>
                  <a:gd name="connsiteY0" fmla="*/ 46478 h 93489"/>
                  <a:gd name="connsiteX1" fmla="*/ 71522 w 71522"/>
                  <a:gd name="connsiteY1" fmla="*/ 0 h 93489"/>
                  <a:gd name="connsiteX2" fmla="*/ 71522 w 71522"/>
                  <a:gd name="connsiteY2" fmla="*/ 93489 h 93489"/>
                  <a:gd name="connsiteX3" fmla="*/ 0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0" y="46478"/>
                    </a:moveTo>
                    <a:lnTo>
                      <a:pt x="71522" y="0"/>
                    </a:lnTo>
                    <a:lnTo>
                      <a:pt x="71522" y="93489"/>
                    </a:lnTo>
                    <a:lnTo>
                      <a:pt x="0" y="46478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6E9B4E3-F090-194A-B9F0-051DA9B25F73}"/>
                  </a:ext>
                </a:extLst>
              </p:cNvPr>
              <p:cNvSpPr/>
              <p:nvPr/>
            </p:nvSpPr>
            <p:spPr>
              <a:xfrm>
                <a:off x="4026912" y="4855009"/>
                <a:ext cx="71522" cy="93489"/>
              </a:xfrm>
              <a:custGeom>
                <a:avLst/>
                <a:gdLst>
                  <a:gd name="connsiteX0" fmla="*/ 71522 w 71522"/>
                  <a:gd name="connsiteY0" fmla="*/ 46478 h 93489"/>
                  <a:gd name="connsiteX1" fmla="*/ 0 w 71522"/>
                  <a:gd name="connsiteY1" fmla="*/ 0 h 93489"/>
                  <a:gd name="connsiteX2" fmla="*/ 0 w 71522"/>
                  <a:gd name="connsiteY2" fmla="*/ 93489 h 93489"/>
                  <a:gd name="connsiteX3" fmla="*/ 71522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71522" y="46478"/>
                    </a:moveTo>
                    <a:lnTo>
                      <a:pt x="0" y="0"/>
                    </a:lnTo>
                    <a:lnTo>
                      <a:pt x="0" y="93489"/>
                    </a:lnTo>
                    <a:lnTo>
                      <a:pt x="71522" y="46478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DDCA2426-A43E-2947-AC54-F7AD68BD9802}"/>
                  </a:ext>
                </a:extLst>
              </p:cNvPr>
              <p:cNvSpPr/>
              <p:nvPr/>
            </p:nvSpPr>
            <p:spPr>
              <a:xfrm>
                <a:off x="3919628" y="5015276"/>
                <a:ext cx="214567" cy="123673"/>
              </a:xfrm>
              <a:custGeom>
                <a:avLst/>
                <a:gdLst>
                  <a:gd name="connsiteX0" fmla="*/ 193349 w 214567"/>
                  <a:gd name="connsiteY0" fmla="*/ 96962 h 123673"/>
                  <a:gd name="connsiteX1" fmla="*/ 149243 w 214567"/>
                  <a:gd name="connsiteY1" fmla="*/ 0 h 123673"/>
                  <a:gd name="connsiteX2" fmla="*/ 65086 w 214567"/>
                  <a:gd name="connsiteY2" fmla="*/ 0 h 123673"/>
                  <a:gd name="connsiteX3" fmla="*/ 21219 w 214567"/>
                  <a:gd name="connsiteY3" fmla="*/ 96962 h 123673"/>
                  <a:gd name="connsiteX4" fmla="*/ 0 w 214567"/>
                  <a:gd name="connsiteY4" fmla="*/ 123673 h 123673"/>
                  <a:gd name="connsiteX5" fmla="*/ 214567 w 214567"/>
                  <a:gd name="connsiteY5" fmla="*/ 123673 h 123673"/>
                  <a:gd name="connsiteX6" fmla="*/ 193349 w 214567"/>
                  <a:gd name="connsiteY6" fmla="*/ 96962 h 12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567" h="123673">
                    <a:moveTo>
                      <a:pt x="193349" y="96962"/>
                    </a:moveTo>
                    <a:cubicBezTo>
                      <a:pt x="150912" y="89483"/>
                      <a:pt x="149243" y="55292"/>
                      <a:pt x="149243" y="0"/>
                    </a:cubicBezTo>
                    <a:lnTo>
                      <a:pt x="65086" y="0"/>
                    </a:lnTo>
                    <a:cubicBezTo>
                      <a:pt x="65086" y="55292"/>
                      <a:pt x="63655" y="89483"/>
                      <a:pt x="21219" y="96962"/>
                    </a:cubicBezTo>
                    <a:cubicBezTo>
                      <a:pt x="9085" y="98466"/>
                      <a:pt x="-74" y="109997"/>
                      <a:pt x="0" y="123673"/>
                    </a:cubicBezTo>
                    <a:lnTo>
                      <a:pt x="214567" y="123673"/>
                    </a:lnTo>
                    <a:cubicBezTo>
                      <a:pt x="214641" y="109997"/>
                      <a:pt x="205481" y="98466"/>
                      <a:pt x="193349" y="969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aphic 6" descr="Disk">
              <a:extLst>
                <a:ext uri="{FF2B5EF4-FFF2-40B4-BE49-F238E27FC236}">
                  <a16:creationId xmlns:a16="http://schemas.microsoft.com/office/drawing/2014/main" id="{287CCF6A-CC0B-2B49-8C30-AB4FCE52F893}"/>
                </a:ext>
              </a:extLst>
            </p:cNvPr>
            <p:cNvGrpSpPr/>
            <p:nvPr/>
          </p:nvGrpSpPr>
          <p:grpSpPr>
            <a:xfrm>
              <a:off x="3815207" y="5221250"/>
              <a:ext cx="429133" cy="429133"/>
              <a:chOff x="3815207" y="5221250"/>
              <a:chExt cx="429133" cy="429133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2A4086A-EA6B-234E-B75F-3F8D22EC6066}"/>
                  </a:ext>
                </a:extLst>
              </p:cNvPr>
              <p:cNvSpPr/>
              <p:nvPr/>
            </p:nvSpPr>
            <p:spPr>
              <a:xfrm>
                <a:off x="3850014" y="5429617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76BC2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BFC5E5-2ACD-6B42-99F8-E2C388634B55}"/>
                  </a:ext>
                </a:extLst>
              </p:cNvPr>
              <p:cNvSpPr/>
              <p:nvPr/>
            </p:nvSpPr>
            <p:spPr>
              <a:xfrm>
                <a:off x="3973986" y="5486120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F79D21D-037F-D64C-A718-0AB5B1B0834B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036E063-732B-8B46-9B24-2D8A5AF7F2AC}"/>
                  </a:ext>
                </a:extLst>
              </p:cNvPr>
              <p:cNvSpPr/>
              <p:nvPr/>
            </p:nvSpPr>
            <p:spPr>
              <a:xfrm>
                <a:off x="3850014" y="5266785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A842FFE-AEF8-2643-A45A-6F83ED09DF4E}"/>
                  </a:ext>
                </a:extLst>
              </p:cNvPr>
              <p:cNvSpPr/>
              <p:nvPr/>
            </p:nvSpPr>
            <p:spPr>
              <a:xfrm>
                <a:off x="3973986" y="5323049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005BA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1D27FA9-CDD3-4646-B230-C04873C90569}"/>
                  </a:ext>
                </a:extLst>
              </p:cNvPr>
              <p:cNvSpPr/>
              <p:nvPr/>
            </p:nvSpPr>
            <p:spPr>
              <a:xfrm>
                <a:off x="3850959" y="550161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192503E6-29F1-F341-A3C8-3C785B60CCB9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1241AE8-D755-6149-AF5C-7C80503E132F}"/>
                  </a:ext>
                </a:extLst>
              </p:cNvPr>
              <p:cNvSpPr/>
              <p:nvPr/>
            </p:nvSpPr>
            <p:spPr>
              <a:xfrm>
                <a:off x="3850959" y="533854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16" descr="Network Interface">
              <a:extLst>
                <a:ext uri="{FF2B5EF4-FFF2-40B4-BE49-F238E27FC236}">
                  <a16:creationId xmlns:a16="http://schemas.microsoft.com/office/drawing/2014/main" id="{CCFF8C6F-192A-1942-A18B-DDE673095FCA}"/>
                </a:ext>
              </a:extLst>
            </p:cNvPr>
            <p:cNvGrpSpPr/>
            <p:nvPr/>
          </p:nvGrpSpPr>
          <p:grpSpPr>
            <a:xfrm>
              <a:off x="3815205" y="4079547"/>
              <a:ext cx="429133" cy="429133"/>
              <a:chOff x="3815205" y="4079547"/>
              <a:chExt cx="429133" cy="429133"/>
            </a:xfrm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D7A0D2F-8F4C-7E49-81C2-95973C480780}"/>
                  </a:ext>
                </a:extLst>
              </p:cNvPr>
              <p:cNvSpPr/>
              <p:nvPr/>
            </p:nvSpPr>
            <p:spPr>
              <a:xfrm>
                <a:off x="4194034" y="4148923"/>
                <a:ext cx="38383" cy="99654"/>
              </a:xfrm>
              <a:custGeom>
                <a:avLst/>
                <a:gdLst>
                  <a:gd name="connsiteX0" fmla="*/ 0 w 38383"/>
                  <a:gd name="connsiteY0" fmla="*/ 0 h 99654"/>
                  <a:gd name="connsiteX1" fmla="*/ 30278 w 38383"/>
                  <a:gd name="connsiteY1" fmla="*/ 0 h 99654"/>
                  <a:gd name="connsiteX2" fmla="*/ 38384 w 38383"/>
                  <a:gd name="connsiteY2" fmla="*/ 8106 h 99654"/>
                  <a:gd name="connsiteX3" fmla="*/ 38384 w 38383"/>
                  <a:gd name="connsiteY3" fmla="*/ 91548 h 99654"/>
                  <a:gd name="connsiteX4" fmla="*/ 30278 w 38383"/>
                  <a:gd name="connsiteY4" fmla="*/ 99654 h 99654"/>
                  <a:gd name="connsiteX5" fmla="*/ 0 w 38383"/>
                  <a:gd name="connsiteY5" fmla="*/ 99654 h 99654"/>
                  <a:gd name="connsiteX6" fmla="*/ 0 w 38383"/>
                  <a:gd name="connsiteY6" fmla="*/ 99654 h 99654"/>
                  <a:gd name="connsiteX7" fmla="*/ 0 w 38383"/>
                  <a:gd name="connsiteY7" fmla="*/ 0 h 99654"/>
                  <a:gd name="connsiteX8" fmla="*/ 0 w 38383"/>
                  <a:gd name="connsiteY8" fmla="*/ 0 h 9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9965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91548"/>
                    </a:lnTo>
                    <a:cubicBezTo>
                      <a:pt x="38384" y="96025"/>
                      <a:pt x="34755" y="99654"/>
                      <a:pt x="30278" y="99654"/>
                    </a:cubicBezTo>
                    <a:lnTo>
                      <a:pt x="0" y="99654"/>
                    </a:lnTo>
                    <a:lnTo>
                      <a:pt x="0" y="996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B6F78CB-BC3F-E844-973D-1F5214D5771D}"/>
                  </a:ext>
                </a:extLst>
              </p:cNvPr>
              <p:cNvSpPr/>
              <p:nvPr/>
            </p:nvSpPr>
            <p:spPr>
              <a:xfrm>
                <a:off x="4194034" y="4294113"/>
                <a:ext cx="38383" cy="155918"/>
              </a:xfrm>
              <a:custGeom>
                <a:avLst/>
                <a:gdLst>
                  <a:gd name="connsiteX0" fmla="*/ 0 w 38383"/>
                  <a:gd name="connsiteY0" fmla="*/ 0 h 155918"/>
                  <a:gd name="connsiteX1" fmla="*/ 30278 w 38383"/>
                  <a:gd name="connsiteY1" fmla="*/ 0 h 155918"/>
                  <a:gd name="connsiteX2" fmla="*/ 38384 w 38383"/>
                  <a:gd name="connsiteY2" fmla="*/ 8106 h 155918"/>
                  <a:gd name="connsiteX3" fmla="*/ 38384 w 38383"/>
                  <a:gd name="connsiteY3" fmla="*/ 147812 h 155918"/>
                  <a:gd name="connsiteX4" fmla="*/ 30278 w 38383"/>
                  <a:gd name="connsiteY4" fmla="*/ 155918 h 155918"/>
                  <a:gd name="connsiteX5" fmla="*/ 0 w 38383"/>
                  <a:gd name="connsiteY5" fmla="*/ 155918 h 155918"/>
                  <a:gd name="connsiteX6" fmla="*/ 0 w 38383"/>
                  <a:gd name="connsiteY6" fmla="*/ 155918 h 155918"/>
                  <a:gd name="connsiteX7" fmla="*/ 0 w 38383"/>
                  <a:gd name="connsiteY7" fmla="*/ 0 h 155918"/>
                  <a:gd name="connsiteX8" fmla="*/ 0 w 38383"/>
                  <a:gd name="connsiteY8" fmla="*/ 0 h 15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5918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147812"/>
                    </a:lnTo>
                    <a:cubicBezTo>
                      <a:pt x="38384" y="152290"/>
                      <a:pt x="34755" y="155918"/>
                      <a:pt x="30278" y="155918"/>
                    </a:cubicBezTo>
                    <a:lnTo>
                      <a:pt x="0" y="155918"/>
                    </a:lnTo>
                    <a:lnTo>
                      <a:pt x="0" y="1559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9275193-0020-3840-A391-D092AC027E44}"/>
                  </a:ext>
                </a:extLst>
              </p:cNvPr>
              <p:cNvSpPr/>
              <p:nvPr/>
            </p:nvSpPr>
            <p:spPr>
              <a:xfrm>
                <a:off x="3865985" y="4115308"/>
                <a:ext cx="328048" cy="357610"/>
              </a:xfrm>
              <a:custGeom>
                <a:avLst/>
                <a:gdLst>
                  <a:gd name="connsiteX0" fmla="*/ 311598 w 328048"/>
                  <a:gd name="connsiteY0" fmla="*/ 0 h 357610"/>
                  <a:gd name="connsiteX1" fmla="*/ 311598 w 328048"/>
                  <a:gd name="connsiteY1" fmla="*/ 357611 h 357610"/>
                  <a:gd name="connsiteX2" fmla="*/ 16450 w 328048"/>
                  <a:gd name="connsiteY2" fmla="*/ 357611 h 357610"/>
                  <a:gd name="connsiteX3" fmla="*/ 16450 w 328048"/>
                  <a:gd name="connsiteY3" fmla="*/ 0 h 35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048" h="357610">
                    <a:moveTo>
                      <a:pt x="311598" y="0"/>
                    </a:moveTo>
                    <a:lnTo>
                      <a:pt x="311598" y="357611"/>
                    </a:lnTo>
                    <a:lnTo>
                      <a:pt x="16450" y="357611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rgbClr val="5E964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09882321-F65E-C44B-AA3C-6C8368121755}"/>
                  </a:ext>
                </a:extLst>
              </p:cNvPr>
              <p:cNvSpPr/>
              <p:nvPr/>
            </p:nvSpPr>
            <p:spPr>
              <a:xfrm>
                <a:off x="3934402" y="4178247"/>
                <a:ext cx="55084" cy="208844"/>
              </a:xfrm>
              <a:custGeom>
                <a:avLst/>
                <a:gdLst>
                  <a:gd name="connsiteX0" fmla="*/ 21463 w 55084"/>
                  <a:gd name="connsiteY0" fmla="*/ 208845 h 208844"/>
                  <a:gd name="connsiteX1" fmla="*/ 4536 w 55084"/>
                  <a:gd name="connsiteY1" fmla="*/ 208845 h 208844"/>
                  <a:gd name="connsiteX2" fmla="*/ 6 w 55084"/>
                  <a:gd name="connsiteY2" fmla="*/ 203850 h 208844"/>
                  <a:gd name="connsiteX3" fmla="*/ 6 w 55084"/>
                  <a:gd name="connsiteY3" fmla="*/ 203838 h 208844"/>
                  <a:gd name="connsiteX4" fmla="*/ 6 w 55084"/>
                  <a:gd name="connsiteY4" fmla="*/ 4768 h 208844"/>
                  <a:gd name="connsiteX5" fmla="*/ 4292 w 55084"/>
                  <a:gd name="connsiteY5" fmla="*/ 6 h 208844"/>
                  <a:gd name="connsiteX6" fmla="*/ 4536 w 55084"/>
                  <a:gd name="connsiteY6" fmla="*/ 0 h 208844"/>
                  <a:gd name="connsiteX7" fmla="*/ 50549 w 55084"/>
                  <a:gd name="connsiteY7" fmla="*/ 0 h 208844"/>
                  <a:gd name="connsiteX8" fmla="*/ 55085 w 55084"/>
                  <a:gd name="connsiteY8" fmla="*/ 4524 h 208844"/>
                  <a:gd name="connsiteX9" fmla="*/ 55078 w 55084"/>
                  <a:gd name="connsiteY9" fmla="*/ 4768 h 208844"/>
                  <a:gd name="connsiteX10" fmla="*/ 50561 w 55084"/>
                  <a:gd name="connsiteY10" fmla="*/ 9774 h 208844"/>
                  <a:gd name="connsiteX11" fmla="*/ 50549 w 55084"/>
                  <a:gd name="connsiteY11" fmla="*/ 9775 h 208844"/>
                  <a:gd name="connsiteX12" fmla="*/ 9066 w 55084"/>
                  <a:gd name="connsiteY12" fmla="*/ 9775 h 208844"/>
                  <a:gd name="connsiteX13" fmla="*/ 9066 w 55084"/>
                  <a:gd name="connsiteY13" fmla="*/ 198832 h 208844"/>
                  <a:gd name="connsiteX14" fmla="*/ 21463 w 55084"/>
                  <a:gd name="connsiteY14" fmla="*/ 198832 h 208844"/>
                  <a:gd name="connsiteX15" fmla="*/ 25993 w 55084"/>
                  <a:gd name="connsiteY15" fmla="*/ 203826 h 208844"/>
                  <a:gd name="connsiteX16" fmla="*/ 25993 w 55084"/>
                  <a:gd name="connsiteY16" fmla="*/ 203838 h 208844"/>
                  <a:gd name="connsiteX17" fmla="*/ 21463 w 55084"/>
                  <a:gd name="connsiteY17" fmla="*/ 208845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084" h="208844">
                    <a:moveTo>
                      <a:pt x="21463" y="208845"/>
                    </a:moveTo>
                    <a:lnTo>
                      <a:pt x="4536" y="208845"/>
                    </a:lnTo>
                    <a:cubicBezTo>
                      <a:pt x="1906" y="208716"/>
                      <a:pt x="-122" y="206480"/>
                      <a:pt x="6" y="203850"/>
                    </a:cubicBezTo>
                    <a:cubicBezTo>
                      <a:pt x="6" y="203845"/>
                      <a:pt x="6" y="203843"/>
                      <a:pt x="6" y="203838"/>
                    </a:cubicBezTo>
                    <a:lnTo>
                      <a:pt x="6" y="4768"/>
                    </a:lnTo>
                    <a:cubicBezTo>
                      <a:pt x="-125" y="2270"/>
                      <a:pt x="1793" y="138"/>
                      <a:pt x="4292" y="6"/>
                    </a:cubicBezTo>
                    <a:cubicBezTo>
                      <a:pt x="4373" y="2"/>
                      <a:pt x="4455" y="0"/>
                      <a:pt x="4536" y="0"/>
                    </a:cubicBezTo>
                    <a:lnTo>
                      <a:pt x="50549" y="0"/>
                    </a:lnTo>
                    <a:cubicBezTo>
                      <a:pt x="53050" y="-4"/>
                      <a:pt x="55081" y="2022"/>
                      <a:pt x="55085" y="4524"/>
                    </a:cubicBezTo>
                    <a:cubicBezTo>
                      <a:pt x="55085" y="4605"/>
                      <a:pt x="55083" y="4687"/>
                      <a:pt x="55078" y="4768"/>
                    </a:cubicBezTo>
                    <a:cubicBezTo>
                      <a:pt x="55213" y="7398"/>
                      <a:pt x="53191" y="9639"/>
                      <a:pt x="50561" y="9774"/>
                    </a:cubicBezTo>
                    <a:cubicBezTo>
                      <a:pt x="50557" y="9774"/>
                      <a:pt x="50553" y="9774"/>
                      <a:pt x="50549" y="9775"/>
                    </a:cubicBezTo>
                    <a:lnTo>
                      <a:pt x="9066" y="9775"/>
                    </a:lnTo>
                    <a:lnTo>
                      <a:pt x="9066" y="198832"/>
                    </a:lnTo>
                    <a:lnTo>
                      <a:pt x="21463" y="198832"/>
                    </a:lnTo>
                    <a:cubicBezTo>
                      <a:pt x="24093" y="198960"/>
                      <a:pt x="26122" y="201197"/>
                      <a:pt x="25993" y="203826"/>
                    </a:cubicBezTo>
                    <a:cubicBezTo>
                      <a:pt x="25993" y="203831"/>
                      <a:pt x="25993" y="203833"/>
                      <a:pt x="25993" y="203838"/>
                    </a:cubicBezTo>
                    <a:cubicBezTo>
                      <a:pt x="26004" y="206427"/>
                      <a:pt x="24040" y="208599"/>
                      <a:pt x="21463" y="208845"/>
                    </a:cubicBez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27FDA016-A7FC-C848-83F0-6D06F8700804}"/>
                  </a:ext>
                </a:extLst>
              </p:cNvPr>
              <p:cNvSpPr/>
              <p:nvPr/>
            </p:nvSpPr>
            <p:spPr>
              <a:xfrm>
                <a:off x="3912472" y="4155120"/>
                <a:ext cx="72478" cy="256289"/>
              </a:xfrm>
              <a:custGeom>
                <a:avLst/>
                <a:gdLst>
                  <a:gd name="connsiteX0" fmla="*/ 45777 w 72478"/>
                  <a:gd name="connsiteY0" fmla="*/ 256290 h 256289"/>
                  <a:gd name="connsiteX1" fmla="*/ 7632 w 72478"/>
                  <a:gd name="connsiteY1" fmla="*/ 256290 h 256289"/>
                  <a:gd name="connsiteX2" fmla="*/ 3102 w 72478"/>
                  <a:gd name="connsiteY2" fmla="*/ 251295 h 256289"/>
                  <a:gd name="connsiteX3" fmla="*/ 3102 w 72478"/>
                  <a:gd name="connsiteY3" fmla="*/ 251283 h 256289"/>
                  <a:gd name="connsiteX4" fmla="*/ 3 w 72478"/>
                  <a:gd name="connsiteY4" fmla="*/ 5008 h 256289"/>
                  <a:gd name="connsiteX5" fmla="*/ 1433 w 72478"/>
                  <a:gd name="connsiteY5" fmla="*/ 1432 h 256289"/>
                  <a:gd name="connsiteX6" fmla="*/ 4533 w 72478"/>
                  <a:gd name="connsiteY6" fmla="*/ 2 h 256289"/>
                  <a:gd name="connsiteX7" fmla="*/ 72479 w 72478"/>
                  <a:gd name="connsiteY7" fmla="*/ 2 h 256289"/>
                  <a:gd name="connsiteX8" fmla="*/ 72479 w 72478"/>
                  <a:gd name="connsiteY8" fmla="*/ 9777 h 256289"/>
                  <a:gd name="connsiteX9" fmla="*/ 9301 w 72478"/>
                  <a:gd name="connsiteY9" fmla="*/ 9777 h 256289"/>
                  <a:gd name="connsiteX10" fmla="*/ 12162 w 72478"/>
                  <a:gd name="connsiteY10" fmla="*/ 246277 h 256289"/>
                  <a:gd name="connsiteX11" fmla="*/ 45777 w 72478"/>
                  <a:gd name="connsiteY11" fmla="*/ 246277 h 25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478" h="256289">
                    <a:moveTo>
                      <a:pt x="45777" y="256290"/>
                    </a:moveTo>
                    <a:lnTo>
                      <a:pt x="7632" y="256290"/>
                    </a:lnTo>
                    <a:cubicBezTo>
                      <a:pt x="5002" y="256161"/>
                      <a:pt x="2974" y="253925"/>
                      <a:pt x="3102" y="251295"/>
                    </a:cubicBezTo>
                    <a:cubicBezTo>
                      <a:pt x="3102" y="251290"/>
                      <a:pt x="3102" y="251288"/>
                      <a:pt x="3102" y="251283"/>
                    </a:cubicBezTo>
                    <a:lnTo>
                      <a:pt x="3" y="5008"/>
                    </a:lnTo>
                    <a:cubicBezTo>
                      <a:pt x="-44" y="3668"/>
                      <a:pt x="475" y="2370"/>
                      <a:pt x="1433" y="1432"/>
                    </a:cubicBezTo>
                    <a:cubicBezTo>
                      <a:pt x="2184" y="494"/>
                      <a:pt x="3332" y="-36"/>
                      <a:pt x="4533" y="2"/>
                    </a:cubicBezTo>
                    <a:lnTo>
                      <a:pt x="72479" y="2"/>
                    </a:lnTo>
                    <a:lnTo>
                      <a:pt x="72479" y="9777"/>
                    </a:lnTo>
                    <a:lnTo>
                      <a:pt x="9301" y="9777"/>
                    </a:lnTo>
                    <a:lnTo>
                      <a:pt x="12162" y="246277"/>
                    </a:lnTo>
                    <a:lnTo>
                      <a:pt x="45777" y="246277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926CD90-A803-094E-B0A3-74ABEED74057}"/>
                  </a:ext>
                </a:extLst>
              </p:cNvPr>
              <p:cNvSpPr/>
              <p:nvPr/>
            </p:nvSpPr>
            <p:spPr>
              <a:xfrm>
                <a:off x="4058612" y="4209478"/>
                <a:ext cx="42681" cy="179997"/>
              </a:xfrm>
              <a:custGeom>
                <a:avLst/>
                <a:gdLst>
                  <a:gd name="connsiteX0" fmla="*/ 42681 w 42681"/>
                  <a:gd name="connsiteY0" fmla="*/ 179997 h 179997"/>
                  <a:gd name="connsiteX1" fmla="*/ 4774 w 42681"/>
                  <a:gd name="connsiteY1" fmla="*/ 179997 h 179997"/>
                  <a:gd name="connsiteX2" fmla="*/ 1437 w 42681"/>
                  <a:gd name="connsiteY2" fmla="*/ 178329 h 179997"/>
                  <a:gd name="connsiteX3" fmla="*/ 6 w 42681"/>
                  <a:gd name="connsiteY3" fmla="*/ 174991 h 179997"/>
                  <a:gd name="connsiteX4" fmla="*/ 6 w 42681"/>
                  <a:gd name="connsiteY4" fmla="*/ 58410 h 179997"/>
                  <a:gd name="connsiteX5" fmla="*/ 4291 w 42681"/>
                  <a:gd name="connsiteY5" fmla="*/ 53648 h 179997"/>
                  <a:gd name="connsiteX6" fmla="*/ 4536 w 42681"/>
                  <a:gd name="connsiteY6" fmla="*/ 53642 h 179997"/>
                  <a:gd name="connsiteX7" fmla="*/ 26231 w 42681"/>
                  <a:gd name="connsiteY7" fmla="*/ 53642 h 179997"/>
                  <a:gd name="connsiteX8" fmla="*/ 26231 w 42681"/>
                  <a:gd name="connsiteY8" fmla="*/ 0 h 179997"/>
                  <a:gd name="connsiteX9" fmla="*/ 35291 w 42681"/>
                  <a:gd name="connsiteY9" fmla="*/ 0 h 179997"/>
                  <a:gd name="connsiteX10" fmla="*/ 35291 w 42681"/>
                  <a:gd name="connsiteY10" fmla="*/ 58171 h 179997"/>
                  <a:gd name="connsiteX11" fmla="*/ 30999 w 42681"/>
                  <a:gd name="connsiteY11" fmla="*/ 63178 h 179997"/>
                  <a:gd name="connsiteX12" fmla="*/ 9304 w 42681"/>
                  <a:gd name="connsiteY12" fmla="*/ 63178 h 179997"/>
                  <a:gd name="connsiteX13" fmla="*/ 9304 w 42681"/>
                  <a:gd name="connsiteY13" fmla="*/ 168554 h 179997"/>
                  <a:gd name="connsiteX14" fmla="*/ 42681 w 42681"/>
                  <a:gd name="connsiteY14" fmla="*/ 168554 h 17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81" h="179997">
                    <a:moveTo>
                      <a:pt x="42681" y="179997"/>
                    </a:moveTo>
                    <a:lnTo>
                      <a:pt x="4774" y="179997"/>
                    </a:lnTo>
                    <a:cubicBezTo>
                      <a:pt x="3473" y="179947"/>
                      <a:pt x="2257" y="179339"/>
                      <a:pt x="1437" y="178329"/>
                    </a:cubicBezTo>
                    <a:cubicBezTo>
                      <a:pt x="490" y="177482"/>
                      <a:pt x="-34" y="176259"/>
                      <a:pt x="6" y="174991"/>
                    </a:cubicBezTo>
                    <a:lnTo>
                      <a:pt x="6" y="58410"/>
                    </a:lnTo>
                    <a:cubicBezTo>
                      <a:pt x="-125" y="55912"/>
                      <a:pt x="1792" y="53780"/>
                      <a:pt x="4291" y="53648"/>
                    </a:cubicBezTo>
                    <a:cubicBezTo>
                      <a:pt x="4374" y="53644"/>
                      <a:pt x="4455" y="53642"/>
                      <a:pt x="4536" y="53642"/>
                    </a:cubicBezTo>
                    <a:lnTo>
                      <a:pt x="26231" y="53642"/>
                    </a:lnTo>
                    <a:lnTo>
                      <a:pt x="26231" y="0"/>
                    </a:lnTo>
                    <a:lnTo>
                      <a:pt x="35291" y="0"/>
                    </a:lnTo>
                    <a:lnTo>
                      <a:pt x="35291" y="58171"/>
                    </a:lnTo>
                    <a:cubicBezTo>
                      <a:pt x="35431" y="60720"/>
                      <a:pt x="33538" y="62927"/>
                      <a:pt x="30999" y="63178"/>
                    </a:cubicBezTo>
                    <a:lnTo>
                      <a:pt x="9304" y="63178"/>
                    </a:lnTo>
                    <a:lnTo>
                      <a:pt x="9304" y="168554"/>
                    </a:lnTo>
                    <a:lnTo>
                      <a:pt x="42681" y="168554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D7D5D68-67CC-984A-ADF6-A7A4E22CEC19}"/>
                  </a:ext>
                </a:extLst>
              </p:cNvPr>
              <p:cNvSpPr/>
              <p:nvPr/>
            </p:nvSpPr>
            <p:spPr>
              <a:xfrm>
                <a:off x="3983758" y="4134142"/>
                <a:ext cx="146382" cy="74144"/>
              </a:xfrm>
              <a:custGeom>
                <a:avLst/>
                <a:gdLst>
                  <a:gd name="connsiteX0" fmla="*/ 140183 w 146382"/>
                  <a:gd name="connsiteY0" fmla="*/ 0 h 74144"/>
                  <a:gd name="connsiteX1" fmla="*/ 140183 w 146382"/>
                  <a:gd name="connsiteY1" fmla="*/ 74145 h 74144"/>
                  <a:gd name="connsiteX2" fmla="*/ 6199 w 146382"/>
                  <a:gd name="connsiteY2" fmla="*/ 74145 h 74144"/>
                  <a:gd name="connsiteX3" fmla="*/ 6199 w 146382"/>
                  <a:gd name="connsiteY3" fmla="*/ 0 h 74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82" h="74144">
                    <a:moveTo>
                      <a:pt x="140183" y="0"/>
                    </a:moveTo>
                    <a:lnTo>
                      <a:pt x="140183" y="74145"/>
                    </a:lnTo>
                    <a:lnTo>
                      <a:pt x="6199" y="74145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3BC3C4C-27D5-414C-9C06-7EF371C94D90}"/>
                  </a:ext>
                </a:extLst>
              </p:cNvPr>
              <p:cNvSpPr/>
              <p:nvPr/>
            </p:nvSpPr>
            <p:spPr>
              <a:xfrm rot="5400000">
                <a:off x="3954792" y="4382204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D28905C-BC5F-CB43-8C8E-67AF7DDE139D}"/>
                  </a:ext>
                </a:extLst>
              </p:cNvPr>
              <p:cNvSpPr/>
              <p:nvPr/>
            </p:nvSpPr>
            <p:spPr>
              <a:xfrm rot="5400000">
                <a:off x="3910448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F42BCAC4-F974-804E-9DF8-565160818F16}"/>
                  </a:ext>
                </a:extLst>
              </p:cNvPr>
              <p:cNvSpPr/>
              <p:nvPr/>
            </p:nvSpPr>
            <p:spPr>
              <a:xfrm rot="5400000">
                <a:off x="4053016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D06B6E8C-9FAE-ED43-96DA-3D497E5AE815}"/>
                  </a:ext>
                </a:extLst>
              </p:cNvPr>
              <p:cNvSpPr/>
              <p:nvPr/>
            </p:nvSpPr>
            <p:spPr>
              <a:xfrm>
                <a:off x="3983758" y="4245001"/>
                <a:ext cx="49588" cy="53403"/>
              </a:xfrm>
              <a:custGeom>
                <a:avLst/>
                <a:gdLst>
                  <a:gd name="connsiteX0" fmla="*/ 49589 w 49588"/>
                  <a:gd name="connsiteY0" fmla="*/ 26702 h 53403"/>
                  <a:gd name="connsiteX1" fmla="*/ 24794 w 49588"/>
                  <a:gd name="connsiteY1" fmla="*/ 53403 h 53403"/>
                  <a:gd name="connsiteX2" fmla="*/ 0 w 49588"/>
                  <a:gd name="connsiteY2" fmla="*/ 26702 h 53403"/>
                  <a:gd name="connsiteX3" fmla="*/ 24794 w 49588"/>
                  <a:gd name="connsiteY3" fmla="*/ 0 h 53403"/>
                  <a:gd name="connsiteX4" fmla="*/ 49589 w 49588"/>
                  <a:gd name="connsiteY4" fmla="*/ 26702 h 5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88" h="53403">
                    <a:moveTo>
                      <a:pt x="49589" y="26702"/>
                    </a:moveTo>
                    <a:cubicBezTo>
                      <a:pt x="49589" y="41449"/>
                      <a:pt x="38488" y="53403"/>
                      <a:pt x="24794" y="53403"/>
                    </a:cubicBezTo>
                    <a:cubicBezTo>
                      <a:pt x="11101" y="53403"/>
                      <a:pt x="0" y="41449"/>
                      <a:pt x="0" y="26702"/>
                    </a:cubicBezTo>
                    <a:cubicBezTo>
                      <a:pt x="0" y="11955"/>
                      <a:pt x="11101" y="0"/>
                      <a:pt x="24794" y="0"/>
                    </a:cubicBezTo>
                    <a:cubicBezTo>
                      <a:pt x="38488" y="0"/>
                      <a:pt x="49589" y="11955"/>
                      <a:pt x="49589" y="26702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31EA3678-060B-8740-9782-D8CD12C81FF4}"/>
                  </a:ext>
                </a:extLst>
              </p:cNvPr>
              <p:cNvSpPr/>
              <p:nvPr/>
            </p:nvSpPr>
            <p:spPr>
              <a:xfrm rot="10800000">
                <a:off x="3827125" y="4216631"/>
                <a:ext cx="38383" cy="154964"/>
              </a:xfrm>
              <a:custGeom>
                <a:avLst/>
                <a:gdLst>
                  <a:gd name="connsiteX0" fmla="*/ 0 w 38383"/>
                  <a:gd name="connsiteY0" fmla="*/ 0 h 154964"/>
                  <a:gd name="connsiteX1" fmla="*/ 30278 w 38383"/>
                  <a:gd name="connsiteY1" fmla="*/ 0 h 154964"/>
                  <a:gd name="connsiteX2" fmla="*/ 38384 w 38383"/>
                  <a:gd name="connsiteY2" fmla="*/ 7152 h 154964"/>
                  <a:gd name="connsiteX3" fmla="*/ 38384 w 38383"/>
                  <a:gd name="connsiteY3" fmla="*/ 146859 h 154964"/>
                  <a:gd name="connsiteX4" fmla="*/ 30278 w 38383"/>
                  <a:gd name="connsiteY4" fmla="*/ 154965 h 154964"/>
                  <a:gd name="connsiteX5" fmla="*/ 0 w 38383"/>
                  <a:gd name="connsiteY5" fmla="*/ 154965 h 154964"/>
                  <a:gd name="connsiteX6" fmla="*/ 0 w 38383"/>
                  <a:gd name="connsiteY6" fmla="*/ 154965 h 154964"/>
                  <a:gd name="connsiteX7" fmla="*/ 0 w 38383"/>
                  <a:gd name="connsiteY7" fmla="*/ 0 h 154964"/>
                  <a:gd name="connsiteX8" fmla="*/ 0 w 38383"/>
                  <a:gd name="connsiteY8" fmla="*/ 0 h 1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496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407" y="-28"/>
                      <a:pt x="37898" y="3052"/>
                      <a:pt x="38384" y="7152"/>
                    </a:cubicBezTo>
                    <a:lnTo>
                      <a:pt x="38384" y="146859"/>
                    </a:lnTo>
                    <a:cubicBezTo>
                      <a:pt x="38384" y="151336"/>
                      <a:pt x="34755" y="154965"/>
                      <a:pt x="30278" y="154965"/>
                    </a:cubicBezTo>
                    <a:lnTo>
                      <a:pt x="0" y="154965"/>
                    </a:lnTo>
                    <a:lnTo>
                      <a:pt x="0" y="1549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3B3B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" name="Graphic 29">
              <a:extLst>
                <a:ext uri="{FF2B5EF4-FFF2-40B4-BE49-F238E27FC236}">
                  <a16:creationId xmlns:a16="http://schemas.microsoft.com/office/drawing/2014/main" id="{9FDDE8EB-A9CD-3748-A280-1E747D148DC6}"/>
                </a:ext>
              </a:extLst>
            </p:cNvPr>
            <p:cNvGrpSpPr/>
            <p:nvPr/>
          </p:nvGrpSpPr>
          <p:grpSpPr>
            <a:xfrm>
              <a:off x="3815205" y="3481586"/>
              <a:ext cx="429133" cy="429133"/>
              <a:chOff x="3815205" y="3481586"/>
              <a:chExt cx="429133" cy="429133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750C314-37E0-1443-9537-6551FE8DDC21}"/>
                  </a:ext>
                </a:extLst>
              </p:cNvPr>
              <p:cNvSpPr/>
              <p:nvPr/>
            </p:nvSpPr>
            <p:spPr>
              <a:xfrm>
                <a:off x="3827125" y="3619623"/>
                <a:ext cx="405292" cy="239599"/>
              </a:xfrm>
              <a:custGeom>
                <a:avLst/>
                <a:gdLst>
                  <a:gd name="connsiteX0" fmla="*/ 0 w 405292"/>
                  <a:gd name="connsiteY0" fmla="*/ 0 h 239599"/>
                  <a:gd name="connsiteX1" fmla="*/ 405292 w 405292"/>
                  <a:gd name="connsiteY1" fmla="*/ 0 h 239599"/>
                  <a:gd name="connsiteX2" fmla="*/ 405292 w 405292"/>
                  <a:gd name="connsiteY2" fmla="*/ 0 h 239599"/>
                  <a:gd name="connsiteX3" fmla="*/ 405292 w 405292"/>
                  <a:gd name="connsiteY3" fmla="*/ 226010 h 239599"/>
                  <a:gd name="connsiteX4" fmla="*/ 391703 w 405292"/>
                  <a:gd name="connsiteY4" fmla="*/ 239599 h 239599"/>
                  <a:gd name="connsiteX5" fmla="*/ 13589 w 405292"/>
                  <a:gd name="connsiteY5" fmla="*/ 239599 h 239599"/>
                  <a:gd name="connsiteX6" fmla="*/ 0 w 405292"/>
                  <a:gd name="connsiteY6" fmla="*/ 226010 h 239599"/>
                  <a:gd name="connsiteX7" fmla="*/ 0 w 405292"/>
                  <a:gd name="connsiteY7" fmla="*/ 0 h 239599"/>
                  <a:gd name="connsiteX8" fmla="*/ 0 w 405292"/>
                  <a:gd name="connsiteY8" fmla="*/ 0 h 23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239599">
                    <a:moveTo>
                      <a:pt x="0" y="0"/>
                    </a:moveTo>
                    <a:lnTo>
                      <a:pt x="405292" y="0"/>
                    </a:lnTo>
                    <a:lnTo>
                      <a:pt x="405292" y="0"/>
                    </a:lnTo>
                    <a:lnTo>
                      <a:pt x="405292" y="226010"/>
                    </a:lnTo>
                    <a:cubicBezTo>
                      <a:pt x="405292" y="233515"/>
                      <a:pt x="399208" y="239599"/>
                      <a:pt x="391703" y="239599"/>
                    </a:cubicBezTo>
                    <a:lnTo>
                      <a:pt x="13589" y="239599"/>
                    </a:lnTo>
                    <a:cubicBezTo>
                      <a:pt x="6084" y="239599"/>
                      <a:pt x="0" y="233515"/>
                      <a:pt x="0" y="22601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BED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5FB3583-DA7A-D54C-8DA1-356EFCEACB94}"/>
                  </a:ext>
                </a:extLst>
              </p:cNvPr>
              <p:cNvSpPr/>
              <p:nvPr/>
            </p:nvSpPr>
            <p:spPr>
              <a:xfrm>
                <a:off x="3827125" y="3533320"/>
                <a:ext cx="405292" cy="86303"/>
              </a:xfrm>
              <a:custGeom>
                <a:avLst/>
                <a:gdLst>
                  <a:gd name="connsiteX0" fmla="*/ 13589 w 405292"/>
                  <a:gd name="connsiteY0" fmla="*/ 0 h 86303"/>
                  <a:gd name="connsiteX1" fmla="*/ 391703 w 405292"/>
                  <a:gd name="connsiteY1" fmla="*/ 0 h 86303"/>
                  <a:gd name="connsiteX2" fmla="*/ 405292 w 405292"/>
                  <a:gd name="connsiteY2" fmla="*/ 13589 h 86303"/>
                  <a:gd name="connsiteX3" fmla="*/ 405292 w 405292"/>
                  <a:gd name="connsiteY3" fmla="*/ 86303 h 86303"/>
                  <a:gd name="connsiteX4" fmla="*/ 405292 w 405292"/>
                  <a:gd name="connsiteY4" fmla="*/ 86303 h 86303"/>
                  <a:gd name="connsiteX5" fmla="*/ 0 w 405292"/>
                  <a:gd name="connsiteY5" fmla="*/ 86303 h 86303"/>
                  <a:gd name="connsiteX6" fmla="*/ 0 w 405292"/>
                  <a:gd name="connsiteY6" fmla="*/ 86303 h 86303"/>
                  <a:gd name="connsiteX7" fmla="*/ 0 w 405292"/>
                  <a:gd name="connsiteY7" fmla="*/ 13351 h 86303"/>
                  <a:gd name="connsiteX8" fmla="*/ 13589 w 405292"/>
                  <a:gd name="connsiteY8" fmla="*/ 0 h 8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86303">
                    <a:moveTo>
                      <a:pt x="13589" y="0"/>
                    </a:moveTo>
                    <a:lnTo>
                      <a:pt x="391703" y="0"/>
                    </a:lnTo>
                    <a:cubicBezTo>
                      <a:pt x="399208" y="0"/>
                      <a:pt x="405292" y="6084"/>
                      <a:pt x="405292" y="13589"/>
                    </a:cubicBezTo>
                    <a:lnTo>
                      <a:pt x="405292" y="86303"/>
                    </a:lnTo>
                    <a:lnTo>
                      <a:pt x="405292" y="86303"/>
                    </a:lnTo>
                    <a:lnTo>
                      <a:pt x="0" y="86303"/>
                    </a:lnTo>
                    <a:lnTo>
                      <a:pt x="0" y="86303"/>
                    </a:lnTo>
                    <a:lnTo>
                      <a:pt x="0" y="13351"/>
                    </a:lnTo>
                    <a:cubicBezTo>
                      <a:pt x="130" y="5939"/>
                      <a:pt x="6176" y="-1"/>
                      <a:pt x="13589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399003A-1D4B-D44B-93F1-A1AE759B6AE2}"/>
                  </a:ext>
                </a:extLst>
              </p:cNvPr>
              <p:cNvSpPr/>
              <p:nvPr/>
            </p:nvSpPr>
            <p:spPr>
              <a:xfrm>
                <a:off x="4087942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16CAD00-127D-1341-9107-E96A0B434BAB}"/>
                  </a:ext>
                </a:extLst>
              </p:cNvPr>
              <p:cNvSpPr/>
              <p:nvPr/>
            </p:nvSpPr>
            <p:spPr>
              <a:xfrm>
                <a:off x="3998301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F398E628-5126-D148-9BE8-C6BF9D48E9C6}"/>
                  </a:ext>
                </a:extLst>
              </p:cNvPr>
              <p:cNvSpPr/>
              <p:nvPr/>
            </p:nvSpPr>
            <p:spPr>
              <a:xfrm>
                <a:off x="3905799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011A21E-2D73-7442-866F-3E09000CBE5D}"/>
                  </a:ext>
                </a:extLst>
              </p:cNvPr>
              <p:cNvSpPr/>
              <p:nvPr/>
            </p:nvSpPr>
            <p:spPr>
              <a:xfrm>
                <a:off x="3881720" y="3559068"/>
                <a:ext cx="296340" cy="34807"/>
              </a:xfrm>
              <a:custGeom>
                <a:avLst/>
                <a:gdLst>
                  <a:gd name="connsiteX0" fmla="*/ 289665 w 296340"/>
                  <a:gd name="connsiteY0" fmla="*/ 0 h 34807"/>
                  <a:gd name="connsiteX1" fmla="*/ 289665 w 296340"/>
                  <a:gd name="connsiteY1" fmla="*/ 34807 h 34807"/>
                  <a:gd name="connsiteX2" fmla="*/ 6675 w 296340"/>
                  <a:gd name="connsiteY2" fmla="*/ 34807 h 34807"/>
                  <a:gd name="connsiteX3" fmla="*/ 6675 w 296340"/>
                  <a:gd name="connsiteY3" fmla="*/ 0 h 3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340" h="34807">
                    <a:moveTo>
                      <a:pt x="289665" y="0"/>
                    </a:moveTo>
                    <a:lnTo>
                      <a:pt x="289665" y="34807"/>
                    </a:lnTo>
                    <a:lnTo>
                      <a:pt x="6675" y="34807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A87116-435F-4E45-9DC5-41A6D85A5ABF}"/>
              </a:ext>
            </a:extLst>
          </p:cNvPr>
          <p:cNvGrpSpPr/>
          <p:nvPr/>
        </p:nvGrpSpPr>
        <p:grpSpPr>
          <a:xfrm>
            <a:off x="7010623" y="4068155"/>
            <a:ext cx="429135" cy="2168797"/>
            <a:chOff x="3815205" y="3481586"/>
            <a:chExt cx="429135" cy="2168797"/>
          </a:xfrm>
        </p:grpSpPr>
        <p:grpSp>
          <p:nvGrpSpPr>
            <p:cNvPr id="73" name="Content Placeholder 4" descr="VM">
              <a:extLst>
                <a:ext uri="{FF2B5EF4-FFF2-40B4-BE49-F238E27FC236}">
                  <a16:creationId xmlns:a16="http://schemas.microsoft.com/office/drawing/2014/main" id="{C4B7A56B-45F9-2E43-A224-1FBF2AD81CE8}"/>
                </a:ext>
              </a:extLst>
            </p:cNvPr>
            <p:cNvGrpSpPr/>
            <p:nvPr/>
          </p:nvGrpSpPr>
          <p:grpSpPr>
            <a:xfrm>
              <a:off x="3815207" y="4689132"/>
              <a:ext cx="429133" cy="480803"/>
              <a:chOff x="3815207" y="4689132"/>
              <a:chExt cx="429133" cy="480803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7F452AF-E2C0-BB46-B894-F2638A18567B}"/>
                  </a:ext>
                </a:extLst>
              </p:cNvPr>
              <p:cNvSpPr/>
              <p:nvPr/>
            </p:nvSpPr>
            <p:spPr>
              <a:xfrm>
                <a:off x="3812346" y="4694741"/>
                <a:ext cx="429133" cy="320535"/>
              </a:xfrm>
              <a:custGeom>
                <a:avLst/>
                <a:gdLst>
                  <a:gd name="connsiteX0" fmla="*/ 414829 w 429133"/>
                  <a:gd name="connsiteY0" fmla="*/ 0 h 320535"/>
                  <a:gd name="connsiteX1" fmla="*/ 414829 w 429133"/>
                  <a:gd name="connsiteY1" fmla="*/ 320535 h 320535"/>
                  <a:gd name="connsiteX2" fmla="*/ 14304 w 429133"/>
                  <a:gd name="connsiteY2" fmla="*/ 320535 h 320535"/>
                  <a:gd name="connsiteX3" fmla="*/ 14304 w 429133"/>
                  <a:gd name="connsiteY3" fmla="*/ 0 h 32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33" h="320535">
                    <a:moveTo>
                      <a:pt x="414829" y="0"/>
                    </a:moveTo>
                    <a:lnTo>
                      <a:pt x="414829" y="320535"/>
                    </a:lnTo>
                    <a:lnTo>
                      <a:pt x="14304" y="320535"/>
                    </a:lnTo>
                    <a:lnTo>
                      <a:pt x="14304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3284521-8CC6-B542-A275-32F42C0640EF}"/>
                  </a:ext>
                </a:extLst>
              </p:cNvPr>
              <p:cNvSpPr/>
              <p:nvPr/>
            </p:nvSpPr>
            <p:spPr>
              <a:xfrm>
                <a:off x="4026912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0 h 140234"/>
                  <a:gd name="connsiteX1" fmla="*/ 71522 w 71522"/>
                  <a:gd name="connsiteY1" fmla="*/ 93222 h 140234"/>
                  <a:gd name="connsiteX2" fmla="*/ 0 w 71522"/>
                  <a:gd name="connsiteY2" fmla="*/ 140234 h 140234"/>
                  <a:gd name="connsiteX3" fmla="*/ 0 w 71522"/>
                  <a:gd name="connsiteY3" fmla="*/ 46745 h 140234"/>
                  <a:gd name="connsiteX4" fmla="*/ 71522 w 71522"/>
                  <a:gd name="connsiteY4" fmla="*/ 0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0"/>
                    </a:moveTo>
                    <a:lnTo>
                      <a:pt x="71522" y="93222"/>
                    </a:lnTo>
                    <a:lnTo>
                      <a:pt x="0" y="140234"/>
                    </a:lnTo>
                    <a:lnTo>
                      <a:pt x="0" y="46745"/>
                    </a:lnTo>
                    <a:lnTo>
                      <a:pt x="71522" y="0"/>
                    </a:lnTo>
                    <a:close/>
                  </a:path>
                </a:pathLst>
              </a:custGeom>
              <a:solidFill>
                <a:srgbClr val="50E6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D86E2EA-3741-CD4B-9D42-634EC5BE6119}"/>
                  </a:ext>
                </a:extLst>
              </p:cNvPr>
              <p:cNvSpPr/>
              <p:nvPr/>
            </p:nvSpPr>
            <p:spPr>
              <a:xfrm>
                <a:off x="3955390" y="4761519"/>
                <a:ext cx="143044" cy="93756"/>
              </a:xfrm>
              <a:custGeom>
                <a:avLst/>
                <a:gdLst>
                  <a:gd name="connsiteX0" fmla="*/ 143044 w 143044"/>
                  <a:gd name="connsiteY0" fmla="*/ 46745 h 93756"/>
                  <a:gd name="connsiteX1" fmla="*/ 71522 w 143044"/>
                  <a:gd name="connsiteY1" fmla="*/ 93757 h 93756"/>
                  <a:gd name="connsiteX2" fmla="*/ 0 w 143044"/>
                  <a:gd name="connsiteY2" fmla="*/ 46745 h 93756"/>
                  <a:gd name="connsiteX3" fmla="*/ 71522 w 143044"/>
                  <a:gd name="connsiteY3" fmla="*/ 0 h 93756"/>
                  <a:gd name="connsiteX4" fmla="*/ 143044 w 143044"/>
                  <a:gd name="connsiteY4" fmla="*/ 46745 h 9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4" h="93756">
                    <a:moveTo>
                      <a:pt x="143044" y="46745"/>
                    </a:moveTo>
                    <a:lnTo>
                      <a:pt x="71522" y="93757"/>
                    </a:lnTo>
                    <a:lnTo>
                      <a:pt x="0" y="46745"/>
                    </a:lnTo>
                    <a:lnTo>
                      <a:pt x="71522" y="0"/>
                    </a:lnTo>
                    <a:lnTo>
                      <a:pt x="143044" y="46745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A53DFCB-37DB-8544-BADD-904776D61D6A}"/>
                  </a:ext>
                </a:extLst>
              </p:cNvPr>
              <p:cNvSpPr/>
              <p:nvPr/>
            </p:nvSpPr>
            <p:spPr>
              <a:xfrm>
                <a:off x="3955390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47012 h 140234"/>
                  <a:gd name="connsiteX1" fmla="*/ 71522 w 71522"/>
                  <a:gd name="connsiteY1" fmla="*/ 140234 h 140234"/>
                  <a:gd name="connsiteX2" fmla="*/ 0 w 71522"/>
                  <a:gd name="connsiteY2" fmla="*/ 93222 h 140234"/>
                  <a:gd name="connsiteX3" fmla="*/ 0 w 71522"/>
                  <a:gd name="connsiteY3" fmla="*/ 0 h 140234"/>
                  <a:gd name="connsiteX4" fmla="*/ 71522 w 71522"/>
                  <a:gd name="connsiteY4" fmla="*/ 47012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47012"/>
                    </a:moveTo>
                    <a:lnTo>
                      <a:pt x="71522" y="140234"/>
                    </a:lnTo>
                    <a:lnTo>
                      <a:pt x="0" y="93222"/>
                    </a:lnTo>
                    <a:lnTo>
                      <a:pt x="0" y="0"/>
                    </a:lnTo>
                    <a:lnTo>
                      <a:pt x="71522" y="47012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83AF67C1-1A05-6142-AE2E-F9B309025ACD}"/>
                  </a:ext>
                </a:extLst>
              </p:cNvPr>
              <p:cNvSpPr/>
              <p:nvPr/>
            </p:nvSpPr>
            <p:spPr>
              <a:xfrm>
                <a:off x="3955390" y="4855009"/>
                <a:ext cx="71522" cy="93489"/>
              </a:xfrm>
              <a:custGeom>
                <a:avLst/>
                <a:gdLst>
                  <a:gd name="connsiteX0" fmla="*/ 0 w 71522"/>
                  <a:gd name="connsiteY0" fmla="*/ 46478 h 93489"/>
                  <a:gd name="connsiteX1" fmla="*/ 71522 w 71522"/>
                  <a:gd name="connsiteY1" fmla="*/ 0 h 93489"/>
                  <a:gd name="connsiteX2" fmla="*/ 71522 w 71522"/>
                  <a:gd name="connsiteY2" fmla="*/ 93489 h 93489"/>
                  <a:gd name="connsiteX3" fmla="*/ 0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0" y="46478"/>
                    </a:moveTo>
                    <a:lnTo>
                      <a:pt x="71522" y="0"/>
                    </a:lnTo>
                    <a:lnTo>
                      <a:pt x="71522" y="93489"/>
                    </a:lnTo>
                    <a:lnTo>
                      <a:pt x="0" y="46478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131C4B7-EE02-BD45-927D-A0897CDCCC28}"/>
                  </a:ext>
                </a:extLst>
              </p:cNvPr>
              <p:cNvSpPr/>
              <p:nvPr/>
            </p:nvSpPr>
            <p:spPr>
              <a:xfrm>
                <a:off x="4026912" y="4855009"/>
                <a:ext cx="71522" cy="93489"/>
              </a:xfrm>
              <a:custGeom>
                <a:avLst/>
                <a:gdLst>
                  <a:gd name="connsiteX0" fmla="*/ 71522 w 71522"/>
                  <a:gd name="connsiteY0" fmla="*/ 46478 h 93489"/>
                  <a:gd name="connsiteX1" fmla="*/ 0 w 71522"/>
                  <a:gd name="connsiteY1" fmla="*/ 0 h 93489"/>
                  <a:gd name="connsiteX2" fmla="*/ 0 w 71522"/>
                  <a:gd name="connsiteY2" fmla="*/ 93489 h 93489"/>
                  <a:gd name="connsiteX3" fmla="*/ 71522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71522" y="46478"/>
                    </a:moveTo>
                    <a:lnTo>
                      <a:pt x="0" y="0"/>
                    </a:lnTo>
                    <a:lnTo>
                      <a:pt x="0" y="93489"/>
                    </a:lnTo>
                    <a:lnTo>
                      <a:pt x="71522" y="46478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7CBCEFB-A0B9-144E-BAFC-FD2F42B49A19}"/>
                  </a:ext>
                </a:extLst>
              </p:cNvPr>
              <p:cNvSpPr/>
              <p:nvPr/>
            </p:nvSpPr>
            <p:spPr>
              <a:xfrm>
                <a:off x="3919628" y="5015276"/>
                <a:ext cx="214567" cy="123673"/>
              </a:xfrm>
              <a:custGeom>
                <a:avLst/>
                <a:gdLst>
                  <a:gd name="connsiteX0" fmla="*/ 193349 w 214567"/>
                  <a:gd name="connsiteY0" fmla="*/ 96962 h 123673"/>
                  <a:gd name="connsiteX1" fmla="*/ 149243 w 214567"/>
                  <a:gd name="connsiteY1" fmla="*/ 0 h 123673"/>
                  <a:gd name="connsiteX2" fmla="*/ 65086 w 214567"/>
                  <a:gd name="connsiteY2" fmla="*/ 0 h 123673"/>
                  <a:gd name="connsiteX3" fmla="*/ 21219 w 214567"/>
                  <a:gd name="connsiteY3" fmla="*/ 96962 h 123673"/>
                  <a:gd name="connsiteX4" fmla="*/ 0 w 214567"/>
                  <a:gd name="connsiteY4" fmla="*/ 123673 h 123673"/>
                  <a:gd name="connsiteX5" fmla="*/ 214567 w 214567"/>
                  <a:gd name="connsiteY5" fmla="*/ 123673 h 123673"/>
                  <a:gd name="connsiteX6" fmla="*/ 193349 w 214567"/>
                  <a:gd name="connsiteY6" fmla="*/ 96962 h 12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567" h="123673">
                    <a:moveTo>
                      <a:pt x="193349" y="96962"/>
                    </a:moveTo>
                    <a:cubicBezTo>
                      <a:pt x="150912" y="89483"/>
                      <a:pt x="149243" y="55292"/>
                      <a:pt x="149243" y="0"/>
                    </a:cubicBezTo>
                    <a:lnTo>
                      <a:pt x="65086" y="0"/>
                    </a:lnTo>
                    <a:cubicBezTo>
                      <a:pt x="65086" y="55292"/>
                      <a:pt x="63655" y="89483"/>
                      <a:pt x="21219" y="96962"/>
                    </a:cubicBezTo>
                    <a:cubicBezTo>
                      <a:pt x="9085" y="98466"/>
                      <a:pt x="-74" y="109997"/>
                      <a:pt x="0" y="123673"/>
                    </a:cubicBezTo>
                    <a:lnTo>
                      <a:pt x="214567" y="123673"/>
                    </a:lnTo>
                    <a:cubicBezTo>
                      <a:pt x="214641" y="109997"/>
                      <a:pt x="205481" y="98466"/>
                      <a:pt x="193349" y="969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aphic 6" descr="Disk">
              <a:extLst>
                <a:ext uri="{FF2B5EF4-FFF2-40B4-BE49-F238E27FC236}">
                  <a16:creationId xmlns:a16="http://schemas.microsoft.com/office/drawing/2014/main" id="{6F57943A-F141-3248-BB53-2C7A4745B721}"/>
                </a:ext>
              </a:extLst>
            </p:cNvPr>
            <p:cNvGrpSpPr/>
            <p:nvPr/>
          </p:nvGrpSpPr>
          <p:grpSpPr>
            <a:xfrm>
              <a:off x="3815207" y="5221250"/>
              <a:ext cx="429133" cy="429133"/>
              <a:chOff x="3815207" y="5221250"/>
              <a:chExt cx="429133" cy="429133"/>
            </a:xfrm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BC30DAA0-E509-084A-92B9-E0E123339D30}"/>
                  </a:ext>
                </a:extLst>
              </p:cNvPr>
              <p:cNvSpPr/>
              <p:nvPr/>
            </p:nvSpPr>
            <p:spPr>
              <a:xfrm>
                <a:off x="3850014" y="5429617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76BC2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50CB4992-1BFF-6A4E-B74E-446E1AA5733D}"/>
                  </a:ext>
                </a:extLst>
              </p:cNvPr>
              <p:cNvSpPr/>
              <p:nvPr/>
            </p:nvSpPr>
            <p:spPr>
              <a:xfrm>
                <a:off x="3973986" y="5486120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ADB9B6EE-ED23-454B-8BF6-3C15A84EBD1C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4B481FA-BE90-4346-AA1C-BBD2848E3A11}"/>
                  </a:ext>
                </a:extLst>
              </p:cNvPr>
              <p:cNvSpPr/>
              <p:nvPr/>
            </p:nvSpPr>
            <p:spPr>
              <a:xfrm>
                <a:off x="3850014" y="5266785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4B7063E-0283-3F40-86CE-5DB454EDB79B}"/>
                  </a:ext>
                </a:extLst>
              </p:cNvPr>
              <p:cNvSpPr/>
              <p:nvPr/>
            </p:nvSpPr>
            <p:spPr>
              <a:xfrm>
                <a:off x="3973986" y="5323049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005BA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9D96093-5664-CD40-8BA0-FB3B9CC34F31}"/>
                  </a:ext>
                </a:extLst>
              </p:cNvPr>
              <p:cNvSpPr/>
              <p:nvPr/>
            </p:nvSpPr>
            <p:spPr>
              <a:xfrm>
                <a:off x="3850959" y="550161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3349518-6E4F-934D-A3E2-DAA9E4D5C484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0249126-0BAC-6744-9D61-FA40E67A0552}"/>
                  </a:ext>
                </a:extLst>
              </p:cNvPr>
              <p:cNvSpPr/>
              <p:nvPr/>
            </p:nvSpPr>
            <p:spPr>
              <a:xfrm>
                <a:off x="3850959" y="533854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aphic 16" descr="Network Interface">
              <a:extLst>
                <a:ext uri="{FF2B5EF4-FFF2-40B4-BE49-F238E27FC236}">
                  <a16:creationId xmlns:a16="http://schemas.microsoft.com/office/drawing/2014/main" id="{2EB520E6-75E2-D54B-9977-ED10C1BCDCD2}"/>
                </a:ext>
              </a:extLst>
            </p:cNvPr>
            <p:cNvGrpSpPr/>
            <p:nvPr/>
          </p:nvGrpSpPr>
          <p:grpSpPr>
            <a:xfrm>
              <a:off x="3815205" y="4079547"/>
              <a:ext cx="429133" cy="429133"/>
              <a:chOff x="3815205" y="4079547"/>
              <a:chExt cx="429133" cy="429133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8E324714-AD0C-3B46-BB30-BB4832CED04F}"/>
                  </a:ext>
                </a:extLst>
              </p:cNvPr>
              <p:cNvSpPr/>
              <p:nvPr/>
            </p:nvSpPr>
            <p:spPr>
              <a:xfrm>
                <a:off x="4194034" y="4148923"/>
                <a:ext cx="38383" cy="99654"/>
              </a:xfrm>
              <a:custGeom>
                <a:avLst/>
                <a:gdLst>
                  <a:gd name="connsiteX0" fmla="*/ 0 w 38383"/>
                  <a:gd name="connsiteY0" fmla="*/ 0 h 99654"/>
                  <a:gd name="connsiteX1" fmla="*/ 30278 w 38383"/>
                  <a:gd name="connsiteY1" fmla="*/ 0 h 99654"/>
                  <a:gd name="connsiteX2" fmla="*/ 38384 w 38383"/>
                  <a:gd name="connsiteY2" fmla="*/ 8106 h 99654"/>
                  <a:gd name="connsiteX3" fmla="*/ 38384 w 38383"/>
                  <a:gd name="connsiteY3" fmla="*/ 91548 h 99654"/>
                  <a:gd name="connsiteX4" fmla="*/ 30278 w 38383"/>
                  <a:gd name="connsiteY4" fmla="*/ 99654 h 99654"/>
                  <a:gd name="connsiteX5" fmla="*/ 0 w 38383"/>
                  <a:gd name="connsiteY5" fmla="*/ 99654 h 99654"/>
                  <a:gd name="connsiteX6" fmla="*/ 0 w 38383"/>
                  <a:gd name="connsiteY6" fmla="*/ 99654 h 99654"/>
                  <a:gd name="connsiteX7" fmla="*/ 0 w 38383"/>
                  <a:gd name="connsiteY7" fmla="*/ 0 h 99654"/>
                  <a:gd name="connsiteX8" fmla="*/ 0 w 38383"/>
                  <a:gd name="connsiteY8" fmla="*/ 0 h 9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9965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91548"/>
                    </a:lnTo>
                    <a:cubicBezTo>
                      <a:pt x="38384" y="96025"/>
                      <a:pt x="34755" y="99654"/>
                      <a:pt x="30278" y="99654"/>
                    </a:cubicBezTo>
                    <a:lnTo>
                      <a:pt x="0" y="99654"/>
                    </a:lnTo>
                    <a:lnTo>
                      <a:pt x="0" y="996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750C318-C9ED-4E4F-9292-435A27FFEE1E}"/>
                  </a:ext>
                </a:extLst>
              </p:cNvPr>
              <p:cNvSpPr/>
              <p:nvPr/>
            </p:nvSpPr>
            <p:spPr>
              <a:xfrm>
                <a:off x="4194034" y="4294113"/>
                <a:ext cx="38383" cy="155918"/>
              </a:xfrm>
              <a:custGeom>
                <a:avLst/>
                <a:gdLst>
                  <a:gd name="connsiteX0" fmla="*/ 0 w 38383"/>
                  <a:gd name="connsiteY0" fmla="*/ 0 h 155918"/>
                  <a:gd name="connsiteX1" fmla="*/ 30278 w 38383"/>
                  <a:gd name="connsiteY1" fmla="*/ 0 h 155918"/>
                  <a:gd name="connsiteX2" fmla="*/ 38384 w 38383"/>
                  <a:gd name="connsiteY2" fmla="*/ 8106 h 155918"/>
                  <a:gd name="connsiteX3" fmla="*/ 38384 w 38383"/>
                  <a:gd name="connsiteY3" fmla="*/ 147812 h 155918"/>
                  <a:gd name="connsiteX4" fmla="*/ 30278 w 38383"/>
                  <a:gd name="connsiteY4" fmla="*/ 155918 h 155918"/>
                  <a:gd name="connsiteX5" fmla="*/ 0 w 38383"/>
                  <a:gd name="connsiteY5" fmla="*/ 155918 h 155918"/>
                  <a:gd name="connsiteX6" fmla="*/ 0 w 38383"/>
                  <a:gd name="connsiteY6" fmla="*/ 155918 h 155918"/>
                  <a:gd name="connsiteX7" fmla="*/ 0 w 38383"/>
                  <a:gd name="connsiteY7" fmla="*/ 0 h 155918"/>
                  <a:gd name="connsiteX8" fmla="*/ 0 w 38383"/>
                  <a:gd name="connsiteY8" fmla="*/ 0 h 15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5918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147812"/>
                    </a:lnTo>
                    <a:cubicBezTo>
                      <a:pt x="38384" y="152290"/>
                      <a:pt x="34755" y="155918"/>
                      <a:pt x="30278" y="155918"/>
                    </a:cubicBezTo>
                    <a:lnTo>
                      <a:pt x="0" y="155918"/>
                    </a:lnTo>
                    <a:lnTo>
                      <a:pt x="0" y="1559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C2684DE6-D478-4C47-B286-3D7E7159522E}"/>
                  </a:ext>
                </a:extLst>
              </p:cNvPr>
              <p:cNvSpPr/>
              <p:nvPr/>
            </p:nvSpPr>
            <p:spPr>
              <a:xfrm>
                <a:off x="3865985" y="4115308"/>
                <a:ext cx="328048" cy="357610"/>
              </a:xfrm>
              <a:custGeom>
                <a:avLst/>
                <a:gdLst>
                  <a:gd name="connsiteX0" fmla="*/ 311598 w 328048"/>
                  <a:gd name="connsiteY0" fmla="*/ 0 h 357610"/>
                  <a:gd name="connsiteX1" fmla="*/ 311598 w 328048"/>
                  <a:gd name="connsiteY1" fmla="*/ 357611 h 357610"/>
                  <a:gd name="connsiteX2" fmla="*/ 16450 w 328048"/>
                  <a:gd name="connsiteY2" fmla="*/ 357611 h 357610"/>
                  <a:gd name="connsiteX3" fmla="*/ 16450 w 328048"/>
                  <a:gd name="connsiteY3" fmla="*/ 0 h 35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048" h="357610">
                    <a:moveTo>
                      <a:pt x="311598" y="0"/>
                    </a:moveTo>
                    <a:lnTo>
                      <a:pt x="311598" y="357611"/>
                    </a:lnTo>
                    <a:lnTo>
                      <a:pt x="16450" y="357611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rgbClr val="5E964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454E98F-2D5A-634F-AED4-E07F6D1CF32C}"/>
                  </a:ext>
                </a:extLst>
              </p:cNvPr>
              <p:cNvSpPr/>
              <p:nvPr/>
            </p:nvSpPr>
            <p:spPr>
              <a:xfrm>
                <a:off x="3934402" y="4178247"/>
                <a:ext cx="55084" cy="208844"/>
              </a:xfrm>
              <a:custGeom>
                <a:avLst/>
                <a:gdLst>
                  <a:gd name="connsiteX0" fmla="*/ 21463 w 55084"/>
                  <a:gd name="connsiteY0" fmla="*/ 208845 h 208844"/>
                  <a:gd name="connsiteX1" fmla="*/ 4536 w 55084"/>
                  <a:gd name="connsiteY1" fmla="*/ 208845 h 208844"/>
                  <a:gd name="connsiteX2" fmla="*/ 6 w 55084"/>
                  <a:gd name="connsiteY2" fmla="*/ 203850 h 208844"/>
                  <a:gd name="connsiteX3" fmla="*/ 6 w 55084"/>
                  <a:gd name="connsiteY3" fmla="*/ 203838 h 208844"/>
                  <a:gd name="connsiteX4" fmla="*/ 6 w 55084"/>
                  <a:gd name="connsiteY4" fmla="*/ 4768 h 208844"/>
                  <a:gd name="connsiteX5" fmla="*/ 4292 w 55084"/>
                  <a:gd name="connsiteY5" fmla="*/ 6 h 208844"/>
                  <a:gd name="connsiteX6" fmla="*/ 4536 w 55084"/>
                  <a:gd name="connsiteY6" fmla="*/ 0 h 208844"/>
                  <a:gd name="connsiteX7" fmla="*/ 50549 w 55084"/>
                  <a:gd name="connsiteY7" fmla="*/ 0 h 208844"/>
                  <a:gd name="connsiteX8" fmla="*/ 55085 w 55084"/>
                  <a:gd name="connsiteY8" fmla="*/ 4524 h 208844"/>
                  <a:gd name="connsiteX9" fmla="*/ 55078 w 55084"/>
                  <a:gd name="connsiteY9" fmla="*/ 4768 h 208844"/>
                  <a:gd name="connsiteX10" fmla="*/ 50561 w 55084"/>
                  <a:gd name="connsiteY10" fmla="*/ 9774 h 208844"/>
                  <a:gd name="connsiteX11" fmla="*/ 50549 w 55084"/>
                  <a:gd name="connsiteY11" fmla="*/ 9775 h 208844"/>
                  <a:gd name="connsiteX12" fmla="*/ 9066 w 55084"/>
                  <a:gd name="connsiteY12" fmla="*/ 9775 h 208844"/>
                  <a:gd name="connsiteX13" fmla="*/ 9066 w 55084"/>
                  <a:gd name="connsiteY13" fmla="*/ 198832 h 208844"/>
                  <a:gd name="connsiteX14" fmla="*/ 21463 w 55084"/>
                  <a:gd name="connsiteY14" fmla="*/ 198832 h 208844"/>
                  <a:gd name="connsiteX15" fmla="*/ 25993 w 55084"/>
                  <a:gd name="connsiteY15" fmla="*/ 203826 h 208844"/>
                  <a:gd name="connsiteX16" fmla="*/ 25993 w 55084"/>
                  <a:gd name="connsiteY16" fmla="*/ 203838 h 208844"/>
                  <a:gd name="connsiteX17" fmla="*/ 21463 w 55084"/>
                  <a:gd name="connsiteY17" fmla="*/ 208845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084" h="208844">
                    <a:moveTo>
                      <a:pt x="21463" y="208845"/>
                    </a:moveTo>
                    <a:lnTo>
                      <a:pt x="4536" y="208845"/>
                    </a:lnTo>
                    <a:cubicBezTo>
                      <a:pt x="1906" y="208716"/>
                      <a:pt x="-122" y="206480"/>
                      <a:pt x="6" y="203850"/>
                    </a:cubicBezTo>
                    <a:cubicBezTo>
                      <a:pt x="6" y="203845"/>
                      <a:pt x="6" y="203843"/>
                      <a:pt x="6" y="203838"/>
                    </a:cubicBezTo>
                    <a:lnTo>
                      <a:pt x="6" y="4768"/>
                    </a:lnTo>
                    <a:cubicBezTo>
                      <a:pt x="-125" y="2270"/>
                      <a:pt x="1793" y="138"/>
                      <a:pt x="4292" y="6"/>
                    </a:cubicBezTo>
                    <a:cubicBezTo>
                      <a:pt x="4373" y="2"/>
                      <a:pt x="4455" y="0"/>
                      <a:pt x="4536" y="0"/>
                    </a:cubicBezTo>
                    <a:lnTo>
                      <a:pt x="50549" y="0"/>
                    </a:lnTo>
                    <a:cubicBezTo>
                      <a:pt x="53050" y="-4"/>
                      <a:pt x="55081" y="2022"/>
                      <a:pt x="55085" y="4524"/>
                    </a:cubicBezTo>
                    <a:cubicBezTo>
                      <a:pt x="55085" y="4605"/>
                      <a:pt x="55083" y="4687"/>
                      <a:pt x="55078" y="4768"/>
                    </a:cubicBezTo>
                    <a:cubicBezTo>
                      <a:pt x="55213" y="7398"/>
                      <a:pt x="53191" y="9639"/>
                      <a:pt x="50561" y="9774"/>
                    </a:cubicBezTo>
                    <a:cubicBezTo>
                      <a:pt x="50557" y="9774"/>
                      <a:pt x="50553" y="9774"/>
                      <a:pt x="50549" y="9775"/>
                    </a:cubicBezTo>
                    <a:lnTo>
                      <a:pt x="9066" y="9775"/>
                    </a:lnTo>
                    <a:lnTo>
                      <a:pt x="9066" y="198832"/>
                    </a:lnTo>
                    <a:lnTo>
                      <a:pt x="21463" y="198832"/>
                    </a:lnTo>
                    <a:cubicBezTo>
                      <a:pt x="24093" y="198960"/>
                      <a:pt x="26122" y="201197"/>
                      <a:pt x="25993" y="203826"/>
                    </a:cubicBezTo>
                    <a:cubicBezTo>
                      <a:pt x="25993" y="203831"/>
                      <a:pt x="25993" y="203833"/>
                      <a:pt x="25993" y="203838"/>
                    </a:cubicBezTo>
                    <a:cubicBezTo>
                      <a:pt x="26004" y="206427"/>
                      <a:pt x="24040" y="208599"/>
                      <a:pt x="21463" y="208845"/>
                    </a:cubicBez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F09E08D-7AB5-9444-9BB0-3A115D3AC41A}"/>
                  </a:ext>
                </a:extLst>
              </p:cNvPr>
              <p:cNvSpPr/>
              <p:nvPr/>
            </p:nvSpPr>
            <p:spPr>
              <a:xfrm>
                <a:off x="3912472" y="4155120"/>
                <a:ext cx="72478" cy="256289"/>
              </a:xfrm>
              <a:custGeom>
                <a:avLst/>
                <a:gdLst>
                  <a:gd name="connsiteX0" fmla="*/ 45777 w 72478"/>
                  <a:gd name="connsiteY0" fmla="*/ 256290 h 256289"/>
                  <a:gd name="connsiteX1" fmla="*/ 7632 w 72478"/>
                  <a:gd name="connsiteY1" fmla="*/ 256290 h 256289"/>
                  <a:gd name="connsiteX2" fmla="*/ 3102 w 72478"/>
                  <a:gd name="connsiteY2" fmla="*/ 251295 h 256289"/>
                  <a:gd name="connsiteX3" fmla="*/ 3102 w 72478"/>
                  <a:gd name="connsiteY3" fmla="*/ 251283 h 256289"/>
                  <a:gd name="connsiteX4" fmla="*/ 3 w 72478"/>
                  <a:gd name="connsiteY4" fmla="*/ 5008 h 256289"/>
                  <a:gd name="connsiteX5" fmla="*/ 1433 w 72478"/>
                  <a:gd name="connsiteY5" fmla="*/ 1432 h 256289"/>
                  <a:gd name="connsiteX6" fmla="*/ 4533 w 72478"/>
                  <a:gd name="connsiteY6" fmla="*/ 2 h 256289"/>
                  <a:gd name="connsiteX7" fmla="*/ 72479 w 72478"/>
                  <a:gd name="connsiteY7" fmla="*/ 2 h 256289"/>
                  <a:gd name="connsiteX8" fmla="*/ 72479 w 72478"/>
                  <a:gd name="connsiteY8" fmla="*/ 9777 h 256289"/>
                  <a:gd name="connsiteX9" fmla="*/ 9301 w 72478"/>
                  <a:gd name="connsiteY9" fmla="*/ 9777 h 256289"/>
                  <a:gd name="connsiteX10" fmla="*/ 12162 w 72478"/>
                  <a:gd name="connsiteY10" fmla="*/ 246277 h 256289"/>
                  <a:gd name="connsiteX11" fmla="*/ 45777 w 72478"/>
                  <a:gd name="connsiteY11" fmla="*/ 246277 h 25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478" h="256289">
                    <a:moveTo>
                      <a:pt x="45777" y="256290"/>
                    </a:moveTo>
                    <a:lnTo>
                      <a:pt x="7632" y="256290"/>
                    </a:lnTo>
                    <a:cubicBezTo>
                      <a:pt x="5002" y="256161"/>
                      <a:pt x="2974" y="253925"/>
                      <a:pt x="3102" y="251295"/>
                    </a:cubicBezTo>
                    <a:cubicBezTo>
                      <a:pt x="3102" y="251290"/>
                      <a:pt x="3102" y="251288"/>
                      <a:pt x="3102" y="251283"/>
                    </a:cubicBezTo>
                    <a:lnTo>
                      <a:pt x="3" y="5008"/>
                    </a:lnTo>
                    <a:cubicBezTo>
                      <a:pt x="-44" y="3668"/>
                      <a:pt x="475" y="2370"/>
                      <a:pt x="1433" y="1432"/>
                    </a:cubicBezTo>
                    <a:cubicBezTo>
                      <a:pt x="2184" y="494"/>
                      <a:pt x="3332" y="-36"/>
                      <a:pt x="4533" y="2"/>
                    </a:cubicBezTo>
                    <a:lnTo>
                      <a:pt x="72479" y="2"/>
                    </a:lnTo>
                    <a:lnTo>
                      <a:pt x="72479" y="9777"/>
                    </a:lnTo>
                    <a:lnTo>
                      <a:pt x="9301" y="9777"/>
                    </a:lnTo>
                    <a:lnTo>
                      <a:pt x="12162" y="246277"/>
                    </a:lnTo>
                    <a:lnTo>
                      <a:pt x="45777" y="246277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1C3440B2-ED5E-7446-8BB3-E3C9C9ECFBF7}"/>
                  </a:ext>
                </a:extLst>
              </p:cNvPr>
              <p:cNvSpPr/>
              <p:nvPr/>
            </p:nvSpPr>
            <p:spPr>
              <a:xfrm>
                <a:off x="4058612" y="4209478"/>
                <a:ext cx="42681" cy="179997"/>
              </a:xfrm>
              <a:custGeom>
                <a:avLst/>
                <a:gdLst>
                  <a:gd name="connsiteX0" fmla="*/ 42681 w 42681"/>
                  <a:gd name="connsiteY0" fmla="*/ 179997 h 179997"/>
                  <a:gd name="connsiteX1" fmla="*/ 4774 w 42681"/>
                  <a:gd name="connsiteY1" fmla="*/ 179997 h 179997"/>
                  <a:gd name="connsiteX2" fmla="*/ 1437 w 42681"/>
                  <a:gd name="connsiteY2" fmla="*/ 178329 h 179997"/>
                  <a:gd name="connsiteX3" fmla="*/ 6 w 42681"/>
                  <a:gd name="connsiteY3" fmla="*/ 174991 h 179997"/>
                  <a:gd name="connsiteX4" fmla="*/ 6 w 42681"/>
                  <a:gd name="connsiteY4" fmla="*/ 58410 h 179997"/>
                  <a:gd name="connsiteX5" fmla="*/ 4291 w 42681"/>
                  <a:gd name="connsiteY5" fmla="*/ 53648 h 179997"/>
                  <a:gd name="connsiteX6" fmla="*/ 4536 w 42681"/>
                  <a:gd name="connsiteY6" fmla="*/ 53642 h 179997"/>
                  <a:gd name="connsiteX7" fmla="*/ 26231 w 42681"/>
                  <a:gd name="connsiteY7" fmla="*/ 53642 h 179997"/>
                  <a:gd name="connsiteX8" fmla="*/ 26231 w 42681"/>
                  <a:gd name="connsiteY8" fmla="*/ 0 h 179997"/>
                  <a:gd name="connsiteX9" fmla="*/ 35291 w 42681"/>
                  <a:gd name="connsiteY9" fmla="*/ 0 h 179997"/>
                  <a:gd name="connsiteX10" fmla="*/ 35291 w 42681"/>
                  <a:gd name="connsiteY10" fmla="*/ 58171 h 179997"/>
                  <a:gd name="connsiteX11" fmla="*/ 30999 w 42681"/>
                  <a:gd name="connsiteY11" fmla="*/ 63178 h 179997"/>
                  <a:gd name="connsiteX12" fmla="*/ 9304 w 42681"/>
                  <a:gd name="connsiteY12" fmla="*/ 63178 h 179997"/>
                  <a:gd name="connsiteX13" fmla="*/ 9304 w 42681"/>
                  <a:gd name="connsiteY13" fmla="*/ 168554 h 179997"/>
                  <a:gd name="connsiteX14" fmla="*/ 42681 w 42681"/>
                  <a:gd name="connsiteY14" fmla="*/ 168554 h 17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81" h="179997">
                    <a:moveTo>
                      <a:pt x="42681" y="179997"/>
                    </a:moveTo>
                    <a:lnTo>
                      <a:pt x="4774" y="179997"/>
                    </a:lnTo>
                    <a:cubicBezTo>
                      <a:pt x="3473" y="179947"/>
                      <a:pt x="2257" y="179339"/>
                      <a:pt x="1437" y="178329"/>
                    </a:cubicBezTo>
                    <a:cubicBezTo>
                      <a:pt x="490" y="177482"/>
                      <a:pt x="-34" y="176259"/>
                      <a:pt x="6" y="174991"/>
                    </a:cubicBezTo>
                    <a:lnTo>
                      <a:pt x="6" y="58410"/>
                    </a:lnTo>
                    <a:cubicBezTo>
                      <a:pt x="-125" y="55912"/>
                      <a:pt x="1792" y="53780"/>
                      <a:pt x="4291" y="53648"/>
                    </a:cubicBezTo>
                    <a:cubicBezTo>
                      <a:pt x="4374" y="53644"/>
                      <a:pt x="4455" y="53642"/>
                      <a:pt x="4536" y="53642"/>
                    </a:cubicBezTo>
                    <a:lnTo>
                      <a:pt x="26231" y="53642"/>
                    </a:lnTo>
                    <a:lnTo>
                      <a:pt x="26231" y="0"/>
                    </a:lnTo>
                    <a:lnTo>
                      <a:pt x="35291" y="0"/>
                    </a:lnTo>
                    <a:lnTo>
                      <a:pt x="35291" y="58171"/>
                    </a:lnTo>
                    <a:cubicBezTo>
                      <a:pt x="35431" y="60720"/>
                      <a:pt x="33538" y="62927"/>
                      <a:pt x="30999" y="63178"/>
                    </a:cubicBezTo>
                    <a:lnTo>
                      <a:pt x="9304" y="63178"/>
                    </a:lnTo>
                    <a:lnTo>
                      <a:pt x="9304" y="168554"/>
                    </a:lnTo>
                    <a:lnTo>
                      <a:pt x="42681" y="168554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3FBE30F4-331C-2047-8B8D-FD7E1BAD69A9}"/>
                  </a:ext>
                </a:extLst>
              </p:cNvPr>
              <p:cNvSpPr/>
              <p:nvPr/>
            </p:nvSpPr>
            <p:spPr>
              <a:xfrm>
                <a:off x="3983758" y="4134142"/>
                <a:ext cx="146382" cy="74144"/>
              </a:xfrm>
              <a:custGeom>
                <a:avLst/>
                <a:gdLst>
                  <a:gd name="connsiteX0" fmla="*/ 140183 w 146382"/>
                  <a:gd name="connsiteY0" fmla="*/ 0 h 74144"/>
                  <a:gd name="connsiteX1" fmla="*/ 140183 w 146382"/>
                  <a:gd name="connsiteY1" fmla="*/ 74145 h 74144"/>
                  <a:gd name="connsiteX2" fmla="*/ 6199 w 146382"/>
                  <a:gd name="connsiteY2" fmla="*/ 74145 h 74144"/>
                  <a:gd name="connsiteX3" fmla="*/ 6199 w 146382"/>
                  <a:gd name="connsiteY3" fmla="*/ 0 h 74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82" h="74144">
                    <a:moveTo>
                      <a:pt x="140183" y="0"/>
                    </a:moveTo>
                    <a:lnTo>
                      <a:pt x="140183" y="74145"/>
                    </a:lnTo>
                    <a:lnTo>
                      <a:pt x="6199" y="74145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A29B0A45-BBDD-F144-89C1-E5FCF988E35E}"/>
                  </a:ext>
                </a:extLst>
              </p:cNvPr>
              <p:cNvSpPr/>
              <p:nvPr/>
            </p:nvSpPr>
            <p:spPr>
              <a:xfrm rot="5400000">
                <a:off x="3954792" y="4382204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42E7E94A-8383-8E4D-B310-0129031982D9}"/>
                  </a:ext>
                </a:extLst>
              </p:cNvPr>
              <p:cNvSpPr/>
              <p:nvPr/>
            </p:nvSpPr>
            <p:spPr>
              <a:xfrm rot="5400000">
                <a:off x="3910448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8005CC3D-7B7E-7A43-BA93-1A52E7080A4E}"/>
                  </a:ext>
                </a:extLst>
              </p:cNvPr>
              <p:cNvSpPr/>
              <p:nvPr/>
            </p:nvSpPr>
            <p:spPr>
              <a:xfrm rot="5400000">
                <a:off x="4053016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C9A7B33B-D3CE-854E-8A02-52C27F923729}"/>
                  </a:ext>
                </a:extLst>
              </p:cNvPr>
              <p:cNvSpPr/>
              <p:nvPr/>
            </p:nvSpPr>
            <p:spPr>
              <a:xfrm>
                <a:off x="3983758" y="4245001"/>
                <a:ext cx="49588" cy="53403"/>
              </a:xfrm>
              <a:custGeom>
                <a:avLst/>
                <a:gdLst>
                  <a:gd name="connsiteX0" fmla="*/ 49589 w 49588"/>
                  <a:gd name="connsiteY0" fmla="*/ 26702 h 53403"/>
                  <a:gd name="connsiteX1" fmla="*/ 24794 w 49588"/>
                  <a:gd name="connsiteY1" fmla="*/ 53403 h 53403"/>
                  <a:gd name="connsiteX2" fmla="*/ 0 w 49588"/>
                  <a:gd name="connsiteY2" fmla="*/ 26702 h 53403"/>
                  <a:gd name="connsiteX3" fmla="*/ 24794 w 49588"/>
                  <a:gd name="connsiteY3" fmla="*/ 0 h 53403"/>
                  <a:gd name="connsiteX4" fmla="*/ 49589 w 49588"/>
                  <a:gd name="connsiteY4" fmla="*/ 26702 h 5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88" h="53403">
                    <a:moveTo>
                      <a:pt x="49589" y="26702"/>
                    </a:moveTo>
                    <a:cubicBezTo>
                      <a:pt x="49589" y="41449"/>
                      <a:pt x="38488" y="53403"/>
                      <a:pt x="24794" y="53403"/>
                    </a:cubicBezTo>
                    <a:cubicBezTo>
                      <a:pt x="11101" y="53403"/>
                      <a:pt x="0" y="41449"/>
                      <a:pt x="0" y="26702"/>
                    </a:cubicBezTo>
                    <a:cubicBezTo>
                      <a:pt x="0" y="11955"/>
                      <a:pt x="11101" y="0"/>
                      <a:pt x="24794" y="0"/>
                    </a:cubicBezTo>
                    <a:cubicBezTo>
                      <a:pt x="38488" y="0"/>
                      <a:pt x="49589" y="11955"/>
                      <a:pt x="49589" y="26702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AD277794-A0F2-EC48-9A43-0BE309D1C029}"/>
                  </a:ext>
                </a:extLst>
              </p:cNvPr>
              <p:cNvSpPr/>
              <p:nvPr/>
            </p:nvSpPr>
            <p:spPr>
              <a:xfrm rot="10800000">
                <a:off x="3827125" y="4216631"/>
                <a:ext cx="38383" cy="154964"/>
              </a:xfrm>
              <a:custGeom>
                <a:avLst/>
                <a:gdLst>
                  <a:gd name="connsiteX0" fmla="*/ 0 w 38383"/>
                  <a:gd name="connsiteY0" fmla="*/ 0 h 154964"/>
                  <a:gd name="connsiteX1" fmla="*/ 30278 w 38383"/>
                  <a:gd name="connsiteY1" fmla="*/ 0 h 154964"/>
                  <a:gd name="connsiteX2" fmla="*/ 38384 w 38383"/>
                  <a:gd name="connsiteY2" fmla="*/ 7152 h 154964"/>
                  <a:gd name="connsiteX3" fmla="*/ 38384 w 38383"/>
                  <a:gd name="connsiteY3" fmla="*/ 146859 h 154964"/>
                  <a:gd name="connsiteX4" fmla="*/ 30278 w 38383"/>
                  <a:gd name="connsiteY4" fmla="*/ 154965 h 154964"/>
                  <a:gd name="connsiteX5" fmla="*/ 0 w 38383"/>
                  <a:gd name="connsiteY5" fmla="*/ 154965 h 154964"/>
                  <a:gd name="connsiteX6" fmla="*/ 0 w 38383"/>
                  <a:gd name="connsiteY6" fmla="*/ 154965 h 154964"/>
                  <a:gd name="connsiteX7" fmla="*/ 0 w 38383"/>
                  <a:gd name="connsiteY7" fmla="*/ 0 h 154964"/>
                  <a:gd name="connsiteX8" fmla="*/ 0 w 38383"/>
                  <a:gd name="connsiteY8" fmla="*/ 0 h 1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496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407" y="-28"/>
                      <a:pt x="37898" y="3052"/>
                      <a:pt x="38384" y="7152"/>
                    </a:cubicBezTo>
                    <a:lnTo>
                      <a:pt x="38384" y="146859"/>
                    </a:lnTo>
                    <a:cubicBezTo>
                      <a:pt x="38384" y="151336"/>
                      <a:pt x="34755" y="154965"/>
                      <a:pt x="30278" y="154965"/>
                    </a:cubicBezTo>
                    <a:lnTo>
                      <a:pt x="0" y="154965"/>
                    </a:lnTo>
                    <a:lnTo>
                      <a:pt x="0" y="1549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3B3B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6" name="Graphic 29">
              <a:extLst>
                <a:ext uri="{FF2B5EF4-FFF2-40B4-BE49-F238E27FC236}">
                  <a16:creationId xmlns:a16="http://schemas.microsoft.com/office/drawing/2014/main" id="{750BFF1F-D60E-9C40-A046-DE34E6543BCE}"/>
                </a:ext>
              </a:extLst>
            </p:cNvPr>
            <p:cNvGrpSpPr/>
            <p:nvPr/>
          </p:nvGrpSpPr>
          <p:grpSpPr>
            <a:xfrm>
              <a:off x="3815205" y="3481586"/>
              <a:ext cx="429133" cy="429133"/>
              <a:chOff x="3815205" y="3481586"/>
              <a:chExt cx="429133" cy="429133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657A2F5C-0306-8F4F-8584-B58CBF2EFA19}"/>
                  </a:ext>
                </a:extLst>
              </p:cNvPr>
              <p:cNvSpPr/>
              <p:nvPr/>
            </p:nvSpPr>
            <p:spPr>
              <a:xfrm>
                <a:off x="3827125" y="3619623"/>
                <a:ext cx="405292" cy="239599"/>
              </a:xfrm>
              <a:custGeom>
                <a:avLst/>
                <a:gdLst>
                  <a:gd name="connsiteX0" fmla="*/ 0 w 405292"/>
                  <a:gd name="connsiteY0" fmla="*/ 0 h 239599"/>
                  <a:gd name="connsiteX1" fmla="*/ 405292 w 405292"/>
                  <a:gd name="connsiteY1" fmla="*/ 0 h 239599"/>
                  <a:gd name="connsiteX2" fmla="*/ 405292 w 405292"/>
                  <a:gd name="connsiteY2" fmla="*/ 0 h 239599"/>
                  <a:gd name="connsiteX3" fmla="*/ 405292 w 405292"/>
                  <a:gd name="connsiteY3" fmla="*/ 226010 h 239599"/>
                  <a:gd name="connsiteX4" fmla="*/ 391703 w 405292"/>
                  <a:gd name="connsiteY4" fmla="*/ 239599 h 239599"/>
                  <a:gd name="connsiteX5" fmla="*/ 13589 w 405292"/>
                  <a:gd name="connsiteY5" fmla="*/ 239599 h 239599"/>
                  <a:gd name="connsiteX6" fmla="*/ 0 w 405292"/>
                  <a:gd name="connsiteY6" fmla="*/ 226010 h 239599"/>
                  <a:gd name="connsiteX7" fmla="*/ 0 w 405292"/>
                  <a:gd name="connsiteY7" fmla="*/ 0 h 239599"/>
                  <a:gd name="connsiteX8" fmla="*/ 0 w 405292"/>
                  <a:gd name="connsiteY8" fmla="*/ 0 h 23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239599">
                    <a:moveTo>
                      <a:pt x="0" y="0"/>
                    </a:moveTo>
                    <a:lnTo>
                      <a:pt x="405292" y="0"/>
                    </a:lnTo>
                    <a:lnTo>
                      <a:pt x="405292" y="0"/>
                    </a:lnTo>
                    <a:lnTo>
                      <a:pt x="405292" y="226010"/>
                    </a:lnTo>
                    <a:cubicBezTo>
                      <a:pt x="405292" y="233515"/>
                      <a:pt x="399208" y="239599"/>
                      <a:pt x="391703" y="239599"/>
                    </a:cubicBezTo>
                    <a:lnTo>
                      <a:pt x="13589" y="239599"/>
                    </a:lnTo>
                    <a:cubicBezTo>
                      <a:pt x="6084" y="239599"/>
                      <a:pt x="0" y="233515"/>
                      <a:pt x="0" y="22601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BED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1664F0E7-64D2-C442-A8F2-189F25230A88}"/>
                  </a:ext>
                </a:extLst>
              </p:cNvPr>
              <p:cNvSpPr/>
              <p:nvPr/>
            </p:nvSpPr>
            <p:spPr>
              <a:xfrm>
                <a:off x="3827125" y="3533320"/>
                <a:ext cx="405292" cy="86303"/>
              </a:xfrm>
              <a:custGeom>
                <a:avLst/>
                <a:gdLst>
                  <a:gd name="connsiteX0" fmla="*/ 13589 w 405292"/>
                  <a:gd name="connsiteY0" fmla="*/ 0 h 86303"/>
                  <a:gd name="connsiteX1" fmla="*/ 391703 w 405292"/>
                  <a:gd name="connsiteY1" fmla="*/ 0 h 86303"/>
                  <a:gd name="connsiteX2" fmla="*/ 405292 w 405292"/>
                  <a:gd name="connsiteY2" fmla="*/ 13589 h 86303"/>
                  <a:gd name="connsiteX3" fmla="*/ 405292 w 405292"/>
                  <a:gd name="connsiteY3" fmla="*/ 86303 h 86303"/>
                  <a:gd name="connsiteX4" fmla="*/ 405292 w 405292"/>
                  <a:gd name="connsiteY4" fmla="*/ 86303 h 86303"/>
                  <a:gd name="connsiteX5" fmla="*/ 0 w 405292"/>
                  <a:gd name="connsiteY5" fmla="*/ 86303 h 86303"/>
                  <a:gd name="connsiteX6" fmla="*/ 0 w 405292"/>
                  <a:gd name="connsiteY6" fmla="*/ 86303 h 86303"/>
                  <a:gd name="connsiteX7" fmla="*/ 0 w 405292"/>
                  <a:gd name="connsiteY7" fmla="*/ 13351 h 86303"/>
                  <a:gd name="connsiteX8" fmla="*/ 13589 w 405292"/>
                  <a:gd name="connsiteY8" fmla="*/ 0 h 8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86303">
                    <a:moveTo>
                      <a:pt x="13589" y="0"/>
                    </a:moveTo>
                    <a:lnTo>
                      <a:pt x="391703" y="0"/>
                    </a:lnTo>
                    <a:cubicBezTo>
                      <a:pt x="399208" y="0"/>
                      <a:pt x="405292" y="6084"/>
                      <a:pt x="405292" y="13589"/>
                    </a:cubicBezTo>
                    <a:lnTo>
                      <a:pt x="405292" y="86303"/>
                    </a:lnTo>
                    <a:lnTo>
                      <a:pt x="405292" y="86303"/>
                    </a:lnTo>
                    <a:lnTo>
                      <a:pt x="0" y="86303"/>
                    </a:lnTo>
                    <a:lnTo>
                      <a:pt x="0" y="86303"/>
                    </a:lnTo>
                    <a:lnTo>
                      <a:pt x="0" y="13351"/>
                    </a:lnTo>
                    <a:cubicBezTo>
                      <a:pt x="130" y="5939"/>
                      <a:pt x="6176" y="-1"/>
                      <a:pt x="13589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647A5DF7-476F-2441-843C-870A23E89A7F}"/>
                  </a:ext>
                </a:extLst>
              </p:cNvPr>
              <p:cNvSpPr/>
              <p:nvPr/>
            </p:nvSpPr>
            <p:spPr>
              <a:xfrm>
                <a:off x="4087942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768A3F0-0AB5-0848-89DF-1BC909A91A73}"/>
                  </a:ext>
                </a:extLst>
              </p:cNvPr>
              <p:cNvSpPr/>
              <p:nvPr/>
            </p:nvSpPr>
            <p:spPr>
              <a:xfrm>
                <a:off x="3998301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3E87005-9426-434D-BD0E-E6C4C3DC261B}"/>
                  </a:ext>
                </a:extLst>
              </p:cNvPr>
              <p:cNvSpPr/>
              <p:nvPr/>
            </p:nvSpPr>
            <p:spPr>
              <a:xfrm>
                <a:off x="3905799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4813CE6-5383-F046-BC98-6889DCA2EEEC}"/>
                  </a:ext>
                </a:extLst>
              </p:cNvPr>
              <p:cNvSpPr/>
              <p:nvPr/>
            </p:nvSpPr>
            <p:spPr>
              <a:xfrm>
                <a:off x="3881720" y="3559068"/>
                <a:ext cx="296340" cy="34807"/>
              </a:xfrm>
              <a:custGeom>
                <a:avLst/>
                <a:gdLst>
                  <a:gd name="connsiteX0" fmla="*/ 289665 w 296340"/>
                  <a:gd name="connsiteY0" fmla="*/ 0 h 34807"/>
                  <a:gd name="connsiteX1" fmla="*/ 289665 w 296340"/>
                  <a:gd name="connsiteY1" fmla="*/ 34807 h 34807"/>
                  <a:gd name="connsiteX2" fmla="*/ 6675 w 296340"/>
                  <a:gd name="connsiteY2" fmla="*/ 34807 h 34807"/>
                  <a:gd name="connsiteX3" fmla="*/ 6675 w 296340"/>
                  <a:gd name="connsiteY3" fmla="*/ 0 h 3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340" h="34807">
                    <a:moveTo>
                      <a:pt x="289665" y="0"/>
                    </a:moveTo>
                    <a:lnTo>
                      <a:pt x="289665" y="34807"/>
                    </a:lnTo>
                    <a:lnTo>
                      <a:pt x="6675" y="34807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7C0768-8812-7B42-9A7F-92084FCDDB80}"/>
              </a:ext>
            </a:extLst>
          </p:cNvPr>
          <p:cNvGrpSpPr/>
          <p:nvPr/>
        </p:nvGrpSpPr>
        <p:grpSpPr>
          <a:xfrm>
            <a:off x="7829627" y="4068155"/>
            <a:ext cx="429135" cy="2168797"/>
            <a:chOff x="3815205" y="3481586"/>
            <a:chExt cx="429135" cy="2168797"/>
          </a:xfrm>
        </p:grpSpPr>
        <p:grpSp>
          <p:nvGrpSpPr>
            <p:cNvPr id="111" name="Content Placeholder 4" descr="VM">
              <a:extLst>
                <a:ext uri="{FF2B5EF4-FFF2-40B4-BE49-F238E27FC236}">
                  <a16:creationId xmlns:a16="http://schemas.microsoft.com/office/drawing/2014/main" id="{56DB7C2A-F815-6C4E-A4EA-DAE978FC98B9}"/>
                </a:ext>
              </a:extLst>
            </p:cNvPr>
            <p:cNvGrpSpPr/>
            <p:nvPr/>
          </p:nvGrpSpPr>
          <p:grpSpPr>
            <a:xfrm>
              <a:off x="3815207" y="4689132"/>
              <a:ext cx="429133" cy="480803"/>
              <a:chOff x="3815207" y="4689132"/>
              <a:chExt cx="429133" cy="480803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E3D7B8F-CD13-1B43-9FE6-62F2280C1D16}"/>
                  </a:ext>
                </a:extLst>
              </p:cNvPr>
              <p:cNvSpPr/>
              <p:nvPr/>
            </p:nvSpPr>
            <p:spPr>
              <a:xfrm>
                <a:off x="3812346" y="4694741"/>
                <a:ext cx="429133" cy="320535"/>
              </a:xfrm>
              <a:custGeom>
                <a:avLst/>
                <a:gdLst>
                  <a:gd name="connsiteX0" fmla="*/ 414829 w 429133"/>
                  <a:gd name="connsiteY0" fmla="*/ 0 h 320535"/>
                  <a:gd name="connsiteX1" fmla="*/ 414829 w 429133"/>
                  <a:gd name="connsiteY1" fmla="*/ 320535 h 320535"/>
                  <a:gd name="connsiteX2" fmla="*/ 14304 w 429133"/>
                  <a:gd name="connsiteY2" fmla="*/ 320535 h 320535"/>
                  <a:gd name="connsiteX3" fmla="*/ 14304 w 429133"/>
                  <a:gd name="connsiteY3" fmla="*/ 0 h 32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33" h="320535">
                    <a:moveTo>
                      <a:pt x="414829" y="0"/>
                    </a:moveTo>
                    <a:lnTo>
                      <a:pt x="414829" y="320535"/>
                    </a:lnTo>
                    <a:lnTo>
                      <a:pt x="14304" y="320535"/>
                    </a:lnTo>
                    <a:lnTo>
                      <a:pt x="14304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12D758CF-0835-FE4B-BED6-7A219CCD5253}"/>
                  </a:ext>
                </a:extLst>
              </p:cNvPr>
              <p:cNvSpPr/>
              <p:nvPr/>
            </p:nvSpPr>
            <p:spPr>
              <a:xfrm>
                <a:off x="4026912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0 h 140234"/>
                  <a:gd name="connsiteX1" fmla="*/ 71522 w 71522"/>
                  <a:gd name="connsiteY1" fmla="*/ 93222 h 140234"/>
                  <a:gd name="connsiteX2" fmla="*/ 0 w 71522"/>
                  <a:gd name="connsiteY2" fmla="*/ 140234 h 140234"/>
                  <a:gd name="connsiteX3" fmla="*/ 0 w 71522"/>
                  <a:gd name="connsiteY3" fmla="*/ 46745 h 140234"/>
                  <a:gd name="connsiteX4" fmla="*/ 71522 w 71522"/>
                  <a:gd name="connsiteY4" fmla="*/ 0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0"/>
                    </a:moveTo>
                    <a:lnTo>
                      <a:pt x="71522" y="93222"/>
                    </a:lnTo>
                    <a:lnTo>
                      <a:pt x="0" y="140234"/>
                    </a:lnTo>
                    <a:lnTo>
                      <a:pt x="0" y="46745"/>
                    </a:lnTo>
                    <a:lnTo>
                      <a:pt x="71522" y="0"/>
                    </a:lnTo>
                    <a:close/>
                  </a:path>
                </a:pathLst>
              </a:custGeom>
              <a:solidFill>
                <a:srgbClr val="50E6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AC7A896-D831-BE49-9044-C527D0530259}"/>
                  </a:ext>
                </a:extLst>
              </p:cNvPr>
              <p:cNvSpPr/>
              <p:nvPr/>
            </p:nvSpPr>
            <p:spPr>
              <a:xfrm>
                <a:off x="3955390" y="4761519"/>
                <a:ext cx="143044" cy="93756"/>
              </a:xfrm>
              <a:custGeom>
                <a:avLst/>
                <a:gdLst>
                  <a:gd name="connsiteX0" fmla="*/ 143044 w 143044"/>
                  <a:gd name="connsiteY0" fmla="*/ 46745 h 93756"/>
                  <a:gd name="connsiteX1" fmla="*/ 71522 w 143044"/>
                  <a:gd name="connsiteY1" fmla="*/ 93757 h 93756"/>
                  <a:gd name="connsiteX2" fmla="*/ 0 w 143044"/>
                  <a:gd name="connsiteY2" fmla="*/ 46745 h 93756"/>
                  <a:gd name="connsiteX3" fmla="*/ 71522 w 143044"/>
                  <a:gd name="connsiteY3" fmla="*/ 0 h 93756"/>
                  <a:gd name="connsiteX4" fmla="*/ 143044 w 143044"/>
                  <a:gd name="connsiteY4" fmla="*/ 46745 h 9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4" h="93756">
                    <a:moveTo>
                      <a:pt x="143044" y="46745"/>
                    </a:moveTo>
                    <a:lnTo>
                      <a:pt x="71522" y="93757"/>
                    </a:lnTo>
                    <a:lnTo>
                      <a:pt x="0" y="46745"/>
                    </a:lnTo>
                    <a:lnTo>
                      <a:pt x="71522" y="0"/>
                    </a:lnTo>
                    <a:lnTo>
                      <a:pt x="143044" y="46745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DE0E5EF6-824F-7E43-B073-2A50EA6DB23F}"/>
                  </a:ext>
                </a:extLst>
              </p:cNvPr>
              <p:cNvSpPr/>
              <p:nvPr/>
            </p:nvSpPr>
            <p:spPr>
              <a:xfrm>
                <a:off x="3955390" y="4808264"/>
                <a:ext cx="71522" cy="140234"/>
              </a:xfrm>
              <a:custGeom>
                <a:avLst/>
                <a:gdLst>
                  <a:gd name="connsiteX0" fmla="*/ 71522 w 71522"/>
                  <a:gd name="connsiteY0" fmla="*/ 47012 h 140234"/>
                  <a:gd name="connsiteX1" fmla="*/ 71522 w 71522"/>
                  <a:gd name="connsiteY1" fmla="*/ 140234 h 140234"/>
                  <a:gd name="connsiteX2" fmla="*/ 0 w 71522"/>
                  <a:gd name="connsiteY2" fmla="*/ 93222 h 140234"/>
                  <a:gd name="connsiteX3" fmla="*/ 0 w 71522"/>
                  <a:gd name="connsiteY3" fmla="*/ 0 h 140234"/>
                  <a:gd name="connsiteX4" fmla="*/ 71522 w 71522"/>
                  <a:gd name="connsiteY4" fmla="*/ 47012 h 14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22" h="140234">
                    <a:moveTo>
                      <a:pt x="71522" y="47012"/>
                    </a:moveTo>
                    <a:lnTo>
                      <a:pt x="71522" y="140234"/>
                    </a:lnTo>
                    <a:lnTo>
                      <a:pt x="0" y="93222"/>
                    </a:lnTo>
                    <a:lnTo>
                      <a:pt x="0" y="0"/>
                    </a:lnTo>
                    <a:lnTo>
                      <a:pt x="71522" y="47012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F832CB2-EC11-EB44-BD6A-00DA07D729AF}"/>
                  </a:ext>
                </a:extLst>
              </p:cNvPr>
              <p:cNvSpPr/>
              <p:nvPr/>
            </p:nvSpPr>
            <p:spPr>
              <a:xfrm>
                <a:off x="3955390" y="4855009"/>
                <a:ext cx="71522" cy="93489"/>
              </a:xfrm>
              <a:custGeom>
                <a:avLst/>
                <a:gdLst>
                  <a:gd name="connsiteX0" fmla="*/ 0 w 71522"/>
                  <a:gd name="connsiteY0" fmla="*/ 46478 h 93489"/>
                  <a:gd name="connsiteX1" fmla="*/ 71522 w 71522"/>
                  <a:gd name="connsiteY1" fmla="*/ 0 h 93489"/>
                  <a:gd name="connsiteX2" fmla="*/ 71522 w 71522"/>
                  <a:gd name="connsiteY2" fmla="*/ 93489 h 93489"/>
                  <a:gd name="connsiteX3" fmla="*/ 0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0" y="46478"/>
                    </a:moveTo>
                    <a:lnTo>
                      <a:pt x="71522" y="0"/>
                    </a:lnTo>
                    <a:lnTo>
                      <a:pt x="71522" y="93489"/>
                    </a:lnTo>
                    <a:lnTo>
                      <a:pt x="0" y="46478"/>
                    </a:lnTo>
                    <a:close/>
                  </a:path>
                </a:pathLst>
              </a:custGeom>
              <a:solidFill>
                <a:srgbClr val="C3F1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57CD37F5-DD37-B745-9103-CDD72E8E0921}"/>
                  </a:ext>
                </a:extLst>
              </p:cNvPr>
              <p:cNvSpPr/>
              <p:nvPr/>
            </p:nvSpPr>
            <p:spPr>
              <a:xfrm>
                <a:off x="4026912" y="4855009"/>
                <a:ext cx="71522" cy="93489"/>
              </a:xfrm>
              <a:custGeom>
                <a:avLst/>
                <a:gdLst>
                  <a:gd name="connsiteX0" fmla="*/ 71522 w 71522"/>
                  <a:gd name="connsiteY0" fmla="*/ 46478 h 93489"/>
                  <a:gd name="connsiteX1" fmla="*/ 0 w 71522"/>
                  <a:gd name="connsiteY1" fmla="*/ 0 h 93489"/>
                  <a:gd name="connsiteX2" fmla="*/ 0 w 71522"/>
                  <a:gd name="connsiteY2" fmla="*/ 93489 h 93489"/>
                  <a:gd name="connsiteX3" fmla="*/ 71522 w 71522"/>
                  <a:gd name="connsiteY3" fmla="*/ 46478 h 9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22" h="93489">
                    <a:moveTo>
                      <a:pt x="71522" y="46478"/>
                    </a:moveTo>
                    <a:lnTo>
                      <a:pt x="0" y="0"/>
                    </a:lnTo>
                    <a:lnTo>
                      <a:pt x="0" y="93489"/>
                    </a:lnTo>
                    <a:lnTo>
                      <a:pt x="71522" y="46478"/>
                    </a:lnTo>
                    <a:close/>
                  </a:path>
                </a:pathLst>
              </a:custGeom>
              <a:solidFill>
                <a:srgbClr val="9CEBFF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DE0264A-A513-4345-8F9E-5B94D651E162}"/>
                  </a:ext>
                </a:extLst>
              </p:cNvPr>
              <p:cNvSpPr/>
              <p:nvPr/>
            </p:nvSpPr>
            <p:spPr>
              <a:xfrm>
                <a:off x="3919628" y="5015276"/>
                <a:ext cx="214567" cy="123673"/>
              </a:xfrm>
              <a:custGeom>
                <a:avLst/>
                <a:gdLst>
                  <a:gd name="connsiteX0" fmla="*/ 193349 w 214567"/>
                  <a:gd name="connsiteY0" fmla="*/ 96962 h 123673"/>
                  <a:gd name="connsiteX1" fmla="*/ 149243 w 214567"/>
                  <a:gd name="connsiteY1" fmla="*/ 0 h 123673"/>
                  <a:gd name="connsiteX2" fmla="*/ 65086 w 214567"/>
                  <a:gd name="connsiteY2" fmla="*/ 0 h 123673"/>
                  <a:gd name="connsiteX3" fmla="*/ 21219 w 214567"/>
                  <a:gd name="connsiteY3" fmla="*/ 96962 h 123673"/>
                  <a:gd name="connsiteX4" fmla="*/ 0 w 214567"/>
                  <a:gd name="connsiteY4" fmla="*/ 123673 h 123673"/>
                  <a:gd name="connsiteX5" fmla="*/ 214567 w 214567"/>
                  <a:gd name="connsiteY5" fmla="*/ 123673 h 123673"/>
                  <a:gd name="connsiteX6" fmla="*/ 193349 w 214567"/>
                  <a:gd name="connsiteY6" fmla="*/ 96962 h 12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567" h="123673">
                    <a:moveTo>
                      <a:pt x="193349" y="96962"/>
                    </a:moveTo>
                    <a:cubicBezTo>
                      <a:pt x="150912" y="89483"/>
                      <a:pt x="149243" y="55292"/>
                      <a:pt x="149243" y="0"/>
                    </a:cubicBezTo>
                    <a:lnTo>
                      <a:pt x="65086" y="0"/>
                    </a:lnTo>
                    <a:cubicBezTo>
                      <a:pt x="65086" y="55292"/>
                      <a:pt x="63655" y="89483"/>
                      <a:pt x="21219" y="96962"/>
                    </a:cubicBezTo>
                    <a:cubicBezTo>
                      <a:pt x="9085" y="98466"/>
                      <a:pt x="-74" y="109997"/>
                      <a:pt x="0" y="123673"/>
                    </a:cubicBezTo>
                    <a:lnTo>
                      <a:pt x="214567" y="123673"/>
                    </a:lnTo>
                    <a:cubicBezTo>
                      <a:pt x="214641" y="109997"/>
                      <a:pt x="205481" y="98466"/>
                      <a:pt x="193349" y="969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aphic 6" descr="Disk">
              <a:extLst>
                <a:ext uri="{FF2B5EF4-FFF2-40B4-BE49-F238E27FC236}">
                  <a16:creationId xmlns:a16="http://schemas.microsoft.com/office/drawing/2014/main" id="{527631B1-C479-B94B-A175-650ADFE14AAB}"/>
                </a:ext>
              </a:extLst>
            </p:cNvPr>
            <p:cNvGrpSpPr/>
            <p:nvPr/>
          </p:nvGrpSpPr>
          <p:grpSpPr>
            <a:xfrm>
              <a:off x="3815207" y="5221250"/>
              <a:ext cx="429133" cy="429133"/>
              <a:chOff x="3815207" y="5221250"/>
              <a:chExt cx="429133" cy="429133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042F785E-E129-D24D-B3B5-58CDF2D78707}"/>
                  </a:ext>
                </a:extLst>
              </p:cNvPr>
              <p:cNvSpPr/>
              <p:nvPr/>
            </p:nvSpPr>
            <p:spPr>
              <a:xfrm>
                <a:off x="3850014" y="5429617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76BC2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02F5DEC1-A948-B54F-996E-0C15A645F3DA}"/>
                  </a:ext>
                </a:extLst>
              </p:cNvPr>
              <p:cNvSpPr/>
              <p:nvPr/>
            </p:nvSpPr>
            <p:spPr>
              <a:xfrm>
                <a:off x="3973986" y="5486120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63314FD-57F5-5041-8E84-17E35FB0F512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261FEC-47E0-3A44-B8C3-9CC4558B702C}"/>
                  </a:ext>
                </a:extLst>
              </p:cNvPr>
              <p:cNvSpPr/>
              <p:nvPr/>
            </p:nvSpPr>
            <p:spPr>
              <a:xfrm>
                <a:off x="3850014" y="5266785"/>
                <a:ext cx="357610" cy="146858"/>
              </a:xfrm>
              <a:custGeom>
                <a:avLst/>
                <a:gdLst>
                  <a:gd name="connsiteX0" fmla="*/ 357611 w 357610"/>
                  <a:gd name="connsiteY0" fmla="*/ 73429 h 146858"/>
                  <a:gd name="connsiteX1" fmla="*/ 178805 w 357610"/>
                  <a:gd name="connsiteY1" fmla="*/ 146859 h 146858"/>
                  <a:gd name="connsiteX2" fmla="*/ 0 w 357610"/>
                  <a:gd name="connsiteY2" fmla="*/ 73429 h 146858"/>
                  <a:gd name="connsiteX3" fmla="*/ 178805 w 357610"/>
                  <a:gd name="connsiteY3" fmla="*/ 0 h 146858"/>
                  <a:gd name="connsiteX4" fmla="*/ 357611 w 357610"/>
                  <a:gd name="connsiteY4" fmla="*/ 73429 h 14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610" h="146858">
                    <a:moveTo>
                      <a:pt x="357611" y="73429"/>
                    </a:moveTo>
                    <a:cubicBezTo>
                      <a:pt x="357611" y="113983"/>
                      <a:pt x="277557" y="146859"/>
                      <a:pt x="178805" y="146859"/>
                    </a:cubicBezTo>
                    <a:cubicBezTo>
                      <a:pt x="80054" y="146859"/>
                      <a:pt x="0" y="113983"/>
                      <a:pt x="0" y="73429"/>
                    </a:cubicBezTo>
                    <a:cubicBezTo>
                      <a:pt x="0" y="32875"/>
                      <a:pt x="80054" y="0"/>
                      <a:pt x="178805" y="0"/>
                    </a:cubicBezTo>
                    <a:cubicBezTo>
                      <a:pt x="277557" y="0"/>
                      <a:pt x="357611" y="32875"/>
                      <a:pt x="357611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1496CCAB-EED0-0F42-A64F-6D8E049C5A98}"/>
                  </a:ext>
                </a:extLst>
              </p:cNvPr>
              <p:cNvSpPr/>
              <p:nvPr/>
            </p:nvSpPr>
            <p:spPr>
              <a:xfrm>
                <a:off x="3973986" y="5323049"/>
                <a:ext cx="118726" cy="32423"/>
              </a:xfrm>
              <a:custGeom>
                <a:avLst/>
                <a:gdLst>
                  <a:gd name="connsiteX0" fmla="*/ 118727 w 118726"/>
                  <a:gd name="connsiteY0" fmla="*/ 16212 h 32423"/>
                  <a:gd name="connsiteX1" fmla="*/ 59363 w 118726"/>
                  <a:gd name="connsiteY1" fmla="*/ 32423 h 32423"/>
                  <a:gd name="connsiteX2" fmla="*/ 0 w 118726"/>
                  <a:gd name="connsiteY2" fmla="*/ 16212 h 32423"/>
                  <a:gd name="connsiteX3" fmla="*/ 59363 w 118726"/>
                  <a:gd name="connsiteY3" fmla="*/ 0 h 32423"/>
                  <a:gd name="connsiteX4" fmla="*/ 118727 w 118726"/>
                  <a:gd name="connsiteY4" fmla="*/ 16212 h 3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6" h="32423">
                    <a:moveTo>
                      <a:pt x="118727" y="16212"/>
                    </a:moveTo>
                    <a:cubicBezTo>
                      <a:pt x="118727" y="25165"/>
                      <a:pt x="92149" y="32423"/>
                      <a:pt x="59363" y="32423"/>
                    </a:cubicBezTo>
                    <a:cubicBezTo>
                      <a:pt x="26578" y="32423"/>
                      <a:pt x="0" y="25165"/>
                      <a:pt x="0" y="16212"/>
                    </a:cubicBezTo>
                    <a:cubicBezTo>
                      <a:pt x="0" y="7258"/>
                      <a:pt x="26578" y="0"/>
                      <a:pt x="59363" y="0"/>
                    </a:cubicBezTo>
                    <a:cubicBezTo>
                      <a:pt x="92149" y="0"/>
                      <a:pt x="118727" y="7258"/>
                      <a:pt x="118727" y="16212"/>
                    </a:cubicBezTo>
                    <a:close/>
                  </a:path>
                </a:pathLst>
              </a:custGeom>
              <a:solidFill>
                <a:srgbClr val="005BA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66A7848-39E1-AF44-B3D1-CE2D1259ADD2}"/>
                  </a:ext>
                </a:extLst>
              </p:cNvPr>
              <p:cNvSpPr/>
              <p:nvPr/>
            </p:nvSpPr>
            <p:spPr>
              <a:xfrm>
                <a:off x="3850959" y="550161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5E962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127D680-9DCC-C84D-9AE8-6527A6FFAC08}"/>
                  </a:ext>
                </a:extLst>
              </p:cNvPr>
              <p:cNvSpPr/>
              <p:nvPr/>
            </p:nvSpPr>
            <p:spPr>
              <a:xfrm>
                <a:off x="4181162" y="5540715"/>
                <a:ext cx="23840" cy="23840"/>
              </a:xfrm>
              <a:custGeom>
                <a:avLst/>
                <a:gdLst>
                  <a:gd name="connsiteX0" fmla="*/ 0 w 23840"/>
                  <a:gd name="connsiteY0" fmla="*/ 0 h 23840"/>
                  <a:gd name="connsiteX1" fmla="*/ 0 w 23840"/>
                  <a:gd name="connsiteY1" fmla="*/ 0 h 2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40" h="2384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E779E82-2DF3-D44B-A233-813A676308E8}"/>
                  </a:ext>
                </a:extLst>
              </p:cNvPr>
              <p:cNvSpPr/>
              <p:nvPr/>
            </p:nvSpPr>
            <p:spPr>
              <a:xfrm>
                <a:off x="3850959" y="5338546"/>
                <a:ext cx="357619" cy="114912"/>
              </a:xfrm>
              <a:custGeom>
                <a:avLst/>
                <a:gdLst>
                  <a:gd name="connsiteX0" fmla="*/ 178814 w 357619"/>
                  <a:gd name="connsiteY0" fmla="*/ 73429 h 114912"/>
                  <a:gd name="connsiteX1" fmla="*/ 357619 w 357619"/>
                  <a:gd name="connsiteY1" fmla="*/ 0 h 114912"/>
                  <a:gd name="connsiteX2" fmla="*/ 357619 w 357619"/>
                  <a:gd name="connsiteY2" fmla="*/ 0 h 114912"/>
                  <a:gd name="connsiteX3" fmla="*/ 357619 w 357619"/>
                  <a:gd name="connsiteY3" fmla="*/ 43390 h 114912"/>
                  <a:gd name="connsiteX4" fmla="*/ 357619 w 357619"/>
                  <a:gd name="connsiteY4" fmla="*/ 43390 h 114912"/>
                  <a:gd name="connsiteX5" fmla="*/ 178814 w 357619"/>
                  <a:gd name="connsiteY5" fmla="*/ 114912 h 114912"/>
                  <a:gd name="connsiteX6" fmla="*/ 8 w 357619"/>
                  <a:gd name="connsiteY6" fmla="*/ 41483 h 114912"/>
                  <a:gd name="connsiteX7" fmla="*/ 8 w 357619"/>
                  <a:gd name="connsiteY7" fmla="*/ 0 h 114912"/>
                  <a:gd name="connsiteX8" fmla="*/ 178814 w 357619"/>
                  <a:gd name="connsiteY8" fmla="*/ 73429 h 11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619" h="114912">
                    <a:moveTo>
                      <a:pt x="178814" y="73429"/>
                    </a:moveTo>
                    <a:cubicBezTo>
                      <a:pt x="277753" y="73429"/>
                      <a:pt x="357619" y="40529"/>
                      <a:pt x="357619" y="0"/>
                    </a:cubicBezTo>
                    <a:lnTo>
                      <a:pt x="357619" y="0"/>
                    </a:lnTo>
                    <a:lnTo>
                      <a:pt x="357619" y="43390"/>
                    </a:lnTo>
                    <a:lnTo>
                      <a:pt x="357619" y="43390"/>
                    </a:lnTo>
                    <a:cubicBezTo>
                      <a:pt x="354282" y="82727"/>
                      <a:pt x="275607" y="114912"/>
                      <a:pt x="178814" y="114912"/>
                    </a:cubicBezTo>
                    <a:cubicBezTo>
                      <a:pt x="82021" y="114912"/>
                      <a:pt x="8" y="82012"/>
                      <a:pt x="8" y="41483"/>
                    </a:cubicBezTo>
                    <a:lnTo>
                      <a:pt x="8" y="0"/>
                    </a:lnTo>
                    <a:cubicBezTo>
                      <a:pt x="-945" y="40529"/>
                      <a:pt x="79160" y="73429"/>
                      <a:pt x="178814" y="73429"/>
                    </a:cubicBezTo>
                    <a:close/>
                  </a:path>
                </a:pathLst>
              </a:custGeom>
              <a:solidFill>
                <a:srgbClr val="0078D4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phic 16" descr="Network Interface">
              <a:extLst>
                <a:ext uri="{FF2B5EF4-FFF2-40B4-BE49-F238E27FC236}">
                  <a16:creationId xmlns:a16="http://schemas.microsoft.com/office/drawing/2014/main" id="{2BA2055E-2B58-7241-8F66-E14E2F6789DA}"/>
                </a:ext>
              </a:extLst>
            </p:cNvPr>
            <p:cNvGrpSpPr/>
            <p:nvPr/>
          </p:nvGrpSpPr>
          <p:grpSpPr>
            <a:xfrm>
              <a:off x="3815205" y="4079547"/>
              <a:ext cx="429133" cy="429133"/>
              <a:chOff x="3815205" y="4079547"/>
              <a:chExt cx="429133" cy="429133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59564538-5ED6-604E-91FA-04ACFFE6DD5D}"/>
                  </a:ext>
                </a:extLst>
              </p:cNvPr>
              <p:cNvSpPr/>
              <p:nvPr/>
            </p:nvSpPr>
            <p:spPr>
              <a:xfrm>
                <a:off x="4194034" y="4148923"/>
                <a:ext cx="38383" cy="99654"/>
              </a:xfrm>
              <a:custGeom>
                <a:avLst/>
                <a:gdLst>
                  <a:gd name="connsiteX0" fmla="*/ 0 w 38383"/>
                  <a:gd name="connsiteY0" fmla="*/ 0 h 99654"/>
                  <a:gd name="connsiteX1" fmla="*/ 30278 w 38383"/>
                  <a:gd name="connsiteY1" fmla="*/ 0 h 99654"/>
                  <a:gd name="connsiteX2" fmla="*/ 38384 w 38383"/>
                  <a:gd name="connsiteY2" fmla="*/ 8106 h 99654"/>
                  <a:gd name="connsiteX3" fmla="*/ 38384 w 38383"/>
                  <a:gd name="connsiteY3" fmla="*/ 91548 h 99654"/>
                  <a:gd name="connsiteX4" fmla="*/ 30278 w 38383"/>
                  <a:gd name="connsiteY4" fmla="*/ 99654 h 99654"/>
                  <a:gd name="connsiteX5" fmla="*/ 0 w 38383"/>
                  <a:gd name="connsiteY5" fmla="*/ 99654 h 99654"/>
                  <a:gd name="connsiteX6" fmla="*/ 0 w 38383"/>
                  <a:gd name="connsiteY6" fmla="*/ 99654 h 99654"/>
                  <a:gd name="connsiteX7" fmla="*/ 0 w 38383"/>
                  <a:gd name="connsiteY7" fmla="*/ 0 h 99654"/>
                  <a:gd name="connsiteX8" fmla="*/ 0 w 38383"/>
                  <a:gd name="connsiteY8" fmla="*/ 0 h 9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9965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91548"/>
                    </a:lnTo>
                    <a:cubicBezTo>
                      <a:pt x="38384" y="96025"/>
                      <a:pt x="34755" y="99654"/>
                      <a:pt x="30278" y="99654"/>
                    </a:cubicBezTo>
                    <a:lnTo>
                      <a:pt x="0" y="99654"/>
                    </a:lnTo>
                    <a:lnTo>
                      <a:pt x="0" y="996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79BA77D-967C-E346-A7D0-60570AB7FC68}"/>
                  </a:ext>
                </a:extLst>
              </p:cNvPr>
              <p:cNvSpPr/>
              <p:nvPr/>
            </p:nvSpPr>
            <p:spPr>
              <a:xfrm>
                <a:off x="4194034" y="4294113"/>
                <a:ext cx="38383" cy="155918"/>
              </a:xfrm>
              <a:custGeom>
                <a:avLst/>
                <a:gdLst>
                  <a:gd name="connsiteX0" fmla="*/ 0 w 38383"/>
                  <a:gd name="connsiteY0" fmla="*/ 0 h 155918"/>
                  <a:gd name="connsiteX1" fmla="*/ 30278 w 38383"/>
                  <a:gd name="connsiteY1" fmla="*/ 0 h 155918"/>
                  <a:gd name="connsiteX2" fmla="*/ 38384 w 38383"/>
                  <a:gd name="connsiteY2" fmla="*/ 8106 h 155918"/>
                  <a:gd name="connsiteX3" fmla="*/ 38384 w 38383"/>
                  <a:gd name="connsiteY3" fmla="*/ 147812 h 155918"/>
                  <a:gd name="connsiteX4" fmla="*/ 30278 w 38383"/>
                  <a:gd name="connsiteY4" fmla="*/ 155918 h 155918"/>
                  <a:gd name="connsiteX5" fmla="*/ 0 w 38383"/>
                  <a:gd name="connsiteY5" fmla="*/ 155918 h 155918"/>
                  <a:gd name="connsiteX6" fmla="*/ 0 w 38383"/>
                  <a:gd name="connsiteY6" fmla="*/ 155918 h 155918"/>
                  <a:gd name="connsiteX7" fmla="*/ 0 w 38383"/>
                  <a:gd name="connsiteY7" fmla="*/ 0 h 155918"/>
                  <a:gd name="connsiteX8" fmla="*/ 0 w 38383"/>
                  <a:gd name="connsiteY8" fmla="*/ 0 h 15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5918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755" y="0"/>
                      <a:pt x="38384" y="3629"/>
                      <a:pt x="38384" y="8106"/>
                    </a:cubicBezTo>
                    <a:lnTo>
                      <a:pt x="38384" y="147812"/>
                    </a:lnTo>
                    <a:cubicBezTo>
                      <a:pt x="38384" y="152290"/>
                      <a:pt x="34755" y="155918"/>
                      <a:pt x="30278" y="155918"/>
                    </a:cubicBezTo>
                    <a:lnTo>
                      <a:pt x="0" y="155918"/>
                    </a:lnTo>
                    <a:lnTo>
                      <a:pt x="0" y="1559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00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092F2F9-2B4E-0842-B0F3-E58A1CB143B0}"/>
                  </a:ext>
                </a:extLst>
              </p:cNvPr>
              <p:cNvSpPr/>
              <p:nvPr/>
            </p:nvSpPr>
            <p:spPr>
              <a:xfrm>
                <a:off x="3865985" y="4115308"/>
                <a:ext cx="328048" cy="357610"/>
              </a:xfrm>
              <a:custGeom>
                <a:avLst/>
                <a:gdLst>
                  <a:gd name="connsiteX0" fmla="*/ 311598 w 328048"/>
                  <a:gd name="connsiteY0" fmla="*/ 0 h 357610"/>
                  <a:gd name="connsiteX1" fmla="*/ 311598 w 328048"/>
                  <a:gd name="connsiteY1" fmla="*/ 357611 h 357610"/>
                  <a:gd name="connsiteX2" fmla="*/ 16450 w 328048"/>
                  <a:gd name="connsiteY2" fmla="*/ 357611 h 357610"/>
                  <a:gd name="connsiteX3" fmla="*/ 16450 w 328048"/>
                  <a:gd name="connsiteY3" fmla="*/ 0 h 35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048" h="357610">
                    <a:moveTo>
                      <a:pt x="311598" y="0"/>
                    </a:moveTo>
                    <a:lnTo>
                      <a:pt x="311598" y="357611"/>
                    </a:lnTo>
                    <a:lnTo>
                      <a:pt x="16450" y="357611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rgbClr val="5E964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C6F46E-6E0B-A442-A24A-E32C5EFE39E9}"/>
                  </a:ext>
                </a:extLst>
              </p:cNvPr>
              <p:cNvSpPr/>
              <p:nvPr/>
            </p:nvSpPr>
            <p:spPr>
              <a:xfrm>
                <a:off x="3934402" y="4178247"/>
                <a:ext cx="55084" cy="208844"/>
              </a:xfrm>
              <a:custGeom>
                <a:avLst/>
                <a:gdLst>
                  <a:gd name="connsiteX0" fmla="*/ 21463 w 55084"/>
                  <a:gd name="connsiteY0" fmla="*/ 208845 h 208844"/>
                  <a:gd name="connsiteX1" fmla="*/ 4536 w 55084"/>
                  <a:gd name="connsiteY1" fmla="*/ 208845 h 208844"/>
                  <a:gd name="connsiteX2" fmla="*/ 6 w 55084"/>
                  <a:gd name="connsiteY2" fmla="*/ 203850 h 208844"/>
                  <a:gd name="connsiteX3" fmla="*/ 6 w 55084"/>
                  <a:gd name="connsiteY3" fmla="*/ 203838 h 208844"/>
                  <a:gd name="connsiteX4" fmla="*/ 6 w 55084"/>
                  <a:gd name="connsiteY4" fmla="*/ 4768 h 208844"/>
                  <a:gd name="connsiteX5" fmla="*/ 4292 w 55084"/>
                  <a:gd name="connsiteY5" fmla="*/ 6 h 208844"/>
                  <a:gd name="connsiteX6" fmla="*/ 4536 w 55084"/>
                  <a:gd name="connsiteY6" fmla="*/ 0 h 208844"/>
                  <a:gd name="connsiteX7" fmla="*/ 50549 w 55084"/>
                  <a:gd name="connsiteY7" fmla="*/ 0 h 208844"/>
                  <a:gd name="connsiteX8" fmla="*/ 55085 w 55084"/>
                  <a:gd name="connsiteY8" fmla="*/ 4524 h 208844"/>
                  <a:gd name="connsiteX9" fmla="*/ 55078 w 55084"/>
                  <a:gd name="connsiteY9" fmla="*/ 4768 h 208844"/>
                  <a:gd name="connsiteX10" fmla="*/ 50561 w 55084"/>
                  <a:gd name="connsiteY10" fmla="*/ 9774 h 208844"/>
                  <a:gd name="connsiteX11" fmla="*/ 50549 w 55084"/>
                  <a:gd name="connsiteY11" fmla="*/ 9775 h 208844"/>
                  <a:gd name="connsiteX12" fmla="*/ 9066 w 55084"/>
                  <a:gd name="connsiteY12" fmla="*/ 9775 h 208844"/>
                  <a:gd name="connsiteX13" fmla="*/ 9066 w 55084"/>
                  <a:gd name="connsiteY13" fmla="*/ 198832 h 208844"/>
                  <a:gd name="connsiteX14" fmla="*/ 21463 w 55084"/>
                  <a:gd name="connsiteY14" fmla="*/ 198832 h 208844"/>
                  <a:gd name="connsiteX15" fmla="*/ 25993 w 55084"/>
                  <a:gd name="connsiteY15" fmla="*/ 203826 h 208844"/>
                  <a:gd name="connsiteX16" fmla="*/ 25993 w 55084"/>
                  <a:gd name="connsiteY16" fmla="*/ 203838 h 208844"/>
                  <a:gd name="connsiteX17" fmla="*/ 21463 w 55084"/>
                  <a:gd name="connsiteY17" fmla="*/ 208845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084" h="208844">
                    <a:moveTo>
                      <a:pt x="21463" y="208845"/>
                    </a:moveTo>
                    <a:lnTo>
                      <a:pt x="4536" y="208845"/>
                    </a:lnTo>
                    <a:cubicBezTo>
                      <a:pt x="1906" y="208716"/>
                      <a:pt x="-122" y="206480"/>
                      <a:pt x="6" y="203850"/>
                    </a:cubicBezTo>
                    <a:cubicBezTo>
                      <a:pt x="6" y="203845"/>
                      <a:pt x="6" y="203843"/>
                      <a:pt x="6" y="203838"/>
                    </a:cubicBezTo>
                    <a:lnTo>
                      <a:pt x="6" y="4768"/>
                    </a:lnTo>
                    <a:cubicBezTo>
                      <a:pt x="-125" y="2270"/>
                      <a:pt x="1793" y="138"/>
                      <a:pt x="4292" y="6"/>
                    </a:cubicBezTo>
                    <a:cubicBezTo>
                      <a:pt x="4373" y="2"/>
                      <a:pt x="4455" y="0"/>
                      <a:pt x="4536" y="0"/>
                    </a:cubicBezTo>
                    <a:lnTo>
                      <a:pt x="50549" y="0"/>
                    </a:lnTo>
                    <a:cubicBezTo>
                      <a:pt x="53050" y="-4"/>
                      <a:pt x="55081" y="2022"/>
                      <a:pt x="55085" y="4524"/>
                    </a:cubicBezTo>
                    <a:cubicBezTo>
                      <a:pt x="55085" y="4605"/>
                      <a:pt x="55083" y="4687"/>
                      <a:pt x="55078" y="4768"/>
                    </a:cubicBezTo>
                    <a:cubicBezTo>
                      <a:pt x="55213" y="7398"/>
                      <a:pt x="53191" y="9639"/>
                      <a:pt x="50561" y="9774"/>
                    </a:cubicBezTo>
                    <a:cubicBezTo>
                      <a:pt x="50557" y="9774"/>
                      <a:pt x="50553" y="9774"/>
                      <a:pt x="50549" y="9775"/>
                    </a:cubicBezTo>
                    <a:lnTo>
                      <a:pt x="9066" y="9775"/>
                    </a:lnTo>
                    <a:lnTo>
                      <a:pt x="9066" y="198832"/>
                    </a:lnTo>
                    <a:lnTo>
                      <a:pt x="21463" y="198832"/>
                    </a:lnTo>
                    <a:cubicBezTo>
                      <a:pt x="24093" y="198960"/>
                      <a:pt x="26122" y="201197"/>
                      <a:pt x="25993" y="203826"/>
                    </a:cubicBezTo>
                    <a:cubicBezTo>
                      <a:pt x="25993" y="203831"/>
                      <a:pt x="25993" y="203833"/>
                      <a:pt x="25993" y="203838"/>
                    </a:cubicBezTo>
                    <a:cubicBezTo>
                      <a:pt x="26004" y="206427"/>
                      <a:pt x="24040" y="208599"/>
                      <a:pt x="21463" y="208845"/>
                    </a:cubicBez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1F552E2F-E609-FA4A-98EE-B9609F4931B8}"/>
                  </a:ext>
                </a:extLst>
              </p:cNvPr>
              <p:cNvSpPr/>
              <p:nvPr/>
            </p:nvSpPr>
            <p:spPr>
              <a:xfrm>
                <a:off x="3912472" y="4155120"/>
                <a:ext cx="72478" cy="256289"/>
              </a:xfrm>
              <a:custGeom>
                <a:avLst/>
                <a:gdLst>
                  <a:gd name="connsiteX0" fmla="*/ 45777 w 72478"/>
                  <a:gd name="connsiteY0" fmla="*/ 256290 h 256289"/>
                  <a:gd name="connsiteX1" fmla="*/ 7632 w 72478"/>
                  <a:gd name="connsiteY1" fmla="*/ 256290 h 256289"/>
                  <a:gd name="connsiteX2" fmla="*/ 3102 w 72478"/>
                  <a:gd name="connsiteY2" fmla="*/ 251295 h 256289"/>
                  <a:gd name="connsiteX3" fmla="*/ 3102 w 72478"/>
                  <a:gd name="connsiteY3" fmla="*/ 251283 h 256289"/>
                  <a:gd name="connsiteX4" fmla="*/ 3 w 72478"/>
                  <a:gd name="connsiteY4" fmla="*/ 5008 h 256289"/>
                  <a:gd name="connsiteX5" fmla="*/ 1433 w 72478"/>
                  <a:gd name="connsiteY5" fmla="*/ 1432 h 256289"/>
                  <a:gd name="connsiteX6" fmla="*/ 4533 w 72478"/>
                  <a:gd name="connsiteY6" fmla="*/ 2 h 256289"/>
                  <a:gd name="connsiteX7" fmla="*/ 72479 w 72478"/>
                  <a:gd name="connsiteY7" fmla="*/ 2 h 256289"/>
                  <a:gd name="connsiteX8" fmla="*/ 72479 w 72478"/>
                  <a:gd name="connsiteY8" fmla="*/ 9777 h 256289"/>
                  <a:gd name="connsiteX9" fmla="*/ 9301 w 72478"/>
                  <a:gd name="connsiteY9" fmla="*/ 9777 h 256289"/>
                  <a:gd name="connsiteX10" fmla="*/ 12162 w 72478"/>
                  <a:gd name="connsiteY10" fmla="*/ 246277 h 256289"/>
                  <a:gd name="connsiteX11" fmla="*/ 45777 w 72478"/>
                  <a:gd name="connsiteY11" fmla="*/ 246277 h 25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478" h="256289">
                    <a:moveTo>
                      <a:pt x="45777" y="256290"/>
                    </a:moveTo>
                    <a:lnTo>
                      <a:pt x="7632" y="256290"/>
                    </a:lnTo>
                    <a:cubicBezTo>
                      <a:pt x="5002" y="256161"/>
                      <a:pt x="2974" y="253925"/>
                      <a:pt x="3102" y="251295"/>
                    </a:cubicBezTo>
                    <a:cubicBezTo>
                      <a:pt x="3102" y="251290"/>
                      <a:pt x="3102" y="251288"/>
                      <a:pt x="3102" y="251283"/>
                    </a:cubicBezTo>
                    <a:lnTo>
                      <a:pt x="3" y="5008"/>
                    </a:lnTo>
                    <a:cubicBezTo>
                      <a:pt x="-44" y="3668"/>
                      <a:pt x="475" y="2370"/>
                      <a:pt x="1433" y="1432"/>
                    </a:cubicBezTo>
                    <a:cubicBezTo>
                      <a:pt x="2184" y="494"/>
                      <a:pt x="3332" y="-36"/>
                      <a:pt x="4533" y="2"/>
                    </a:cubicBezTo>
                    <a:lnTo>
                      <a:pt x="72479" y="2"/>
                    </a:lnTo>
                    <a:lnTo>
                      <a:pt x="72479" y="9777"/>
                    </a:lnTo>
                    <a:lnTo>
                      <a:pt x="9301" y="9777"/>
                    </a:lnTo>
                    <a:lnTo>
                      <a:pt x="12162" y="246277"/>
                    </a:lnTo>
                    <a:lnTo>
                      <a:pt x="45777" y="246277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233D5059-3D29-3A43-97C4-78751B3F5A80}"/>
                  </a:ext>
                </a:extLst>
              </p:cNvPr>
              <p:cNvSpPr/>
              <p:nvPr/>
            </p:nvSpPr>
            <p:spPr>
              <a:xfrm>
                <a:off x="4058612" y="4209478"/>
                <a:ext cx="42681" cy="179997"/>
              </a:xfrm>
              <a:custGeom>
                <a:avLst/>
                <a:gdLst>
                  <a:gd name="connsiteX0" fmla="*/ 42681 w 42681"/>
                  <a:gd name="connsiteY0" fmla="*/ 179997 h 179997"/>
                  <a:gd name="connsiteX1" fmla="*/ 4774 w 42681"/>
                  <a:gd name="connsiteY1" fmla="*/ 179997 h 179997"/>
                  <a:gd name="connsiteX2" fmla="*/ 1437 w 42681"/>
                  <a:gd name="connsiteY2" fmla="*/ 178329 h 179997"/>
                  <a:gd name="connsiteX3" fmla="*/ 6 w 42681"/>
                  <a:gd name="connsiteY3" fmla="*/ 174991 h 179997"/>
                  <a:gd name="connsiteX4" fmla="*/ 6 w 42681"/>
                  <a:gd name="connsiteY4" fmla="*/ 58410 h 179997"/>
                  <a:gd name="connsiteX5" fmla="*/ 4291 w 42681"/>
                  <a:gd name="connsiteY5" fmla="*/ 53648 h 179997"/>
                  <a:gd name="connsiteX6" fmla="*/ 4536 w 42681"/>
                  <a:gd name="connsiteY6" fmla="*/ 53642 h 179997"/>
                  <a:gd name="connsiteX7" fmla="*/ 26231 w 42681"/>
                  <a:gd name="connsiteY7" fmla="*/ 53642 h 179997"/>
                  <a:gd name="connsiteX8" fmla="*/ 26231 w 42681"/>
                  <a:gd name="connsiteY8" fmla="*/ 0 h 179997"/>
                  <a:gd name="connsiteX9" fmla="*/ 35291 w 42681"/>
                  <a:gd name="connsiteY9" fmla="*/ 0 h 179997"/>
                  <a:gd name="connsiteX10" fmla="*/ 35291 w 42681"/>
                  <a:gd name="connsiteY10" fmla="*/ 58171 h 179997"/>
                  <a:gd name="connsiteX11" fmla="*/ 30999 w 42681"/>
                  <a:gd name="connsiteY11" fmla="*/ 63178 h 179997"/>
                  <a:gd name="connsiteX12" fmla="*/ 9304 w 42681"/>
                  <a:gd name="connsiteY12" fmla="*/ 63178 h 179997"/>
                  <a:gd name="connsiteX13" fmla="*/ 9304 w 42681"/>
                  <a:gd name="connsiteY13" fmla="*/ 168554 h 179997"/>
                  <a:gd name="connsiteX14" fmla="*/ 42681 w 42681"/>
                  <a:gd name="connsiteY14" fmla="*/ 168554 h 17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81" h="179997">
                    <a:moveTo>
                      <a:pt x="42681" y="179997"/>
                    </a:moveTo>
                    <a:lnTo>
                      <a:pt x="4774" y="179997"/>
                    </a:lnTo>
                    <a:cubicBezTo>
                      <a:pt x="3473" y="179947"/>
                      <a:pt x="2257" y="179339"/>
                      <a:pt x="1437" y="178329"/>
                    </a:cubicBezTo>
                    <a:cubicBezTo>
                      <a:pt x="490" y="177482"/>
                      <a:pt x="-34" y="176259"/>
                      <a:pt x="6" y="174991"/>
                    </a:cubicBezTo>
                    <a:lnTo>
                      <a:pt x="6" y="58410"/>
                    </a:lnTo>
                    <a:cubicBezTo>
                      <a:pt x="-125" y="55912"/>
                      <a:pt x="1792" y="53780"/>
                      <a:pt x="4291" y="53648"/>
                    </a:cubicBezTo>
                    <a:cubicBezTo>
                      <a:pt x="4374" y="53644"/>
                      <a:pt x="4455" y="53642"/>
                      <a:pt x="4536" y="53642"/>
                    </a:cubicBezTo>
                    <a:lnTo>
                      <a:pt x="26231" y="53642"/>
                    </a:lnTo>
                    <a:lnTo>
                      <a:pt x="26231" y="0"/>
                    </a:lnTo>
                    <a:lnTo>
                      <a:pt x="35291" y="0"/>
                    </a:lnTo>
                    <a:lnTo>
                      <a:pt x="35291" y="58171"/>
                    </a:lnTo>
                    <a:cubicBezTo>
                      <a:pt x="35431" y="60720"/>
                      <a:pt x="33538" y="62927"/>
                      <a:pt x="30999" y="63178"/>
                    </a:cubicBezTo>
                    <a:lnTo>
                      <a:pt x="9304" y="63178"/>
                    </a:lnTo>
                    <a:lnTo>
                      <a:pt x="9304" y="168554"/>
                    </a:lnTo>
                    <a:lnTo>
                      <a:pt x="42681" y="168554"/>
                    </a:lnTo>
                    <a:close/>
                  </a:path>
                </a:pathLst>
              </a:custGeom>
              <a:solidFill>
                <a:srgbClr val="B4EC3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2DBC5EA7-BE93-4B49-8E64-F5E0E3042968}"/>
                  </a:ext>
                </a:extLst>
              </p:cNvPr>
              <p:cNvSpPr/>
              <p:nvPr/>
            </p:nvSpPr>
            <p:spPr>
              <a:xfrm>
                <a:off x="3983758" y="4134142"/>
                <a:ext cx="146382" cy="74144"/>
              </a:xfrm>
              <a:custGeom>
                <a:avLst/>
                <a:gdLst>
                  <a:gd name="connsiteX0" fmla="*/ 140183 w 146382"/>
                  <a:gd name="connsiteY0" fmla="*/ 0 h 74144"/>
                  <a:gd name="connsiteX1" fmla="*/ 140183 w 146382"/>
                  <a:gd name="connsiteY1" fmla="*/ 74145 h 74144"/>
                  <a:gd name="connsiteX2" fmla="*/ 6199 w 146382"/>
                  <a:gd name="connsiteY2" fmla="*/ 74145 h 74144"/>
                  <a:gd name="connsiteX3" fmla="*/ 6199 w 146382"/>
                  <a:gd name="connsiteY3" fmla="*/ 0 h 74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82" h="74144">
                    <a:moveTo>
                      <a:pt x="140183" y="0"/>
                    </a:moveTo>
                    <a:lnTo>
                      <a:pt x="140183" y="74145"/>
                    </a:lnTo>
                    <a:lnTo>
                      <a:pt x="6199" y="74145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0269F7C-799B-DD4C-92BE-DACA670C28B8}"/>
                  </a:ext>
                </a:extLst>
              </p:cNvPr>
              <p:cNvSpPr/>
              <p:nvPr/>
            </p:nvSpPr>
            <p:spPr>
              <a:xfrm rot="5400000">
                <a:off x="3954792" y="4382204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4E0E1BE-4B7C-6E4A-902D-468DA288317F}"/>
                  </a:ext>
                </a:extLst>
              </p:cNvPr>
              <p:cNvSpPr/>
              <p:nvPr/>
            </p:nvSpPr>
            <p:spPr>
              <a:xfrm rot="5400000">
                <a:off x="3910448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365615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AF35F9E-44A0-7844-A23E-0862B5F1355A}"/>
                  </a:ext>
                </a:extLst>
              </p:cNvPr>
              <p:cNvSpPr/>
              <p:nvPr/>
            </p:nvSpPr>
            <p:spPr>
              <a:xfrm rot="5400000">
                <a:off x="4053016" y="4382681"/>
                <a:ext cx="116819" cy="25986"/>
              </a:xfrm>
              <a:custGeom>
                <a:avLst/>
                <a:gdLst>
                  <a:gd name="connsiteX0" fmla="*/ 110621 w 116819"/>
                  <a:gd name="connsiteY0" fmla="*/ 0 h 25986"/>
                  <a:gd name="connsiteX1" fmla="*/ 110621 w 116819"/>
                  <a:gd name="connsiteY1" fmla="*/ 25986 h 25986"/>
                  <a:gd name="connsiteX2" fmla="*/ 6199 w 116819"/>
                  <a:gd name="connsiteY2" fmla="*/ 25986 h 25986"/>
                  <a:gd name="connsiteX3" fmla="*/ 6199 w 116819"/>
                  <a:gd name="connsiteY3" fmla="*/ 0 h 2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19" h="25986">
                    <a:moveTo>
                      <a:pt x="110621" y="0"/>
                    </a:moveTo>
                    <a:lnTo>
                      <a:pt x="110621" y="25986"/>
                    </a:lnTo>
                    <a:lnTo>
                      <a:pt x="6199" y="25986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59B15538-753D-7D49-865E-27C9105792D0}"/>
                  </a:ext>
                </a:extLst>
              </p:cNvPr>
              <p:cNvSpPr/>
              <p:nvPr/>
            </p:nvSpPr>
            <p:spPr>
              <a:xfrm>
                <a:off x="3983758" y="4245001"/>
                <a:ext cx="49588" cy="53403"/>
              </a:xfrm>
              <a:custGeom>
                <a:avLst/>
                <a:gdLst>
                  <a:gd name="connsiteX0" fmla="*/ 49589 w 49588"/>
                  <a:gd name="connsiteY0" fmla="*/ 26702 h 53403"/>
                  <a:gd name="connsiteX1" fmla="*/ 24794 w 49588"/>
                  <a:gd name="connsiteY1" fmla="*/ 53403 h 53403"/>
                  <a:gd name="connsiteX2" fmla="*/ 0 w 49588"/>
                  <a:gd name="connsiteY2" fmla="*/ 26702 h 53403"/>
                  <a:gd name="connsiteX3" fmla="*/ 24794 w 49588"/>
                  <a:gd name="connsiteY3" fmla="*/ 0 h 53403"/>
                  <a:gd name="connsiteX4" fmla="*/ 49589 w 49588"/>
                  <a:gd name="connsiteY4" fmla="*/ 26702 h 5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88" h="53403">
                    <a:moveTo>
                      <a:pt x="49589" y="26702"/>
                    </a:moveTo>
                    <a:cubicBezTo>
                      <a:pt x="49589" y="41449"/>
                      <a:pt x="38488" y="53403"/>
                      <a:pt x="24794" y="53403"/>
                    </a:cubicBezTo>
                    <a:cubicBezTo>
                      <a:pt x="11101" y="53403"/>
                      <a:pt x="0" y="41449"/>
                      <a:pt x="0" y="26702"/>
                    </a:cubicBezTo>
                    <a:cubicBezTo>
                      <a:pt x="0" y="11955"/>
                      <a:pt x="11101" y="0"/>
                      <a:pt x="24794" y="0"/>
                    </a:cubicBezTo>
                    <a:cubicBezTo>
                      <a:pt x="38488" y="0"/>
                      <a:pt x="49589" y="11955"/>
                      <a:pt x="49589" y="26702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0219EAEC-F4A5-964A-B9FB-82BFAEC11FC2}"/>
                  </a:ext>
                </a:extLst>
              </p:cNvPr>
              <p:cNvSpPr/>
              <p:nvPr/>
            </p:nvSpPr>
            <p:spPr>
              <a:xfrm rot="10800000">
                <a:off x="3827125" y="4216631"/>
                <a:ext cx="38383" cy="154964"/>
              </a:xfrm>
              <a:custGeom>
                <a:avLst/>
                <a:gdLst>
                  <a:gd name="connsiteX0" fmla="*/ 0 w 38383"/>
                  <a:gd name="connsiteY0" fmla="*/ 0 h 154964"/>
                  <a:gd name="connsiteX1" fmla="*/ 30278 w 38383"/>
                  <a:gd name="connsiteY1" fmla="*/ 0 h 154964"/>
                  <a:gd name="connsiteX2" fmla="*/ 38384 w 38383"/>
                  <a:gd name="connsiteY2" fmla="*/ 7152 h 154964"/>
                  <a:gd name="connsiteX3" fmla="*/ 38384 w 38383"/>
                  <a:gd name="connsiteY3" fmla="*/ 146859 h 154964"/>
                  <a:gd name="connsiteX4" fmla="*/ 30278 w 38383"/>
                  <a:gd name="connsiteY4" fmla="*/ 154965 h 154964"/>
                  <a:gd name="connsiteX5" fmla="*/ 0 w 38383"/>
                  <a:gd name="connsiteY5" fmla="*/ 154965 h 154964"/>
                  <a:gd name="connsiteX6" fmla="*/ 0 w 38383"/>
                  <a:gd name="connsiteY6" fmla="*/ 154965 h 154964"/>
                  <a:gd name="connsiteX7" fmla="*/ 0 w 38383"/>
                  <a:gd name="connsiteY7" fmla="*/ 0 h 154964"/>
                  <a:gd name="connsiteX8" fmla="*/ 0 w 38383"/>
                  <a:gd name="connsiteY8" fmla="*/ 0 h 1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3" h="154964">
                    <a:moveTo>
                      <a:pt x="0" y="0"/>
                    </a:moveTo>
                    <a:lnTo>
                      <a:pt x="30278" y="0"/>
                    </a:lnTo>
                    <a:cubicBezTo>
                      <a:pt x="34407" y="-28"/>
                      <a:pt x="37898" y="3052"/>
                      <a:pt x="38384" y="7152"/>
                    </a:cubicBezTo>
                    <a:lnTo>
                      <a:pt x="38384" y="146859"/>
                    </a:lnTo>
                    <a:cubicBezTo>
                      <a:pt x="38384" y="151336"/>
                      <a:pt x="34755" y="154965"/>
                      <a:pt x="30278" y="154965"/>
                    </a:cubicBezTo>
                    <a:lnTo>
                      <a:pt x="0" y="154965"/>
                    </a:lnTo>
                    <a:lnTo>
                      <a:pt x="0" y="1549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3B3B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phic 29">
              <a:extLst>
                <a:ext uri="{FF2B5EF4-FFF2-40B4-BE49-F238E27FC236}">
                  <a16:creationId xmlns:a16="http://schemas.microsoft.com/office/drawing/2014/main" id="{EF0DA666-4E62-1B4F-856A-DF22E33128EF}"/>
                </a:ext>
              </a:extLst>
            </p:cNvPr>
            <p:cNvGrpSpPr/>
            <p:nvPr/>
          </p:nvGrpSpPr>
          <p:grpSpPr>
            <a:xfrm>
              <a:off x="3815205" y="3481586"/>
              <a:ext cx="429133" cy="429133"/>
              <a:chOff x="3815205" y="3481586"/>
              <a:chExt cx="429133" cy="429133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041D303A-EE34-DA47-9333-CC83603078EC}"/>
                  </a:ext>
                </a:extLst>
              </p:cNvPr>
              <p:cNvSpPr/>
              <p:nvPr/>
            </p:nvSpPr>
            <p:spPr>
              <a:xfrm>
                <a:off x="3827125" y="3619623"/>
                <a:ext cx="405292" cy="239599"/>
              </a:xfrm>
              <a:custGeom>
                <a:avLst/>
                <a:gdLst>
                  <a:gd name="connsiteX0" fmla="*/ 0 w 405292"/>
                  <a:gd name="connsiteY0" fmla="*/ 0 h 239599"/>
                  <a:gd name="connsiteX1" fmla="*/ 405292 w 405292"/>
                  <a:gd name="connsiteY1" fmla="*/ 0 h 239599"/>
                  <a:gd name="connsiteX2" fmla="*/ 405292 w 405292"/>
                  <a:gd name="connsiteY2" fmla="*/ 0 h 239599"/>
                  <a:gd name="connsiteX3" fmla="*/ 405292 w 405292"/>
                  <a:gd name="connsiteY3" fmla="*/ 226010 h 239599"/>
                  <a:gd name="connsiteX4" fmla="*/ 391703 w 405292"/>
                  <a:gd name="connsiteY4" fmla="*/ 239599 h 239599"/>
                  <a:gd name="connsiteX5" fmla="*/ 13589 w 405292"/>
                  <a:gd name="connsiteY5" fmla="*/ 239599 h 239599"/>
                  <a:gd name="connsiteX6" fmla="*/ 0 w 405292"/>
                  <a:gd name="connsiteY6" fmla="*/ 226010 h 239599"/>
                  <a:gd name="connsiteX7" fmla="*/ 0 w 405292"/>
                  <a:gd name="connsiteY7" fmla="*/ 0 h 239599"/>
                  <a:gd name="connsiteX8" fmla="*/ 0 w 405292"/>
                  <a:gd name="connsiteY8" fmla="*/ 0 h 23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239599">
                    <a:moveTo>
                      <a:pt x="0" y="0"/>
                    </a:moveTo>
                    <a:lnTo>
                      <a:pt x="405292" y="0"/>
                    </a:lnTo>
                    <a:lnTo>
                      <a:pt x="405292" y="0"/>
                    </a:lnTo>
                    <a:lnTo>
                      <a:pt x="405292" y="226010"/>
                    </a:lnTo>
                    <a:cubicBezTo>
                      <a:pt x="405292" y="233515"/>
                      <a:pt x="399208" y="239599"/>
                      <a:pt x="391703" y="239599"/>
                    </a:cubicBezTo>
                    <a:lnTo>
                      <a:pt x="13589" y="239599"/>
                    </a:lnTo>
                    <a:cubicBezTo>
                      <a:pt x="6084" y="239599"/>
                      <a:pt x="0" y="233515"/>
                      <a:pt x="0" y="22601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BEDD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66FB2E40-032F-DD46-A948-55887A2CCD36}"/>
                  </a:ext>
                </a:extLst>
              </p:cNvPr>
              <p:cNvSpPr/>
              <p:nvPr/>
            </p:nvSpPr>
            <p:spPr>
              <a:xfrm>
                <a:off x="3827125" y="3533320"/>
                <a:ext cx="405292" cy="86303"/>
              </a:xfrm>
              <a:custGeom>
                <a:avLst/>
                <a:gdLst>
                  <a:gd name="connsiteX0" fmla="*/ 13589 w 405292"/>
                  <a:gd name="connsiteY0" fmla="*/ 0 h 86303"/>
                  <a:gd name="connsiteX1" fmla="*/ 391703 w 405292"/>
                  <a:gd name="connsiteY1" fmla="*/ 0 h 86303"/>
                  <a:gd name="connsiteX2" fmla="*/ 405292 w 405292"/>
                  <a:gd name="connsiteY2" fmla="*/ 13589 h 86303"/>
                  <a:gd name="connsiteX3" fmla="*/ 405292 w 405292"/>
                  <a:gd name="connsiteY3" fmla="*/ 86303 h 86303"/>
                  <a:gd name="connsiteX4" fmla="*/ 405292 w 405292"/>
                  <a:gd name="connsiteY4" fmla="*/ 86303 h 86303"/>
                  <a:gd name="connsiteX5" fmla="*/ 0 w 405292"/>
                  <a:gd name="connsiteY5" fmla="*/ 86303 h 86303"/>
                  <a:gd name="connsiteX6" fmla="*/ 0 w 405292"/>
                  <a:gd name="connsiteY6" fmla="*/ 86303 h 86303"/>
                  <a:gd name="connsiteX7" fmla="*/ 0 w 405292"/>
                  <a:gd name="connsiteY7" fmla="*/ 13351 h 86303"/>
                  <a:gd name="connsiteX8" fmla="*/ 13589 w 405292"/>
                  <a:gd name="connsiteY8" fmla="*/ 0 h 8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292" h="86303">
                    <a:moveTo>
                      <a:pt x="13589" y="0"/>
                    </a:moveTo>
                    <a:lnTo>
                      <a:pt x="391703" y="0"/>
                    </a:lnTo>
                    <a:cubicBezTo>
                      <a:pt x="399208" y="0"/>
                      <a:pt x="405292" y="6084"/>
                      <a:pt x="405292" y="13589"/>
                    </a:cubicBezTo>
                    <a:lnTo>
                      <a:pt x="405292" y="86303"/>
                    </a:lnTo>
                    <a:lnTo>
                      <a:pt x="405292" y="86303"/>
                    </a:lnTo>
                    <a:lnTo>
                      <a:pt x="0" y="86303"/>
                    </a:lnTo>
                    <a:lnTo>
                      <a:pt x="0" y="86303"/>
                    </a:lnTo>
                    <a:lnTo>
                      <a:pt x="0" y="13351"/>
                    </a:lnTo>
                    <a:cubicBezTo>
                      <a:pt x="130" y="5939"/>
                      <a:pt x="6176" y="-1"/>
                      <a:pt x="13589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B3238AF-24DF-964D-8D17-E03ADB06339B}"/>
                  </a:ext>
                </a:extLst>
              </p:cNvPr>
              <p:cNvSpPr/>
              <p:nvPr/>
            </p:nvSpPr>
            <p:spPr>
              <a:xfrm>
                <a:off x="4087942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77B3EA35-1320-194A-B211-F0573870FF7E}"/>
                  </a:ext>
                </a:extLst>
              </p:cNvPr>
              <p:cNvSpPr/>
              <p:nvPr/>
            </p:nvSpPr>
            <p:spPr>
              <a:xfrm>
                <a:off x="3998301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4FFBCD49-AF72-6B46-93CC-103F04E89FEB}"/>
                  </a:ext>
                </a:extLst>
              </p:cNvPr>
              <p:cNvSpPr/>
              <p:nvPr/>
            </p:nvSpPr>
            <p:spPr>
              <a:xfrm>
                <a:off x="3905799" y="3691622"/>
                <a:ext cx="65800" cy="65800"/>
              </a:xfrm>
              <a:custGeom>
                <a:avLst/>
                <a:gdLst>
                  <a:gd name="connsiteX0" fmla="*/ 65800 w 65800"/>
                  <a:gd name="connsiteY0" fmla="*/ 32900 h 65800"/>
                  <a:gd name="connsiteX1" fmla="*/ 32900 w 65800"/>
                  <a:gd name="connsiteY1" fmla="*/ 65800 h 65800"/>
                  <a:gd name="connsiteX2" fmla="*/ 0 w 65800"/>
                  <a:gd name="connsiteY2" fmla="*/ 32900 h 65800"/>
                  <a:gd name="connsiteX3" fmla="*/ 32900 w 65800"/>
                  <a:gd name="connsiteY3" fmla="*/ 0 h 65800"/>
                  <a:gd name="connsiteX4" fmla="*/ 65800 w 65800"/>
                  <a:gd name="connsiteY4" fmla="*/ 32900 h 6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0" h="65800">
                    <a:moveTo>
                      <a:pt x="65800" y="32900"/>
                    </a:moveTo>
                    <a:cubicBezTo>
                      <a:pt x="65800" y="51070"/>
                      <a:pt x="51070" y="65800"/>
                      <a:pt x="32900" y="65800"/>
                    </a:cubicBezTo>
                    <a:cubicBezTo>
                      <a:pt x="14730" y="65800"/>
                      <a:pt x="0" y="51070"/>
                      <a:pt x="0" y="32900"/>
                    </a:cubicBezTo>
                    <a:cubicBezTo>
                      <a:pt x="0" y="14730"/>
                      <a:pt x="14730" y="0"/>
                      <a:pt x="32900" y="0"/>
                    </a:cubicBezTo>
                    <a:cubicBezTo>
                      <a:pt x="51070" y="0"/>
                      <a:pt x="65800" y="14730"/>
                      <a:pt x="65800" y="329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1DBFD5C1-38FD-0A42-8796-EE17A2A1B212}"/>
                  </a:ext>
                </a:extLst>
              </p:cNvPr>
              <p:cNvSpPr/>
              <p:nvPr/>
            </p:nvSpPr>
            <p:spPr>
              <a:xfrm>
                <a:off x="3881720" y="3559068"/>
                <a:ext cx="296340" cy="34807"/>
              </a:xfrm>
              <a:custGeom>
                <a:avLst/>
                <a:gdLst>
                  <a:gd name="connsiteX0" fmla="*/ 289665 w 296340"/>
                  <a:gd name="connsiteY0" fmla="*/ 0 h 34807"/>
                  <a:gd name="connsiteX1" fmla="*/ 289665 w 296340"/>
                  <a:gd name="connsiteY1" fmla="*/ 34807 h 34807"/>
                  <a:gd name="connsiteX2" fmla="*/ 6675 w 296340"/>
                  <a:gd name="connsiteY2" fmla="*/ 34807 h 34807"/>
                  <a:gd name="connsiteX3" fmla="*/ 6675 w 296340"/>
                  <a:gd name="connsiteY3" fmla="*/ 0 h 3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340" h="34807">
                    <a:moveTo>
                      <a:pt x="289665" y="0"/>
                    </a:moveTo>
                    <a:lnTo>
                      <a:pt x="289665" y="34807"/>
                    </a:lnTo>
                    <a:lnTo>
                      <a:pt x="6675" y="34807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rgbClr val="F2F2F2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A411EF2-93E2-5B4A-BAEF-5D5718FD43B8}"/>
              </a:ext>
            </a:extLst>
          </p:cNvPr>
          <p:cNvGrpSpPr/>
          <p:nvPr/>
        </p:nvGrpSpPr>
        <p:grpSpPr>
          <a:xfrm>
            <a:off x="4844895" y="3989715"/>
            <a:ext cx="1010405" cy="2169378"/>
            <a:chOff x="4844895" y="3989715"/>
            <a:chExt cx="1010405" cy="216937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4E8FFA-D2BB-7448-B9C4-87CD184FFA32}"/>
                </a:ext>
              </a:extLst>
            </p:cNvPr>
            <p:cNvSpPr txBox="1"/>
            <p:nvPr/>
          </p:nvSpPr>
          <p:spPr>
            <a:xfrm>
              <a:off x="5030622" y="527726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VMs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812D654-A94D-984D-B459-49843AFB462C}"/>
                </a:ext>
              </a:extLst>
            </p:cNvPr>
            <p:cNvSpPr txBox="1"/>
            <p:nvPr/>
          </p:nvSpPr>
          <p:spPr>
            <a:xfrm>
              <a:off x="4989751" y="5851316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HDDs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150983-7DA9-D54C-9DD2-BB129B08E523}"/>
                </a:ext>
              </a:extLst>
            </p:cNvPr>
            <p:cNvSpPr txBox="1"/>
            <p:nvPr/>
          </p:nvSpPr>
          <p:spPr>
            <a:xfrm>
              <a:off x="5047773" y="47384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NICs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70751FB-C81E-D345-8919-C7177C3C8C18}"/>
                </a:ext>
              </a:extLst>
            </p:cNvPr>
            <p:cNvSpPr txBox="1"/>
            <p:nvPr/>
          </p:nvSpPr>
          <p:spPr>
            <a:xfrm>
              <a:off x="4844895" y="3989715"/>
              <a:ext cx="101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Private and</a:t>
              </a:r>
            </a:p>
            <a:p>
              <a:pPr algn="ctr"/>
              <a:r>
                <a:rPr lang="en-US" sz="1400" dirty="0"/>
                <a:t>Public IPs</a:t>
              </a:r>
            </a:p>
          </p:txBody>
        </p:sp>
      </p:grp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FA64FC6-8C80-B544-8F75-B20E7BC579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2271" y="3097080"/>
            <a:ext cx="1240240" cy="8175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9324E51A-DF10-C74A-9948-E3BA5366DEAC}"/>
              </a:ext>
            </a:extLst>
          </p:cNvPr>
          <p:cNvCxnSpPr>
            <a:cxnSpLocks/>
          </p:cNvCxnSpPr>
          <p:nvPr/>
        </p:nvCxnSpPr>
        <p:spPr>
          <a:xfrm rot="5400000">
            <a:off x="6174576" y="3126726"/>
            <a:ext cx="1265541" cy="772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56E4BB-F6D3-7646-9D7D-97FF6D2A8412}"/>
              </a:ext>
            </a:extLst>
          </p:cNvPr>
          <p:cNvCxnSpPr>
            <a:cxnSpLocks/>
          </p:cNvCxnSpPr>
          <p:nvPr/>
        </p:nvCxnSpPr>
        <p:spPr>
          <a:xfrm>
            <a:off x="7203970" y="2866433"/>
            <a:ext cx="9636" cy="128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E08E617-B4EA-ED4B-A57C-A1C3A3EFBF51}"/>
              </a:ext>
            </a:extLst>
          </p:cNvPr>
          <p:cNvSpPr txBox="1"/>
          <p:nvPr/>
        </p:nvSpPr>
        <p:spPr>
          <a:xfrm>
            <a:off x="5030622" y="190634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NSG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F803350-8A19-364F-A67D-4287B5FB98D4}"/>
              </a:ext>
            </a:extLst>
          </p:cNvPr>
          <p:cNvSpPr txBox="1"/>
          <p:nvPr/>
        </p:nvSpPr>
        <p:spPr>
          <a:xfrm>
            <a:off x="4637639" y="2639605"/>
            <a:ext cx="153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Azure Virtual</a:t>
            </a:r>
          </a:p>
          <a:p>
            <a:pPr algn="ctr"/>
            <a:r>
              <a:rPr lang="en-US" sz="1400" dirty="0"/>
              <a:t>Network &amp; Subnet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11360EE-1B18-274A-9DCB-B29C2EA369E4}"/>
              </a:ext>
            </a:extLst>
          </p:cNvPr>
          <p:cNvCxnSpPr>
            <a:stCxn id="26" idx="2"/>
          </p:cNvCxnSpPr>
          <p:nvPr/>
        </p:nvCxnSpPr>
        <p:spPr>
          <a:xfrm flipH="1">
            <a:off x="7191694" y="2349020"/>
            <a:ext cx="7151" cy="54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577B09A-7662-8748-A2A5-DC21FD336272}"/>
              </a:ext>
            </a:extLst>
          </p:cNvPr>
          <p:cNvGrpSpPr/>
          <p:nvPr/>
        </p:nvGrpSpPr>
        <p:grpSpPr>
          <a:xfrm>
            <a:off x="10945394" y="4989528"/>
            <a:ext cx="766603" cy="1287031"/>
            <a:chOff x="1764610" y="4893091"/>
            <a:chExt cx="766603" cy="1287031"/>
          </a:xfrm>
        </p:grpSpPr>
        <p:grpSp>
          <p:nvGrpSpPr>
            <p:cNvPr id="157" name="Graphic 8" descr="OS Image">
              <a:extLst>
                <a:ext uri="{FF2B5EF4-FFF2-40B4-BE49-F238E27FC236}">
                  <a16:creationId xmlns:a16="http://schemas.microsoft.com/office/drawing/2014/main" id="{F52072D6-8C3E-6141-A51A-26964552D9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6047" y="5587530"/>
              <a:ext cx="605166" cy="592592"/>
              <a:chOff x="8703820" y="4989663"/>
              <a:chExt cx="605166" cy="592592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84875CBD-E11E-9B4B-94FE-61B3ED5074E6}"/>
                  </a:ext>
                </a:extLst>
              </p:cNvPr>
              <p:cNvSpPr/>
              <p:nvPr/>
            </p:nvSpPr>
            <p:spPr>
              <a:xfrm>
                <a:off x="8703820" y="4989663"/>
                <a:ext cx="473582" cy="592592"/>
              </a:xfrm>
              <a:custGeom>
                <a:avLst/>
                <a:gdLst>
                  <a:gd name="connsiteX0" fmla="*/ 453923 w 473582"/>
                  <a:gd name="connsiteY0" fmla="*/ 0 h 592592"/>
                  <a:gd name="connsiteX1" fmla="*/ 453923 w 473582"/>
                  <a:gd name="connsiteY1" fmla="*/ 592592 h 592592"/>
                  <a:gd name="connsiteX2" fmla="*/ 19659 w 473582"/>
                  <a:gd name="connsiteY2" fmla="*/ 592592 h 592592"/>
                  <a:gd name="connsiteX3" fmla="*/ 19659 w 473582"/>
                  <a:gd name="connsiteY3" fmla="*/ 0 h 59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582" h="592592">
                    <a:moveTo>
                      <a:pt x="453923" y="0"/>
                    </a:moveTo>
                    <a:lnTo>
                      <a:pt x="453923" y="592592"/>
                    </a:lnTo>
                    <a:lnTo>
                      <a:pt x="19659" y="592592"/>
                    </a:lnTo>
                    <a:lnTo>
                      <a:pt x="19659" y="0"/>
                    </a:lnTo>
                    <a:close/>
                  </a:path>
                </a:pathLst>
              </a:custGeom>
              <a:solidFill>
                <a:srgbClr val="32BEDD"/>
              </a:solidFill>
              <a:ln w="349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09D50753-73EA-6C4A-A9A9-DDBBDDFC4D93}"/>
                  </a:ext>
                </a:extLst>
              </p:cNvPr>
              <p:cNvSpPr/>
              <p:nvPr/>
            </p:nvSpPr>
            <p:spPr>
              <a:xfrm>
                <a:off x="8955882" y="5302508"/>
                <a:ext cx="353103" cy="244991"/>
              </a:xfrm>
              <a:custGeom>
                <a:avLst/>
                <a:gdLst>
                  <a:gd name="connsiteX0" fmla="*/ 351764 w 353103"/>
                  <a:gd name="connsiteY0" fmla="*/ 102109 h 244991"/>
                  <a:gd name="connsiteX1" fmla="*/ 251009 w 353103"/>
                  <a:gd name="connsiteY1" fmla="*/ 1355 h 244991"/>
                  <a:gd name="connsiteX2" fmla="*/ 243574 w 353103"/>
                  <a:gd name="connsiteY2" fmla="*/ 1740 h 244991"/>
                  <a:gd name="connsiteX3" fmla="*/ 242233 w 353103"/>
                  <a:gd name="connsiteY3" fmla="*/ 4865 h 244991"/>
                  <a:gd name="connsiteX4" fmla="*/ 242233 w 353103"/>
                  <a:gd name="connsiteY4" fmla="*/ 63844 h 244991"/>
                  <a:gd name="connsiteX5" fmla="*/ 0 w 353103"/>
                  <a:gd name="connsiteY5" fmla="*/ 244991 h 244991"/>
                  <a:gd name="connsiteX6" fmla="*/ 242233 w 353103"/>
                  <a:gd name="connsiteY6" fmla="*/ 149854 h 244991"/>
                  <a:gd name="connsiteX7" fmla="*/ 242233 w 353103"/>
                  <a:gd name="connsiteY7" fmla="*/ 206375 h 244991"/>
                  <a:gd name="connsiteX8" fmla="*/ 247885 w 353103"/>
                  <a:gd name="connsiteY8" fmla="*/ 211226 h 244991"/>
                  <a:gd name="connsiteX9" fmla="*/ 251009 w 353103"/>
                  <a:gd name="connsiteY9" fmla="*/ 209885 h 244991"/>
                  <a:gd name="connsiteX10" fmla="*/ 351764 w 353103"/>
                  <a:gd name="connsiteY10" fmla="*/ 109131 h 244991"/>
                  <a:gd name="connsiteX11" fmla="*/ 351764 w 353103"/>
                  <a:gd name="connsiteY11" fmla="*/ 102109 h 24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3103" h="244991">
                    <a:moveTo>
                      <a:pt x="351764" y="102109"/>
                    </a:moveTo>
                    <a:lnTo>
                      <a:pt x="251009" y="1355"/>
                    </a:lnTo>
                    <a:cubicBezTo>
                      <a:pt x="248850" y="-593"/>
                      <a:pt x="245519" y="-420"/>
                      <a:pt x="243574" y="1740"/>
                    </a:cubicBezTo>
                    <a:cubicBezTo>
                      <a:pt x="242791" y="2605"/>
                      <a:pt x="242320" y="3704"/>
                      <a:pt x="242233" y="4865"/>
                    </a:cubicBezTo>
                    <a:lnTo>
                      <a:pt x="242233" y="63844"/>
                    </a:lnTo>
                    <a:cubicBezTo>
                      <a:pt x="121116" y="63844"/>
                      <a:pt x="0" y="128439"/>
                      <a:pt x="0" y="244991"/>
                    </a:cubicBezTo>
                    <a:cubicBezTo>
                      <a:pt x="17202" y="219013"/>
                      <a:pt x="105319" y="149854"/>
                      <a:pt x="242233" y="149854"/>
                    </a:cubicBezTo>
                    <a:lnTo>
                      <a:pt x="242233" y="206375"/>
                    </a:lnTo>
                    <a:cubicBezTo>
                      <a:pt x="242454" y="209274"/>
                      <a:pt x="244985" y="211448"/>
                      <a:pt x="247885" y="211226"/>
                    </a:cubicBezTo>
                    <a:cubicBezTo>
                      <a:pt x="249047" y="211135"/>
                      <a:pt x="250145" y="210665"/>
                      <a:pt x="251009" y="209885"/>
                    </a:cubicBezTo>
                    <a:lnTo>
                      <a:pt x="351764" y="109131"/>
                    </a:lnTo>
                    <a:cubicBezTo>
                      <a:pt x="353551" y="107133"/>
                      <a:pt x="353551" y="104107"/>
                      <a:pt x="351764" y="102109"/>
                    </a:cubicBezTo>
                    <a:close/>
                  </a:path>
                </a:pathLst>
              </a:custGeom>
              <a:solidFill>
                <a:srgbClr val="773ADC"/>
              </a:solidFill>
              <a:ln w="349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0" name="Graphic 8" descr="OS Image">
                <a:extLst>
                  <a:ext uri="{FF2B5EF4-FFF2-40B4-BE49-F238E27FC236}">
                    <a16:creationId xmlns:a16="http://schemas.microsoft.com/office/drawing/2014/main" id="{F52072D6-8C3E-6141-A51A-26964552D941}"/>
                  </a:ext>
                </a:extLst>
              </p:cNvPr>
              <p:cNvGrpSpPr/>
              <p:nvPr/>
            </p:nvGrpSpPr>
            <p:grpSpPr>
              <a:xfrm>
                <a:off x="8802468" y="5085854"/>
                <a:ext cx="276285" cy="322274"/>
                <a:chOff x="8802468" y="5085854"/>
                <a:chExt cx="276285" cy="322274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8B5DB167-C5D4-924D-A01E-95E3441B6837}"/>
                    </a:ext>
                  </a:extLst>
                </p:cNvPr>
                <p:cNvSpPr/>
                <p:nvPr/>
              </p:nvSpPr>
              <p:spPr>
                <a:xfrm>
                  <a:off x="8940786" y="5166598"/>
                  <a:ext cx="137967" cy="241530"/>
                </a:xfrm>
                <a:custGeom>
                  <a:avLst/>
                  <a:gdLst>
                    <a:gd name="connsiteX0" fmla="*/ 137967 w 137967"/>
                    <a:gd name="connsiteY0" fmla="*/ 0 h 241530"/>
                    <a:gd name="connsiteX1" fmla="*/ 137967 w 137967"/>
                    <a:gd name="connsiteY1" fmla="*/ 160786 h 241530"/>
                    <a:gd name="connsiteX2" fmla="*/ 0 w 137967"/>
                    <a:gd name="connsiteY2" fmla="*/ 241530 h 241530"/>
                    <a:gd name="connsiteX3" fmla="*/ 0 w 137967"/>
                    <a:gd name="connsiteY3" fmla="*/ 80393 h 241530"/>
                    <a:gd name="connsiteX4" fmla="*/ 137967 w 137967"/>
                    <a:gd name="connsiteY4" fmla="*/ 0 h 24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967" h="241530">
                      <a:moveTo>
                        <a:pt x="137967" y="0"/>
                      </a:moveTo>
                      <a:lnTo>
                        <a:pt x="137967" y="160786"/>
                      </a:lnTo>
                      <a:lnTo>
                        <a:pt x="0" y="241530"/>
                      </a:lnTo>
                      <a:lnTo>
                        <a:pt x="0" y="80393"/>
                      </a:lnTo>
                      <a:lnTo>
                        <a:pt x="137967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4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A5E3451-B5A8-B547-8EDE-782F31FB7161}"/>
                    </a:ext>
                  </a:extLst>
                </p:cNvPr>
                <p:cNvSpPr/>
                <p:nvPr/>
              </p:nvSpPr>
              <p:spPr>
                <a:xfrm>
                  <a:off x="8802468" y="5085854"/>
                  <a:ext cx="276285" cy="161488"/>
                </a:xfrm>
                <a:custGeom>
                  <a:avLst/>
                  <a:gdLst>
                    <a:gd name="connsiteX0" fmla="*/ 276286 w 276285"/>
                    <a:gd name="connsiteY0" fmla="*/ 80744 h 161488"/>
                    <a:gd name="connsiteX1" fmla="*/ 138318 w 276285"/>
                    <a:gd name="connsiteY1" fmla="*/ 161488 h 161488"/>
                    <a:gd name="connsiteX2" fmla="*/ 0 w 276285"/>
                    <a:gd name="connsiteY2" fmla="*/ 80744 h 161488"/>
                    <a:gd name="connsiteX3" fmla="*/ 138318 w 276285"/>
                    <a:gd name="connsiteY3" fmla="*/ 0 h 161488"/>
                    <a:gd name="connsiteX4" fmla="*/ 276286 w 276285"/>
                    <a:gd name="connsiteY4" fmla="*/ 80744 h 161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85" h="161488">
                      <a:moveTo>
                        <a:pt x="276286" y="80744"/>
                      </a:moveTo>
                      <a:lnTo>
                        <a:pt x="138318" y="161488"/>
                      </a:lnTo>
                      <a:lnTo>
                        <a:pt x="0" y="80744"/>
                      </a:lnTo>
                      <a:lnTo>
                        <a:pt x="138318" y="0"/>
                      </a:lnTo>
                      <a:lnTo>
                        <a:pt x="276286" y="80744"/>
                      </a:lnTo>
                      <a:close/>
                    </a:path>
                  </a:pathLst>
                </a:custGeom>
                <a:solidFill>
                  <a:srgbClr val="C3F1FF"/>
                </a:solidFill>
                <a:ln w="34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CE6373C-3AA1-7A4F-A555-CF91E1C56F9B}"/>
                    </a:ext>
                  </a:extLst>
                </p:cNvPr>
                <p:cNvSpPr/>
                <p:nvPr/>
              </p:nvSpPr>
              <p:spPr>
                <a:xfrm>
                  <a:off x="8802468" y="5166598"/>
                  <a:ext cx="138318" cy="241530"/>
                </a:xfrm>
                <a:custGeom>
                  <a:avLst/>
                  <a:gdLst>
                    <a:gd name="connsiteX0" fmla="*/ 138318 w 138318"/>
                    <a:gd name="connsiteY0" fmla="*/ 80744 h 241530"/>
                    <a:gd name="connsiteX1" fmla="*/ 138318 w 138318"/>
                    <a:gd name="connsiteY1" fmla="*/ 241530 h 241530"/>
                    <a:gd name="connsiteX2" fmla="*/ 0 w 138318"/>
                    <a:gd name="connsiteY2" fmla="*/ 160786 h 241530"/>
                    <a:gd name="connsiteX3" fmla="*/ 0 w 138318"/>
                    <a:gd name="connsiteY3" fmla="*/ 0 h 241530"/>
                    <a:gd name="connsiteX4" fmla="*/ 138318 w 138318"/>
                    <a:gd name="connsiteY4" fmla="*/ 80744 h 24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318" h="241530">
                      <a:moveTo>
                        <a:pt x="138318" y="80744"/>
                      </a:moveTo>
                      <a:lnTo>
                        <a:pt x="138318" y="241530"/>
                      </a:lnTo>
                      <a:lnTo>
                        <a:pt x="0" y="160786"/>
                      </a:lnTo>
                      <a:lnTo>
                        <a:pt x="0" y="0"/>
                      </a:lnTo>
                      <a:lnTo>
                        <a:pt x="138318" y="80744"/>
                      </a:lnTo>
                      <a:close/>
                    </a:path>
                  </a:pathLst>
                </a:custGeom>
                <a:solidFill>
                  <a:srgbClr val="9CEBFF"/>
                </a:solidFill>
                <a:ln w="34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9F699349-E1DE-B046-BEB7-E90EA22D846C}"/>
                    </a:ext>
                  </a:extLst>
                </p:cNvPr>
                <p:cNvSpPr/>
                <p:nvPr/>
              </p:nvSpPr>
              <p:spPr>
                <a:xfrm>
                  <a:off x="8802468" y="5246991"/>
                  <a:ext cx="138318" cy="161137"/>
                </a:xfrm>
                <a:custGeom>
                  <a:avLst/>
                  <a:gdLst>
                    <a:gd name="connsiteX0" fmla="*/ 0 w 138318"/>
                    <a:gd name="connsiteY0" fmla="*/ 80393 h 161137"/>
                    <a:gd name="connsiteX1" fmla="*/ 138318 w 138318"/>
                    <a:gd name="connsiteY1" fmla="*/ 0 h 161137"/>
                    <a:gd name="connsiteX2" fmla="*/ 138318 w 138318"/>
                    <a:gd name="connsiteY2" fmla="*/ 161137 h 161137"/>
                    <a:gd name="connsiteX3" fmla="*/ 0 w 138318"/>
                    <a:gd name="connsiteY3" fmla="*/ 80393 h 161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318" h="161137">
                      <a:moveTo>
                        <a:pt x="0" y="80393"/>
                      </a:moveTo>
                      <a:lnTo>
                        <a:pt x="138318" y="0"/>
                      </a:lnTo>
                      <a:lnTo>
                        <a:pt x="138318" y="161137"/>
                      </a:lnTo>
                      <a:lnTo>
                        <a:pt x="0" y="80393"/>
                      </a:lnTo>
                      <a:close/>
                    </a:path>
                  </a:pathLst>
                </a:custGeom>
                <a:solidFill>
                  <a:srgbClr val="C3F1FF"/>
                </a:solidFill>
                <a:ln w="34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4EE820E5-B134-4B4C-9F03-6E0168E06131}"/>
                    </a:ext>
                  </a:extLst>
                </p:cNvPr>
                <p:cNvSpPr/>
                <p:nvPr/>
              </p:nvSpPr>
              <p:spPr>
                <a:xfrm>
                  <a:off x="8940786" y="5246991"/>
                  <a:ext cx="137967" cy="161137"/>
                </a:xfrm>
                <a:custGeom>
                  <a:avLst/>
                  <a:gdLst>
                    <a:gd name="connsiteX0" fmla="*/ 137967 w 137967"/>
                    <a:gd name="connsiteY0" fmla="*/ 80393 h 161137"/>
                    <a:gd name="connsiteX1" fmla="*/ 0 w 137967"/>
                    <a:gd name="connsiteY1" fmla="*/ 0 h 161137"/>
                    <a:gd name="connsiteX2" fmla="*/ 0 w 137967"/>
                    <a:gd name="connsiteY2" fmla="*/ 161137 h 161137"/>
                    <a:gd name="connsiteX3" fmla="*/ 137967 w 137967"/>
                    <a:gd name="connsiteY3" fmla="*/ 80393 h 161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967" h="161137">
                      <a:moveTo>
                        <a:pt x="137967" y="80393"/>
                      </a:moveTo>
                      <a:lnTo>
                        <a:pt x="0" y="0"/>
                      </a:lnTo>
                      <a:lnTo>
                        <a:pt x="0" y="161137"/>
                      </a:lnTo>
                      <a:lnTo>
                        <a:pt x="137967" y="80393"/>
                      </a:lnTo>
                      <a:close/>
                    </a:path>
                  </a:pathLst>
                </a:custGeom>
                <a:solidFill>
                  <a:srgbClr val="9CEBFF"/>
                </a:solidFill>
                <a:ln w="34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9BA61AA-62F3-F441-9FC7-64FA44933F8D}"/>
                </a:ext>
              </a:extLst>
            </p:cNvPr>
            <p:cNvSpPr txBox="1"/>
            <p:nvPr/>
          </p:nvSpPr>
          <p:spPr>
            <a:xfrm>
              <a:off x="1764610" y="4893091"/>
              <a:ext cx="699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</a:t>
              </a:r>
            </a:p>
            <a:p>
              <a:r>
                <a:rPr lang="en-US" sz="1400" dirty="0"/>
                <a:t>images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F44185C-2B4E-5841-8E6F-E6EB20EE692A}"/>
              </a:ext>
            </a:extLst>
          </p:cNvPr>
          <p:cNvGrpSpPr/>
          <p:nvPr/>
        </p:nvGrpSpPr>
        <p:grpSpPr>
          <a:xfrm>
            <a:off x="9617663" y="3672000"/>
            <a:ext cx="739355" cy="1075207"/>
            <a:chOff x="8889796" y="2666626"/>
            <a:chExt cx="739355" cy="1075207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6D98E65-FEBF-FA4C-B947-D60267C84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9796" y="3002478"/>
              <a:ext cx="739355" cy="739355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33D8085-8FAE-8344-AD81-F029F756743E}"/>
                </a:ext>
              </a:extLst>
            </p:cNvPr>
            <p:cNvSpPr txBox="1"/>
            <p:nvPr/>
          </p:nvSpPr>
          <p:spPr>
            <a:xfrm>
              <a:off x="8956345" y="2666626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Blob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4C8418-F5E0-A545-8F2B-54590F42AB4B}"/>
              </a:ext>
            </a:extLst>
          </p:cNvPr>
          <p:cNvGrpSpPr/>
          <p:nvPr/>
        </p:nvGrpSpPr>
        <p:grpSpPr>
          <a:xfrm>
            <a:off x="627777" y="4583694"/>
            <a:ext cx="1445379" cy="1049350"/>
            <a:chOff x="331764" y="3236836"/>
            <a:chExt cx="1445379" cy="1049350"/>
          </a:xfrm>
        </p:grpSpPr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7BE7660A-8F85-6B43-A808-68822566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502" y="3654276"/>
              <a:ext cx="631910" cy="63191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B145AAC-F6A8-2741-A12E-73A8317837FC}"/>
                </a:ext>
              </a:extLst>
            </p:cNvPr>
            <p:cNvSpPr txBox="1"/>
            <p:nvPr/>
          </p:nvSpPr>
          <p:spPr>
            <a:xfrm>
              <a:off x="331764" y="3236836"/>
              <a:ext cx="1108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Terraform</a:t>
              </a:r>
            </a:p>
          </p:txBody>
        </p:sp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323BD1D7-DED7-B14A-9330-960D9DE8E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7543" y="3638176"/>
              <a:ext cx="609600" cy="609600"/>
            </a:xfrm>
            <a:prstGeom prst="rect">
              <a:avLst/>
            </a:prstGeom>
          </p:spPr>
        </p:pic>
      </p:grp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45935C0-C1E3-7244-9C5A-3D3061D8936E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2098422" y="3687052"/>
            <a:ext cx="1665859" cy="134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Graphic 227">
            <a:extLst>
              <a:ext uri="{FF2B5EF4-FFF2-40B4-BE49-F238E27FC236}">
                <a16:creationId xmlns:a16="http://schemas.microsoft.com/office/drawing/2014/main" id="{C6AED2BF-B50C-AD4D-A18C-75947BF341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34121" y="1128744"/>
            <a:ext cx="513758" cy="513758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2BD99F6E-0DB6-0147-BD51-79A900D41B34}"/>
              </a:ext>
            </a:extLst>
          </p:cNvPr>
          <p:cNvSpPr txBox="1"/>
          <p:nvPr/>
        </p:nvSpPr>
        <p:spPr>
          <a:xfrm>
            <a:off x="4427221" y="1073703"/>
            <a:ext cx="31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terraform-demo resource group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06A9D63-9A50-0645-B576-F5CBB6A56FDB}"/>
              </a:ext>
            </a:extLst>
          </p:cNvPr>
          <p:cNvGrpSpPr/>
          <p:nvPr/>
        </p:nvGrpSpPr>
        <p:grpSpPr>
          <a:xfrm>
            <a:off x="1463556" y="1930656"/>
            <a:ext cx="981176" cy="2653038"/>
            <a:chOff x="1463556" y="1930656"/>
            <a:chExt cx="981176" cy="2653038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F378C036-DB7E-EF49-8F61-0DE44F1EC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3556" y="2608439"/>
              <a:ext cx="546905" cy="197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BE8C746-5BC8-5E4E-89EF-2013AA0BB3B6}"/>
                </a:ext>
              </a:extLst>
            </p:cNvPr>
            <p:cNvGrpSpPr/>
            <p:nvPr/>
          </p:nvGrpSpPr>
          <p:grpSpPr>
            <a:xfrm>
              <a:off x="1694987" y="1930656"/>
              <a:ext cx="631911" cy="990704"/>
              <a:chOff x="1751783" y="1329814"/>
              <a:chExt cx="631911" cy="990704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E7CE5DFC-FDD7-B047-9F50-B3AE91939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51783" y="1688607"/>
                <a:ext cx="631911" cy="631911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32DB1C5-3592-E042-9FBB-F89A1C177088}"/>
                  </a:ext>
                </a:extLst>
              </p:cNvPr>
              <p:cNvSpPr txBox="1"/>
              <p:nvPr/>
            </p:nvSpPr>
            <p:spPr>
              <a:xfrm>
                <a:off x="1764610" y="1329814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Blob</a:t>
                </a:r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2D65C6D4-B610-414B-BE82-1661AF9C2423}"/>
                </a:ext>
              </a:extLst>
            </p:cNvPr>
            <p:cNvSpPr txBox="1"/>
            <p:nvPr/>
          </p:nvSpPr>
          <p:spPr>
            <a:xfrm>
              <a:off x="1689141" y="3505864"/>
              <a:ext cx="755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TF state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364DF1-6C25-F94B-96D2-8AD93D5656AA}"/>
              </a:ext>
            </a:extLst>
          </p:cNvPr>
          <p:cNvGrpSpPr/>
          <p:nvPr/>
        </p:nvGrpSpPr>
        <p:grpSpPr>
          <a:xfrm>
            <a:off x="431952" y="1930656"/>
            <a:ext cx="877511" cy="2653038"/>
            <a:chOff x="431952" y="1930656"/>
            <a:chExt cx="877511" cy="2653038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67E92F8-A665-1E42-B212-D75F7870C4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282" y="2711593"/>
              <a:ext cx="351181" cy="18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3A00F7E-538B-4D4D-A3EF-8173AD7C8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42327" y="2275675"/>
              <a:ext cx="631911" cy="631911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4FB1AEC-5558-B74F-AEC7-AEA434CDA339}"/>
                </a:ext>
              </a:extLst>
            </p:cNvPr>
            <p:cNvSpPr txBox="1"/>
            <p:nvPr/>
          </p:nvSpPr>
          <p:spPr>
            <a:xfrm>
              <a:off x="431952" y="1930656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 Vault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2882D40-1614-9E41-9661-7020E4CD844E}"/>
                </a:ext>
              </a:extLst>
            </p:cNvPr>
            <p:cNvSpPr txBox="1"/>
            <p:nvPr/>
          </p:nvSpPr>
          <p:spPr>
            <a:xfrm>
              <a:off x="608758" y="3275111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secrets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A55D44A2-0082-834B-9262-BF86DB68F5CD}"/>
              </a:ext>
            </a:extLst>
          </p:cNvPr>
          <p:cNvSpPr txBox="1"/>
          <p:nvPr/>
        </p:nvSpPr>
        <p:spPr>
          <a:xfrm>
            <a:off x="9090200" y="5653574"/>
            <a:ext cx="138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OS image (build)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7D2A56-7F9C-444F-A502-C6537C86A95A}"/>
              </a:ext>
            </a:extLst>
          </p:cNvPr>
          <p:cNvSpPr txBox="1"/>
          <p:nvPr/>
        </p:nvSpPr>
        <p:spPr>
          <a:xfrm>
            <a:off x="8808712" y="437752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Boot</a:t>
            </a:r>
          </a:p>
          <a:p>
            <a:r>
              <a:rPr lang="en-US" sz="1400" dirty="0" err="1"/>
              <a:t>diags</a:t>
            </a:r>
            <a:endParaRPr lang="en-US" sz="14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A10EDE3-C088-3C4E-A64C-52707918EC56}"/>
              </a:ext>
            </a:extLst>
          </p:cNvPr>
          <p:cNvSpPr txBox="1"/>
          <p:nvPr/>
        </p:nvSpPr>
        <p:spPr>
          <a:xfrm>
            <a:off x="2491941" y="4585792"/>
            <a:ext cx="100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Declarative</a:t>
            </a:r>
          </a:p>
          <a:p>
            <a:r>
              <a:rPr lang="en-US" sz="1400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0792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6BA54-DA0C-0548-A0EE-C132873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65EC4-F3CC-464C-9F24-579B3286FB30}"/>
              </a:ext>
            </a:extLst>
          </p:cNvPr>
          <p:cNvSpPr txBox="1"/>
          <p:nvPr/>
        </p:nvSpPr>
        <p:spPr>
          <a:xfrm>
            <a:off x="838200" y="1577340"/>
            <a:ext cx="10370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Backend.tf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- where to find the state file, any other back ends (e.g.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Hashi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Vault)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Providers.tf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list of providers, specifying version string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semver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Data.tf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– variables pulled from the back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Vars.tf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Network.tf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network-related code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vnet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, subnet, NICs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etc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Storage.tf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– storage-related code (including resource groups, secondary disks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etc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Vm.tf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VM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Init.sh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shell to connect to Azure and initialize Terraform with a connection to the state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my-private-key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/>
              <a:t>– OpenSSH proprietary PEM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tmp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/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config.d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– folder to demonstrate how to copy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5782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C723-BF4A-3B46-A3FF-AE0390F0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 fontScale="90000"/>
          </a:bodyPr>
          <a:lstStyle/>
          <a:p>
            <a:r>
              <a:rPr lang="en-US" dirty="0"/>
              <a:t>VM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38D55-2895-1F44-81AC-DB37648E8603}"/>
              </a:ext>
            </a:extLst>
          </p:cNvPr>
          <p:cNvSpPr txBox="1"/>
          <p:nvPr/>
        </p:nvSpPr>
        <p:spPr>
          <a:xfrm>
            <a:off x="765047" y="1101852"/>
            <a:ext cx="11078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 "</a:t>
            </a:r>
            <a:r>
              <a:rPr lang="en-GB" dirty="0" err="1"/>
              <a:t>azurerm_linux_virtual_machine</a:t>
            </a:r>
            <a:r>
              <a:rPr lang="en-GB" dirty="0"/>
              <a:t>" "</a:t>
            </a:r>
            <a:r>
              <a:rPr lang="en-GB" dirty="0" err="1"/>
              <a:t>myterraformvm</a:t>
            </a:r>
            <a:r>
              <a:rPr lang="en-GB" dirty="0"/>
              <a:t>" {</a:t>
            </a:r>
          </a:p>
          <a:p>
            <a:r>
              <a:rPr lang="en-GB" dirty="0"/>
              <a:t>  name/location/resource group/SKU		# Standard Azure resource fields</a:t>
            </a:r>
          </a:p>
          <a:p>
            <a:r>
              <a:rPr lang="en-GB" dirty="0"/>
              <a:t>  admin username/disable password		# Standard VM definition fields</a:t>
            </a:r>
          </a:p>
          <a:p>
            <a:r>
              <a:rPr lang="en-GB" dirty="0"/>
              <a:t>  network interfaces			# Refers to </a:t>
            </a:r>
            <a:r>
              <a:rPr lang="en-GB" dirty="0" err="1"/>
              <a:t>azurerm_network_interface</a:t>
            </a:r>
            <a:r>
              <a:rPr lang="en-GB" dirty="0"/>
              <a:t> block in </a:t>
            </a:r>
            <a:r>
              <a:rPr lang="en-GB" dirty="0" err="1"/>
              <a:t>network.tf</a:t>
            </a:r>
            <a:endParaRPr lang="en-GB" dirty="0"/>
          </a:p>
          <a:p>
            <a:r>
              <a:rPr lang="en-GB" dirty="0"/>
              <a:t>  count					# Length of </a:t>
            </a:r>
            <a:r>
              <a:rPr lang="en-GB" dirty="0" err="1"/>
              <a:t>vars.vm_names</a:t>
            </a:r>
            <a:r>
              <a:rPr lang="en-GB" dirty="0"/>
              <a:t> array</a:t>
            </a:r>
          </a:p>
          <a:p>
            <a:r>
              <a:rPr lang="en-GB" dirty="0"/>
              <a:t>  </a:t>
            </a:r>
            <a:r>
              <a:rPr lang="en-GB" dirty="0" err="1"/>
              <a:t>admin_ssh_key</a:t>
            </a:r>
            <a:r>
              <a:rPr lang="en-GB" dirty="0"/>
              <a:t> {…}			# SSH parameters</a:t>
            </a:r>
          </a:p>
          <a:p>
            <a:r>
              <a:rPr lang="en-GB" dirty="0"/>
              <a:t>  </a:t>
            </a:r>
            <a:r>
              <a:rPr lang="en-GB" dirty="0" err="1"/>
              <a:t>os_disk</a:t>
            </a:r>
            <a:r>
              <a:rPr lang="en-GB" dirty="0"/>
              <a:t> {…}				# OS disk definition</a:t>
            </a:r>
          </a:p>
          <a:p>
            <a:r>
              <a:rPr lang="en-GB" dirty="0"/>
              <a:t>  </a:t>
            </a:r>
            <a:r>
              <a:rPr lang="en-GB" dirty="0" err="1"/>
              <a:t>source_image_reference</a:t>
            </a:r>
            <a:r>
              <a:rPr lang="en-GB" dirty="0"/>
              <a:t> {…}		# VM image definition</a:t>
            </a:r>
          </a:p>
          <a:p>
            <a:r>
              <a:rPr lang="en-GB" dirty="0"/>
              <a:t>  </a:t>
            </a:r>
            <a:r>
              <a:rPr lang="en-GB" dirty="0" err="1"/>
              <a:t>boot_diagnostics</a:t>
            </a:r>
            <a:r>
              <a:rPr lang="en-GB" dirty="0"/>
              <a:t> {…}			# Azure VM boot diagnostics</a:t>
            </a:r>
          </a:p>
          <a:p>
            <a:r>
              <a:rPr lang="en-GB" dirty="0"/>
              <a:t>  tags {…}					# Terraform tags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resource "</a:t>
            </a:r>
            <a:r>
              <a:rPr lang="en-GB" dirty="0" err="1"/>
              <a:t>null_resource</a:t>
            </a:r>
            <a:r>
              <a:rPr lang="en-GB" dirty="0"/>
              <a:t>" "</a:t>
            </a:r>
            <a:r>
              <a:rPr lang="en-GB" dirty="0" err="1"/>
              <a:t>post_install</a:t>
            </a:r>
            <a:r>
              <a:rPr lang="en-GB" dirty="0"/>
              <a:t>" {</a:t>
            </a:r>
          </a:p>
          <a:p>
            <a:r>
              <a:rPr lang="en-GB" dirty="0"/>
              <a:t>  provisioner “file” {…}			# File provider (/</a:t>
            </a:r>
            <a:r>
              <a:rPr lang="en-GB" dirty="0" err="1"/>
              <a:t>tmp</a:t>
            </a:r>
            <a:r>
              <a:rPr lang="en-GB" dirty="0"/>
              <a:t>/</a:t>
            </a:r>
            <a:r>
              <a:rPr lang="en-GB" dirty="0" err="1"/>
              <a:t>configs.d</a:t>
            </a:r>
            <a:r>
              <a:rPr lang="en-GB" dirty="0"/>
              <a:t>)</a:t>
            </a:r>
          </a:p>
          <a:p>
            <a:r>
              <a:rPr lang="en-GB" dirty="0"/>
              <a:t>  provisioner “remote-exec” {…}		# Remote connection to bootstrap app deployment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2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39F975-F337-5543-9737-0B4398A7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94C56-3D72-8A4C-953B-0984021DC38D}"/>
              </a:ext>
            </a:extLst>
          </p:cNvPr>
          <p:cNvSpPr txBox="1"/>
          <p:nvPr/>
        </p:nvSpPr>
        <p:spPr>
          <a:xfrm>
            <a:off x="765047" y="1101852"/>
            <a:ext cx="11078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 "</a:t>
            </a:r>
            <a:r>
              <a:rPr lang="en-GB" dirty="0" err="1"/>
              <a:t>azurerm_virtual_network</a:t>
            </a:r>
            <a:r>
              <a:rPr lang="en-GB" dirty="0"/>
              <a:t>" "</a:t>
            </a:r>
            <a:r>
              <a:rPr lang="en-GB" dirty="0" err="1"/>
              <a:t>myterraformnetwork</a:t>
            </a:r>
            <a:r>
              <a:rPr lang="en-GB" dirty="0"/>
              <a:t>" {</a:t>
            </a:r>
          </a:p>
          <a:p>
            <a:r>
              <a:rPr lang="en-GB" dirty="0"/>
              <a:t>  name/resource group/location/tags	# standard Azure resource definitions</a:t>
            </a:r>
          </a:p>
          <a:p>
            <a:r>
              <a:rPr lang="en-GB" dirty="0"/>
              <a:t>  </a:t>
            </a:r>
            <a:r>
              <a:rPr lang="en-GB" dirty="0" err="1"/>
              <a:t>address_space</a:t>
            </a:r>
            <a:r>
              <a:rPr lang="en-GB" dirty="0"/>
              <a:t>			# Virtual network address space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resource "</a:t>
            </a:r>
            <a:r>
              <a:rPr lang="en-GB" dirty="0" err="1"/>
              <a:t>azurerm_subnet</a:t>
            </a:r>
            <a:r>
              <a:rPr lang="en-GB" dirty="0"/>
              <a:t>" "</a:t>
            </a:r>
            <a:r>
              <a:rPr lang="en-GB" dirty="0" err="1"/>
              <a:t>myterraformsubnet</a:t>
            </a:r>
            <a:r>
              <a:rPr lang="en-GB" dirty="0"/>
              <a:t>" {</a:t>
            </a:r>
          </a:p>
          <a:p>
            <a:r>
              <a:rPr lang="en-GB" dirty="0"/>
              <a:t>  name/resource group		# standard Azure resource definitions</a:t>
            </a:r>
          </a:p>
          <a:p>
            <a:r>
              <a:rPr lang="en-GB" dirty="0"/>
              <a:t>  </a:t>
            </a:r>
            <a:r>
              <a:rPr lang="en-GB" dirty="0" err="1"/>
              <a:t>virtual_network_name</a:t>
            </a:r>
            <a:r>
              <a:rPr lang="en-GB" dirty="0"/>
              <a:t>		# link to </a:t>
            </a:r>
            <a:r>
              <a:rPr lang="en-GB" dirty="0" err="1"/>
              <a:t>azurerm_virtual_network</a:t>
            </a:r>
            <a:r>
              <a:rPr lang="en-GB" dirty="0"/>
              <a:t> definition above</a:t>
            </a:r>
          </a:p>
          <a:p>
            <a:r>
              <a:rPr lang="en-GB" dirty="0"/>
              <a:t>  </a:t>
            </a:r>
            <a:r>
              <a:rPr lang="en-GB" dirty="0" err="1"/>
              <a:t>address_prefixes</a:t>
            </a:r>
            <a:r>
              <a:rPr lang="en-GB" dirty="0"/>
              <a:t>			# list of subnets within </a:t>
            </a:r>
            <a:r>
              <a:rPr lang="en-GB" dirty="0" err="1"/>
              <a:t>address_space</a:t>
            </a:r>
            <a:r>
              <a:rPr lang="en-GB" dirty="0"/>
              <a:t> above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resource "</a:t>
            </a:r>
            <a:r>
              <a:rPr lang="en-GB" dirty="0" err="1"/>
              <a:t>azurerm_network_security_group</a:t>
            </a:r>
            <a:r>
              <a:rPr lang="en-GB" dirty="0"/>
              <a:t>" "</a:t>
            </a:r>
            <a:r>
              <a:rPr lang="en-GB" dirty="0" err="1"/>
              <a:t>myterraformnsg</a:t>
            </a:r>
            <a:r>
              <a:rPr lang="en-GB" dirty="0"/>
              <a:t>" {</a:t>
            </a:r>
          </a:p>
          <a:p>
            <a:r>
              <a:rPr lang="en-GB" dirty="0"/>
              <a:t>  name/location/resource group/tags	# standard Azure resource definitions</a:t>
            </a:r>
          </a:p>
          <a:p>
            <a:r>
              <a:rPr lang="en-GB" dirty="0"/>
              <a:t>  </a:t>
            </a:r>
            <a:r>
              <a:rPr lang="en-GB" dirty="0" err="1"/>
              <a:t>security_rule</a:t>
            </a:r>
            <a:r>
              <a:rPr lang="en-GB" dirty="0"/>
              <a:t> {…}			# Azure NSG rule definition for SSH</a:t>
            </a:r>
          </a:p>
          <a:p>
            <a:r>
              <a:rPr lang="en-GB" dirty="0"/>
              <a:t>  </a:t>
            </a:r>
            <a:r>
              <a:rPr lang="en-GB" dirty="0" err="1"/>
              <a:t>security_rule</a:t>
            </a:r>
            <a:r>
              <a:rPr lang="en-GB" dirty="0"/>
              <a:t> {…}			# Azure NSG rule definition for HTTP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2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5A5E4B1-F68E-0146-9B92-2D45280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definition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DBF65-FCDD-454D-991B-20B5B70A5C22}"/>
              </a:ext>
            </a:extLst>
          </p:cNvPr>
          <p:cNvSpPr txBox="1"/>
          <p:nvPr/>
        </p:nvSpPr>
        <p:spPr>
          <a:xfrm>
            <a:off x="765047" y="1101852"/>
            <a:ext cx="11078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 "</a:t>
            </a:r>
            <a:r>
              <a:rPr lang="en-GB" dirty="0" err="1"/>
              <a:t>azurerm_public_ip</a:t>
            </a:r>
            <a:r>
              <a:rPr lang="en-GB" dirty="0"/>
              <a:t>" "</a:t>
            </a:r>
            <a:r>
              <a:rPr lang="en-GB" dirty="0" err="1"/>
              <a:t>myterraformpublicip</a:t>
            </a:r>
            <a:r>
              <a:rPr lang="en-GB" dirty="0"/>
              <a:t>" {</a:t>
            </a:r>
          </a:p>
          <a:p>
            <a:r>
              <a:rPr lang="en-GB" dirty="0"/>
              <a:t>  name/resource group/location/tags	# standard Azure resource definitions</a:t>
            </a:r>
          </a:p>
          <a:p>
            <a:r>
              <a:rPr lang="en-GB" dirty="0"/>
              <a:t>  count				# length of </a:t>
            </a:r>
            <a:r>
              <a:rPr lang="en-GB" dirty="0" err="1"/>
              <a:t>vm_names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allocation_method</a:t>
            </a:r>
            <a:r>
              <a:rPr lang="en-GB" dirty="0"/>
              <a:t>		# Static or Dynamic</a:t>
            </a:r>
          </a:p>
          <a:p>
            <a:r>
              <a:rPr lang="en-GB" dirty="0"/>
              <a:t>  </a:t>
            </a:r>
            <a:r>
              <a:rPr lang="en-GB" dirty="0" err="1"/>
              <a:t>sku</a:t>
            </a:r>
            <a:r>
              <a:rPr lang="en-GB" dirty="0"/>
              <a:t>				# Standard or Basic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resource "</a:t>
            </a:r>
            <a:r>
              <a:rPr lang="en-GB" dirty="0" err="1"/>
              <a:t>azurerm_network_interface</a:t>
            </a:r>
            <a:r>
              <a:rPr lang="en-GB" dirty="0"/>
              <a:t>" "</a:t>
            </a:r>
            <a:r>
              <a:rPr lang="en-GB" dirty="0" err="1"/>
              <a:t>myterraformnic</a:t>
            </a:r>
            <a:r>
              <a:rPr lang="en-GB" dirty="0"/>
              <a:t>" {</a:t>
            </a:r>
          </a:p>
          <a:p>
            <a:r>
              <a:rPr lang="en-GB" dirty="0"/>
              <a:t>  name/location/resource group	# standard Azure resource definitions</a:t>
            </a:r>
          </a:p>
          <a:p>
            <a:r>
              <a:rPr lang="en-GB" dirty="0"/>
              <a:t>  count				# length of </a:t>
            </a:r>
            <a:r>
              <a:rPr lang="en-GB" dirty="0" err="1"/>
              <a:t>vm_names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ip_configuration</a:t>
            </a:r>
            <a:r>
              <a:rPr lang="en-GB" dirty="0"/>
              <a:t> {…}		# link to subnet, apply IP configuration for PUBLIC and PRIVATE addresses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resource "</a:t>
            </a:r>
            <a:r>
              <a:rPr lang="en-GB" dirty="0" err="1"/>
              <a:t>azurerm_network_interface_security_group_association</a:t>
            </a:r>
            <a:r>
              <a:rPr lang="en-GB" dirty="0"/>
              <a:t>" "</a:t>
            </a:r>
            <a:r>
              <a:rPr lang="en-GB" dirty="0" err="1"/>
              <a:t>myterraformnicsecuritygroupassociation</a:t>
            </a:r>
            <a:r>
              <a:rPr lang="en-GB" dirty="0"/>
              <a:t>" {</a:t>
            </a:r>
          </a:p>
          <a:p>
            <a:r>
              <a:rPr lang="en-GB" dirty="0"/>
              <a:t>  count				# length of </a:t>
            </a:r>
            <a:r>
              <a:rPr lang="en-GB" dirty="0" err="1"/>
              <a:t>vm_names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network_interface_id</a:t>
            </a:r>
            <a:r>
              <a:rPr lang="en-GB" dirty="0"/>
              <a:t>		# Reference to subnet</a:t>
            </a:r>
          </a:p>
          <a:p>
            <a:r>
              <a:rPr lang="en-GB" dirty="0"/>
              <a:t>  </a:t>
            </a:r>
            <a:r>
              <a:rPr lang="en-GB" dirty="0" err="1"/>
              <a:t>network_security_group_id</a:t>
            </a:r>
            <a:r>
              <a:rPr lang="en-GB" dirty="0"/>
              <a:t>		# Reference to NSG above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2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9C8-8E17-944F-946A-61A72BE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6032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799</Words>
  <Application>Microsoft Macintosh PowerPoint</Application>
  <PresentationFormat>Widescreen</PresentationFormat>
  <Paragraphs>111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Terraform Worked Example</vt:lpstr>
      <vt:lpstr>Functional</vt:lpstr>
      <vt:lpstr>Files</vt:lpstr>
      <vt:lpstr>VM definition</vt:lpstr>
      <vt:lpstr>network definition</vt:lpstr>
      <vt:lpstr>network definition cont’d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Haslam, Mike</dc:creator>
  <cp:lastModifiedBy>Haslam, Mike</cp:lastModifiedBy>
  <cp:revision>22</cp:revision>
  <dcterms:created xsi:type="dcterms:W3CDTF">2021-01-06T17:02:51Z</dcterms:created>
  <dcterms:modified xsi:type="dcterms:W3CDTF">2021-01-07T12:34:02Z</dcterms:modified>
</cp:coreProperties>
</file>