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12192000"/>
  <p:notesSz cx="6858000" cy="9144000"/>
  <p:embeddedFontLst>
    <p:embeddedFont>
      <p:font typeface="Century Gothic"/>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7B2812-515F-49FD-B5F2-D5916DB0F9E9}">
  <a:tblStyle styleId="{A77B2812-515F-49FD-B5F2-D5916DB0F9E9}"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italic.fntdata"/><Relationship Id="rId25" Type="http://schemas.openxmlformats.org/officeDocument/2006/relationships/font" Target="fonts/CenturyGothic-bold.fntdata"/><Relationship Id="rId27" Type="http://schemas.openxmlformats.org/officeDocument/2006/relationships/font" Target="fonts/CenturyGothic-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Hi everyone, my name is Michael Turco, and I will be presenting the new Green Pace Security Policy. This presentation will also cover risks and benefits of the policy, and some recommendations for further improvement.</a:t>
            </a:r>
            <a:endParaRPr/>
          </a:p>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d43f949b5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4d43f949b5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unit test checks to make sure that the function call ‘pop_back’ is decreasing the size of the vector by one each time it is called. You can see on the bottom that this is still taking 0 milliseconds, meaning these tests take an insignificant amount of time to run once they have been created, yet provide crucially valuable information if something were to go wrong.</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4d43f949b5_0_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34d43f949b5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Lastly, here is a negative unit test, which means it checks that a piece of code will throw an exception when run. This unit test tries to access an element of the collection first inside its normal range, then outside its normal range, and makes sure an exception is thrown when doing so.</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diagram shows a depiction of the DevSecOps cycle going around in an infinite loop. This is because DevSecOps is a continuous process, and security is integrated along each stage to make sure that the security evolves as the system does too.</a:t>
            </a:r>
            <a:endParaRPr/>
          </a:p>
          <a:p>
            <a:pPr indent="0" lvl="0" marL="0" rtl="0" algn="l">
              <a:lnSpc>
                <a:spcPct val="100000"/>
              </a:lnSpc>
              <a:spcBef>
                <a:spcPts val="0"/>
              </a:spcBef>
              <a:spcAft>
                <a:spcPts val="0"/>
              </a:spcAft>
              <a:buSzPts val="1100"/>
              <a:buNone/>
            </a:pPr>
            <a:r>
              <a:t/>
            </a:r>
            <a:endParaRPr/>
          </a:p>
        </p:txBody>
      </p:sp>
      <p:sp>
        <p:nvSpPr>
          <p:cNvPr id="227" name="Google Shape;227;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When integrating security into the DevOps pipeline, it becomes DevSecOps. Some parts of integrating security involve threat modeling, vulnerability scanning, unit testing, health checks and monitoring, penetration testing, log collection, and determining a security baseline.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There are also some useful external tools to check C++ code for vulnerabilities or errors, which include CppCheck, Clang, Visual Studio Code, and GDB Online Debugger.</a:t>
            </a:r>
            <a:endParaRPr/>
          </a:p>
          <a:p>
            <a:pPr indent="0" lvl="0" marL="0" rtl="0" algn="l">
              <a:lnSpc>
                <a:spcPct val="100000"/>
              </a:lnSpc>
              <a:spcBef>
                <a:spcPts val="0"/>
              </a:spcBef>
              <a:spcAft>
                <a:spcPts val="0"/>
              </a:spcAft>
              <a:buSzPts val="1100"/>
              <a:buNone/>
            </a:pPr>
            <a:r>
              <a:t/>
            </a:r>
            <a:endParaRPr/>
          </a:p>
        </p:txBody>
      </p:sp>
      <p:sp>
        <p:nvSpPr>
          <p:cNvPr id="234" name="Google Shape;23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strategy of integrating security into the development process is not a fool-proof plan, and doesn’t work for every project. Some negatives include a significant time commitment, longer times for development, and a higher short term cost.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However, for this project, the benefits of a stronger and more integrated security system, with multiple layers of defense and mitigation of vulnerabilities definitely outweighs the negatives. The initial cost to get these systems up and running outweighs the cost of potential damages that would be caused by a data breach or other attack.</a:t>
            </a:r>
            <a:endParaRPr/>
          </a:p>
          <a:p>
            <a:pPr indent="0" lvl="0" marL="0" rtl="0" algn="l">
              <a:lnSpc>
                <a:spcPct val="100000"/>
              </a:lnSpc>
              <a:spcBef>
                <a:spcPts val="0"/>
              </a:spcBef>
              <a:spcAft>
                <a:spcPts val="0"/>
              </a:spcAft>
              <a:buSzPts val="1100"/>
              <a:buNone/>
            </a:pPr>
            <a:r>
              <a:t/>
            </a:r>
            <a:endParaRPr/>
          </a:p>
        </p:txBody>
      </p:sp>
      <p:sp>
        <p:nvSpPr>
          <p:cNvPr id="241" name="Google Shape;241;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Now, onto some future recommendations for new things to be added to this policy.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 security policy doesn’t mention anything about malware, firewalls, or insider attacks, and it would be helpful to document some procedures regarding ways to defend against these sorts of attacks.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There is also no mention of policy for using third party systems, plugins, software, or libraries, whose code we cannot as easily control.</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Policy about audit logs would be important too, such as how long to store them for, what they should contain, and when they should be reviewed.</a:t>
            </a:r>
            <a:endParaRPr/>
          </a:p>
          <a:p>
            <a:pPr indent="0" lvl="0" marL="0" rtl="0" algn="l">
              <a:lnSpc>
                <a:spcPct val="100000"/>
              </a:lnSpc>
              <a:spcBef>
                <a:spcPts val="0"/>
              </a:spcBef>
              <a:spcAft>
                <a:spcPts val="0"/>
              </a:spcAft>
              <a:buSzPts val="1100"/>
              <a:buNone/>
            </a:pPr>
            <a:r>
              <a:t/>
            </a:r>
            <a:endParaRPr/>
          </a:p>
        </p:txBody>
      </p:sp>
      <p:sp>
        <p:nvSpPr>
          <p:cNvPr id="248" name="Google Shape;24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In conclusion, integrating security practices into development helps reduce long term costs and implementation problems compared to after the system is already in place.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 security policy helps establish a baseline and standard for the level of code that will be written, and helps ensure vulnerabilities are removed early on in development, as opposed to later on in the future, which increases the cost to remove them and potentially could interfere with the current system implementation.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Despite the higher starting cost and increased development time, DevSecOps leads to a much more scalable, automatable, and secure system compared to standard DevOps. It has long term benefits that greatly outweigh the negatives in the first few phases of development.</a:t>
            </a:r>
            <a:endParaRPr/>
          </a:p>
          <a:p>
            <a:pPr indent="0" lvl="0" marL="0" rtl="0" algn="l">
              <a:lnSpc>
                <a:spcPct val="100000"/>
              </a:lnSpc>
              <a:spcBef>
                <a:spcPts val="0"/>
              </a:spcBef>
              <a:spcAft>
                <a:spcPts val="0"/>
              </a:spcAft>
              <a:buSzPts val="1100"/>
              <a:buNone/>
            </a:pPr>
            <a:r>
              <a:t/>
            </a:r>
            <a:endParaRPr/>
          </a:p>
        </p:txBody>
      </p:sp>
      <p:sp>
        <p:nvSpPr>
          <p:cNvPr id="255" name="Google Shape;25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Thank you all for watching this slideshow about the new Green Pace Security Policy, I look forward to hearing your feedback, and answering any questions you may have!</a:t>
            </a:r>
            <a:endParaRPr/>
          </a:p>
          <a:p>
            <a:pPr indent="0" lvl="0" marL="0" rtl="0" algn="l">
              <a:lnSpc>
                <a:spcPct val="100000"/>
              </a:lnSpc>
              <a:spcBef>
                <a:spcPts val="0"/>
              </a:spcBef>
              <a:spcAft>
                <a:spcPts val="0"/>
              </a:spcAft>
              <a:buSzPts val="1100"/>
              <a:buNone/>
            </a:pPr>
            <a:r>
              <a:t/>
            </a:r>
            <a:endParaRPr/>
          </a:p>
        </p:txBody>
      </p:sp>
      <p:sp>
        <p:nvSpPr>
          <p:cNvPr id="262" name="Google Shape;26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Security Policy is necessary to have clear guidelines and compliance with secure coding standards. This policy will define the core security principles, the C and C++ coding standards, the Triple-A standards, and data encryption standards. This policy applies to all staff that create, deploy, or support custom software at Green Pace.</a:t>
            </a:r>
            <a:endParaRPr/>
          </a:p>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table shows our 10 coding standards, and how they map to priority level and likelihood. The highest priority standards are ‘STD-003-CPP’ and ‘STD-004-CPP’, which relate to reading uninitialized memory and SQL injections respectively. Some of the lower priority standards are related to unit testing and assertions, and don’t directly affect security as much compared to the other standards.</a:t>
            </a:r>
            <a:endParaRPr/>
          </a:p>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Here are our 10 principles for secure coding. By following these principles, we can avoid all vulnerabilities described in the 10 coding standards. The different standards are listed below each principle which they apply to.</a:t>
            </a:r>
            <a:endParaRPr/>
          </a:p>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And here are our 10 coding standards, with the more critical ones highlighted in blue. Adopting these 10 secure coding standards will help to prevent vulnerabilities from being created in code, and provides an easy way to get consistent and predictable results.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 critical coding standards include: SQL Injection, Exceptions, Memory Protection, and Input Output. These standards have the potential to cause a lot of damage if not followed correctly, and must always be taken into account.</a:t>
            </a:r>
            <a:endParaRPr/>
          </a:p>
          <a:p>
            <a:pPr indent="0" lvl="0" marL="0" rtl="0" algn="l">
              <a:lnSpc>
                <a:spcPct val="100000"/>
              </a:lnSpc>
              <a:spcBef>
                <a:spcPts val="0"/>
              </a:spcBef>
              <a:spcAft>
                <a:spcPts val="0"/>
              </a:spcAft>
              <a:buSzPts val="1100"/>
              <a:buNone/>
            </a:pPr>
            <a:r>
              <a:t/>
            </a:r>
            <a:endParaRPr/>
          </a:p>
        </p:txBody>
      </p:sp>
      <p:sp>
        <p:nvSpPr>
          <p:cNvPr id="173" name="Google Shape;173;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Moving on to encryption policies, it is important to understand the three different types of encryption; Encryption at rest, in flight, and in use.</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{read off all three types, word for word}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By encrypting data in these three stages, we can be sure that user data is protected every step along the way, and will stop attackers from being able to easily read sensitive data.</a:t>
            </a:r>
            <a:endParaRPr/>
          </a:p>
          <a:p>
            <a:pPr indent="0" lvl="0" marL="0" rtl="0" algn="l">
              <a:lnSpc>
                <a:spcPct val="100000"/>
              </a:lnSpc>
              <a:spcBef>
                <a:spcPts val="0"/>
              </a:spcBef>
              <a:spcAft>
                <a:spcPts val="0"/>
              </a:spcAft>
              <a:buSzPts val="1100"/>
              <a:buNone/>
            </a:pPr>
            <a:r>
              <a:t/>
            </a:r>
            <a:endParaRPr/>
          </a:p>
        </p:txBody>
      </p:sp>
      <p:sp>
        <p:nvSpPr>
          <p:cNvPr id="181" name="Google Shape;181;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The next part of the security policy is the Triple-A framework, which stands for Authentication, Authorization, and Accounting.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{read off all three types, word for word}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These three policies will help to verify users identity, limit their access, and track their activity, which all play a crucial part in maintaining a secure system.</a:t>
            </a:r>
            <a:endParaRPr/>
          </a:p>
          <a:p>
            <a:pPr indent="0" lvl="0" marL="0" rtl="0" algn="l">
              <a:lnSpc>
                <a:spcPct val="100000"/>
              </a:lnSpc>
              <a:spcBef>
                <a:spcPts val="0"/>
              </a:spcBef>
              <a:spcAft>
                <a:spcPts val="0"/>
              </a:spcAft>
              <a:buSzPts val="1100"/>
              <a:buNone/>
            </a:pPr>
            <a:r>
              <a:t/>
            </a:r>
            <a:endParaRPr/>
          </a:p>
        </p:txBody>
      </p:sp>
      <p:sp>
        <p:nvSpPr>
          <p:cNvPr id="188" name="Google Shape;18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Unit Testing is a way to create small and isolated pieces of code that serve to test all different kinds of functionality that your system implements. Unit testing helps improve security by significantly reducing the amount of effort required to check that all systems are functioning as intended.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For example, this unit test here tests to see if adding an element to an empty vector will increase its size. This can seem minor or insignificant at first, but after hundreds of these tests are made, it will serve as a near instant way of making sure that no unknown bug was introduced into the system, or no feature was broken by a dependency update, and makes sure everything is still working as intended.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US"/>
              <a:t>On the bottom of the slide, you can see that this test has passed, and took an insignificant amount of time to run. Unit tests can be run automatically with each build of a project, so you can be sure that everything is still functional, without spending hours each time to test everything out yourself.</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d43f949b5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34d43f949b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This is another slide for Unit Tests, and this one shows the ‘Resizing Increases Size’ test. In the code, you can see that elements are added to a vector, then the size is asserted to equal a certain value. This is repeated for a few numbers, ranging from 0 to 10.</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mend.io/blog/secure-coding/" TargetMode="External"/><Relationship Id="rId4" Type="http://schemas.openxmlformats.org/officeDocument/2006/relationships/hyperlink" Target="https://codebots.com/application-security/aaa-security-an-introduction-to-authentication-authorisation-accounting" TargetMode="External"/><Relationship Id="rId5" Type="http://schemas.openxmlformats.org/officeDocument/2006/relationships/hyperlink" Target="https://web.archive.org/web/20240117143629/https://techbeacon.com/security/6-devsecops-best-practices-automate-early-often" TargetMode="External"/><Relationship Id="rId6"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Michael Turco</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3 / 4</a:t>
            </a:r>
            <a:br>
              <a:rPr lang="en-US"/>
            </a:br>
            <a:r>
              <a:rPr lang="en-US">
                <a:solidFill>
                  <a:schemeClr val="accent5"/>
                </a:solidFill>
              </a:rPr>
              <a:t>pop_back()</a:t>
            </a:r>
            <a:r>
              <a:rPr lang="en-US">
                <a:solidFill>
                  <a:schemeClr val="accent6"/>
                </a:solidFill>
              </a:rPr>
              <a:t> Decreases Size</a:t>
            </a:r>
            <a:endParaRPr>
              <a:solidFill>
                <a:schemeClr val="accent6"/>
              </a:solidFill>
            </a:endParaRPr>
          </a:p>
        </p:txBody>
      </p:sp>
      <p:pic>
        <p:nvPicPr>
          <p:cNvPr descr="Green Pace logo" id="214" name="Google Shape;214;p28"/>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15" name="Google Shape;215;p28" title="test_3.png"/>
          <p:cNvPicPr preferRelativeResize="0"/>
          <p:nvPr/>
        </p:nvPicPr>
        <p:blipFill>
          <a:blip r:embed="rId4">
            <a:alphaModFix/>
          </a:blip>
          <a:stretch>
            <a:fillRect/>
          </a:stretch>
        </p:blipFill>
        <p:spPr>
          <a:xfrm>
            <a:off x="416925" y="2057376"/>
            <a:ext cx="5539750" cy="3614250"/>
          </a:xfrm>
          <a:prstGeom prst="rect">
            <a:avLst/>
          </a:prstGeom>
          <a:noFill/>
          <a:ln>
            <a:noFill/>
          </a:ln>
        </p:spPr>
      </p:pic>
      <p:pic>
        <p:nvPicPr>
          <p:cNvPr id="216" name="Google Shape;216;p28"/>
          <p:cNvPicPr preferRelativeResize="0"/>
          <p:nvPr/>
        </p:nvPicPr>
        <p:blipFill>
          <a:blip r:embed="rId5">
            <a:alphaModFix/>
          </a:blip>
          <a:stretch>
            <a:fillRect/>
          </a:stretch>
        </p:blipFill>
        <p:spPr>
          <a:xfrm>
            <a:off x="416925" y="5844500"/>
            <a:ext cx="8044775" cy="5824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1949625" y="764375"/>
            <a:ext cx="95565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4 / 4</a:t>
            </a:r>
            <a:br>
              <a:rPr lang="en-US"/>
            </a:br>
            <a:r>
              <a:rPr lang="en-US">
                <a:solidFill>
                  <a:schemeClr val="accent5"/>
                </a:solidFill>
              </a:rPr>
              <a:t>at()</a:t>
            </a:r>
            <a:r>
              <a:rPr lang="en-US">
                <a:solidFill>
                  <a:schemeClr val="accent6"/>
                </a:solidFill>
              </a:rPr>
              <a:t> Throws </a:t>
            </a:r>
            <a:r>
              <a:rPr lang="en-US">
                <a:solidFill>
                  <a:schemeClr val="accent5"/>
                </a:solidFill>
              </a:rPr>
              <a:t>out_of_range</a:t>
            </a:r>
            <a:r>
              <a:rPr lang="en-US">
                <a:solidFill>
                  <a:schemeClr val="accent6"/>
                </a:solidFill>
              </a:rPr>
              <a:t> Exception</a:t>
            </a:r>
            <a:endParaRPr>
              <a:solidFill>
                <a:schemeClr val="accent6"/>
              </a:solidFill>
            </a:endParaRPr>
          </a:p>
        </p:txBody>
      </p:sp>
      <p:pic>
        <p:nvPicPr>
          <p:cNvPr descr="Green Pace logo" id="222" name="Google Shape;222;p29"/>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23" name="Google Shape;223;p29" title="test_4.png"/>
          <p:cNvPicPr preferRelativeResize="0"/>
          <p:nvPr/>
        </p:nvPicPr>
        <p:blipFill rotWithShape="1">
          <a:blip r:embed="rId4">
            <a:alphaModFix/>
          </a:blip>
          <a:srcRect b="0" l="0" r="2190" t="0"/>
          <a:stretch/>
        </p:blipFill>
        <p:spPr>
          <a:xfrm>
            <a:off x="407125" y="2139825"/>
            <a:ext cx="6775550" cy="3493525"/>
          </a:xfrm>
          <a:prstGeom prst="rect">
            <a:avLst/>
          </a:prstGeom>
          <a:noFill/>
          <a:ln>
            <a:noFill/>
          </a:ln>
        </p:spPr>
      </p:pic>
      <p:pic>
        <p:nvPicPr>
          <p:cNvPr id="224" name="Google Shape;224;p29"/>
          <p:cNvPicPr preferRelativeResize="0"/>
          <p:nvPr/>
        </p:nvPicPr>
        <p:blipFill>
          <a:blip r:embed="rId5">
            <a:alphaModFix/>
          </a:blip>
          <a:stretch>
            <a:fillRect/>
          </a:stretch>
        </p:blipFill>
        <p:spPr>
          <a:xfrm>
            <a:off x="407125" y="5853000"/>
            <a:ext cx="8870775" cy="56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30" name="Google Shape;230;p30"/>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31" name="Google Shape;231;p3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37" name="Google Shape;237;p31"/>
          <p:cNvSpPr txBox="1"/>
          <p:nvPr>
            <p:ph idx="1" type="body"/>
          </p:nvPr>
        </p:nvSpPr>
        <p:spPr>
          <a:xfrm>
            <a:off x="685800" y="1655725"/>
            <a:ext cx="8288400" cy="456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500"/>
              </a:spcBef>
              <a:spcAft>
                <a:spcPts val="0"/>
              </a:spcAft>
              <a:buNone/>
            </a:pPr>
            <a:r>
              <a:rPr lang="en-US"/>
              <a:t>DevSecOps integrates </a:t>
            </a:r>
            <a:r>
              <a:rPr lang="en-US">
                <a:solidFill>
                  <a:schemeClr val="accent6"/>
                </a:solidFill>
              </a:rPr>
              <a:t>Security</a:t>
            </a:r>
            <a:r>
              <a:rPr lang="en-US"/>
              <a:t> into the DevOps pipeline, which ensures that security is built into each phase of the development cycle. Threat modeling, vulnerability scanning, unit testing, health checks and monitoring, penetration testing, log collection, and determining a security baseline are all part of integrating security.</a:t>
            </a:r>
            <a:br>
              <a:rPr lang="en-US"/>
            </a:br>
            <a:br>
              <a:rPr lang="en-US"/>
            </a:br>
            <a:br>
              <a:rPr lang="en-US"/>
            </a:br>
            <a:r>
              <a:rPr lang="en-US"/>
              <a:t>Some external tools include:</a:t>
            </a:r>
            <a:endParaRPr/>
          </a:p>
          <a:p>
            <a:pPr indent="-215900" lvl="1" marL="685800" rtl="0" algn="l">
              <a:lnSpc>
                <a:spcPct val="90000"/>
              </a:lnSpc>
              <a:spcBef>
                <a:spcPts val="500"/>
              </a:spcBef>
              <a:spcAft>
                <a:spcPts val="0"/>
              </a:spcAft>
              <a:buClr>
                <a:srgbClr val="CCCCCC"/>
              </a:buClr>
              <a:buSzPts val="1800"/>
              <a:buChar char="•"/>
            </a:pPr>
            <a:r>
              <a:rPr lang="en-US">
                <a:solidFill>
                  <a:srgbClr val="CCCCCC"/>
                </a:solidFill>
              </a:rPr>
              <a:t>CppCheck 2.16.0</a:t>
            </a:r>
            <a:endParaRPr>
              <a:solidFill>
                <a:srgbClr val="CCCCCC"/>
              </a:solidFill>
            </a:endParaRPr>
          </a:p>
          <a:p>
            <a:pPr indent="-215900" lvl="1" marL="685800" rtl="0" algn="l">
              <a:lnSpc>
                <a:spcPct val="90000"/>
              </a:lnSpc>
              <a:spcBef>
                <a:spcPts val="500"/>
              </a:spcBef>
              <a:spcAft>
                <a:spcPts val="0"/>
              </a:spcAft>
              <a:buClr>
                <a:srgbClr val="CCCCCC"/>
              </a:buClr>
              <a:buSzPts val="1800"/>
              <a:buChar char="•"/>
            </a:pPr>
            <a:r>
              <a:rPr lang="en-US">
                <a:solidFill>
                  <a:srgbClr val="CCCCCC"/>
                </a:solidFill>
              </a:rPr>
              <a:t>Clang 6.0.0</a:t>
            </a:r>
            <a:endParaRPr>
              <a:solidFill>
                <a:srgbClr val="CCCCCC"/>
              </a:solidFill>
            </a:endParaRPr>
          </a:p>
          <a:p>
            <a:pPr indent="-215900" lvl="1" marL="685800" rtl="0" algn="l">
              <a:lnSpc>
                <a:spcPct val="90000"/>
              </a:lnSpc>
              <a:spcBef>
                <a:spcPts val="500"/>
              </a:spcBef>
              <a:spcAft>
                <a:spcPts val="0"/>
              </a:spcAft>
              <a:buClr>
                <a:srgbClr val="CCCCCC"/>
              </a:buClr>
              <a:buSzPts val="1800"/>
              <a:buChar char="•"/>
            </a:pPr>
            <a:r>
              <a:rPr lang="en-US">
                <a:solidFill>
                  <a:srgbClr val="CCCCCC"/>
                </a:solidFill>
              </a:rPr>
              <a:t>Visual Studio Code</a:t>
            </a:r>
            <a:endParaRPr>
              <a:solidFill>
                <a:srgbClr val="CCCCCC"/>
              </a:solidFill>
            </a:endParaRPr>
          </a:p>
          <a:p>
            <a:pPr indent="-215900" lvl="1" marL="685800" rtl="0" algn="l">
              <a:lnSpc>
                <a:spcPct val="90000"/>
              </a:lnSpc>
              <a:spcBef>
                <a:spcPts val="500"/>
              </a:spcBef>
              <a:spcAft>
                <a:spcPts val="0"/>
              </a:spcAft>
              <a:buClr>
                <a:srgbClr val="CCCCCC"/>
              </a:buClr>
              <a:buSzPts val="1800"/>
              <a:buChar char="•"/>
            </a:pPr>
            <a:r>
              <a:rPr lang="en-US">
                <a:solidFill>
                  <a:srgbClr val="CCCCCC"/>
                </a:solidFill>
              </a:rPr>
              <a:t>GDB Online Debugger</a:t>
            </a:r>
            <a:endParaRPr>
              <a:solidFill>
                <a:srgbClr val="CCCCCC"/>
              </a:solidFill>
            </a:endParaRPr>
          </a:p>
        </p:txBody>
      </p:sp>
      <p:pic>
        <p:nvPicPr>
          <p:cNvPr descr="Green Pace logo" id="238" name="Google Shape;238;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44" name="Google Shape;244;p32"/>
          <p:cNvSpPr txBox="1"/>
          <p:nvPr>
            <p:ph idx="1" type="body"/>
          </p:nvPr>
        </p:nvSpPr>
        <p:spPr>
          <a:xfrm>
            <a:off x="685775" y="2547250"/>
            <a:ext cx="10398300" cy="357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000"/>
              <a:t>The strategy of integrating security into the development process is not a fool-proof plan, and doesn’t work for every project. Some negatives include a significant time commitment, longer times for development, and a higher short term cost.</a:t>
            </a:r>
            <a:br>
              <a:rPr lang="en-US" sz="2000"/>
            </a:br>
            <a:br>
              <a:rPr lang="en-US" sz="2000"/>
            </a:br>
            <a:br>
              <a:rPr lang="en-US" sz="2000"/>
            </a:br>
            <a:r>
              <a:rPr lang="en-US" sz="2000"/>
              <a:t>However, for this project, the benefits of a stronger and more integrated security system, with multiple layers of defense and mitigation of vulnerabilities definitely </a:t>
            </a:r>
            <a:r>
              <a:rPr lang="en-US" sz="2000">
                <a:solidFill>
                  <a:schemeClr val="accent6"/>
                </a:solidFill>
              </a:rPr>
              <a:t>outweighs the negatives</a:t>
            </a:r>
            <a:r>
              <a:rPr lang="en-US" sz="2000"/>
              <a:t>. The initial cost to get these systems up and running outweigh the cost of potential damages that would be caused by a data breach or other attack.</a:t>
            </a:r>
            <a:endParaRPr sz="2000"/>
          </a:p>
        </p:txBody>
      </p:sp>
      <p:pic>
        <p:nvPicPr>
          <p:cNvPr descr="Green Pace logo" id="245" name="Google Shape;245;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51" name="Google Shape;251;p33"/>
          <p:cNvSpPr txBox="1"/>
          <p:nvPr>
            <p:ph idx="1" type="body"/>
          </p:nvPr>
        </p:nvSpPr>
        <p:spPr>
          <a:xfrm>
            <a:off x="578025" y="2184775"/>
            <a:ext cx="10820400" cy="3818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The security policy doesn’t mention anything about </a:t>
            </a:r>
            <a:r>
              <a:rPr lang="en-US">
                <a:solidFill>
                  <a:schemeClr val="accent6"/>
                </a:solidFill>
              </a:rPr>
              <a:t>malware</a:t>
            </a:r>
            <a:r>
              <a:rPr lang="en-US"/>
              <a:t>, </a:t>
            </a:r>
            <a:r>
              <a:rPr lang="en-US">
                <a:solidFill>
                  <a:schemeClr val="accent6"/>
                </a:solidFill>
              </a:rPr>
              <a:t>firewalls</a:t>
            </a:r>
            <a:r>
              <a:rPr lang="en-US"/>
              <a:t>, or </a:t>
            </a:r>
            <a:r>
              <a:rPr lang="en-US">
                <a:solidFill>
                  <a:schemeClr val="accent6"/>
                </a:solidFill>
              </a:rPr>
              <a:t>insider attacks</a:t>
            </a:r>
            <a:r>
              <a:rPr lang="en-US"/>
              <a:t>, and it would be helpful to document some procedures regarding ways to defend against these sorts of attacks.</a:t>
            </a:r>
            <a:br>
              <a:rPr lang="en-US"/>
            </a:br>
            <a:br>
              <a:rPr lang="en-US"/>
            </a:br>
            <a:br>
              <a:rPr lang="en-US"/>
            </a:br>
            <a:r>
              <a:rPr lang="en-US"/>
              <a:t>There is also no mention of policy for using </a:t>
            </a:r>
            <a:r>
              <a:rPr lang="en-US">
                <a:solidFill>
                  <a:schemeClr val="accent6"/>
                </a:solidFill>
              </a:rPr>
              <a:t>third party</a:t>
            </a:r>
            <a:r>
              <a:rPr lang="en-US"/>
              <a:t> systems, plugins, software, or libraries, whose code we cannot as easily control.</a:t>
            </a:r>
            <a:br>
              <a:rPr lang="en-US"/>
            </a:br>
            <a:br>
              <a:rPr lang="en-US"/>
            </a:br>
            <a:br>
              <a:rPr lang="en-US"/>
            </a:br>
            <a:r>
              <a:rPr lang="en-US"/>
              <a:t>Policy about </a:t>
            </a:r>
            <a:r>
              <a:rPr lang="en-US">
                <a:solidFill>
                  <a:schemeClr val="accent6"/>
                </a:solidFill>
              </a:rPr>
              <a:t>audit logs</a:t>
            </a:r>
            <a:r>
              <a:rPr lang="en-US"/>
              <a:t> would be important too, such as how long to store them for, what they should contain, and when they should be reviewed.</a:t>
            </a:r>
            <a:endParaRPr/>
          </a:p>
        </p:txBody>
      </p:sp>
      <p:pic>
        <p:nvPicPr>
          <p:cNvPr descr="Green Pace logo" id="252" name="Google Shape;252;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58" name="Google Shape;258;p34"/>
          <p:cNvSpPr txBox="1"/>
          <p:nvPr>
            <p:ph idx="1" type="body"/>
          </p:nvPr>
        </p:nvSpPr>
        <p:spPr>
          <a:xfrm>
            <a:off x="695600" y="2253350"/>
            <a:ext cx="10159500" cy="4024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Integrating security practices into development helps </a:t>
            </a:r>
            <a:r>
              <a:rPr lang="en-US">
                <a:solidFill>
                  <a:schemeClr val="accent6"/>
                </a:solidFill>
              </a:rPr>
              <a:t>reduce long term costs</a:t>
            </a:r>
            <a:r>
              <a:rPr lang="en-US"/>
              <a:t> and implementation problems compared to after the system is already in place.</a:t>
            </a:r>
            <a:br>
              <a:rPr lang="en-US"/>
            </a:br>
            <a:br>
              <a:rPr lang="en-US"/>
            </a:br>
            <a:br>
              <a:rPr lang="en-US"/>
            </a:br>
            <a:r>
              <a:rPr lang="en-US"/>
              <a:t>Despite the higher starting cost and increased development time, DevSecOps leads to a much more scalable, automatable, and secure system compared to standard DevOps. It has </a:t>
            </a:r>
            <a:r>
              <a:rPr lang="en-US">
                <a:solidFill>
                  <a:schemeClr val="accent6"/>
                </a:solidFill>
              </a:rPr>
              <a:t>long term benefits</a:t>
            </a:r>
            <a:r>
              <a:rPr lang="en-US"/>
              <a:t> that greatly outweigh the negatives in the first few phases of development.</a:t>
            </a:r>
            <a:endParaRPr/>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59" name="Google Shape;259;p3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65" name="Google Shape;265;p35"/>
          <p:cNvSpPr txBox="1"/>
          <p:nvPr>
            <p:ph idx="1" type="body"/>
          </p:nvPr>
        </p:nvSpPr>
        <p:spPr>
          <a:xfrm>
            <a:off x="685800" y="1988825"/>
            <a:ext cx="10820400" cy="4230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Murray, A. (2020, June 13). </a:t>
            </a:r>
            <a:r>
              <a:rPr i="1" lang="en-US"/>
              <a:t>Secure coding: A practical guide</a:t>
            </a:r>
            <a:r>
              <a:rPr lang="en-US"/>
              <a:t>. Mend.io. </a:t>
            </a:r>
            <a:r>
              <a:rPr lang="en-US" u="sng">
                <a:solidFill>
                  <a:schemeClr val="hlink"/>
                </a:solidFill>
                <a:hlinkClick r:id="rId3"/>
              </a:rPr>
              <a:t>https://www.mend.io/blog/secure-coding/</a:t>
            </a:r>
            <a:br>
              <a:rPr lang="en-US"/>
            </a:br>
            <a:br>
              <a:rPr lang="en-US"/>
            </a:br>
            <a:r>
              <a:rPr lang="en-US"/>
              <a:t>Mylonas, L. (2018, November 27). </a:t>
            </a:r>
            <a:r>
              <a:rPr i="1" lang="en-US"/>
              <a:t>What is AAA security? An introduction to authentication, authorisation and accounting</a:t>
            </a:r>
            <a:r>
              <a:rPr lang="en-US"/>
              <a:t>. Codebots. </a:t>
            </a:r>
            <a:r>
              <a:rPr lang="en-US" u="sng">
                <a:solidFill>
                  <a:schemeClr val="hlink"/>
                </a:solidFill>
                <a:hlinkClick r:id="rId4"/>
              </a:rPr>
              <a:t>https://codebots.com/application-security/aaa-security-an-introduction-to-authentication-authorisation-accounting</a:t>
            </a:r>
            <a:br>
              <a:rPr lang="en-US"/>
            </a:br>
            <a:br>
              <a:rPr lang="en-US"/>
            </a:br>
            <a:r>
              <a:rPr lang="en-US"/>
              <a:t>Vijayan, J. (n.d.). 6 </a:t>
            </a:r>
            <a:r>
              <a:rPr i="1" lang="en-US"/>
              <a:t>DevSecOps best practices: Automate early and often</a:t>
            </a:r>
            <a:r>
              <a:rPr lang="en-US"/>
              <a:t>. TechBeacon. Retrieved April 17, 2025, from </a:t>
            </a:r>
            <a:r>
              <a:rPr lang="en-US" u="sng">
                <a:solidFill>
                  <a:schemeClr val="hlink"/>
                </a:solidFill>
                <a:hlinkClick r:id="rId5"/>
              </a:rPr>
              <a:t>https://web.archive.org/web/20240117143629/https://techbeacon.com/security/6-devsecops-best-practices-automate-early-often</a:t>
            </a:r>
            <a:endParaRPr/>
          </a:p>
        </p:txBody>
      </p:sp>
      <p:pic>
        <p:nvPicPr>
          <p:cNvPr descr="Green Pace logo" id="266" name="Google Shape;266;p35"/>
          <p:cNvPicPr preferRelativeResize="0"/>
          <p:nvPr/>
        </p:nvPicPr>
        <p:blipFill rotWithShape="1">
          <a:blip r:embed="rId6">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343325" y="2220250"/>
            <a:ext cx="5215200" cy="39618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0"/>
              </a:spcBef>
              <a:spcAft>
                <a:spcPts val="0"/>
              </a:spcAft>
              <a:buSzPts val="1800"/>
              <a:buNone/>
            </a:pPr>
            <a:r>
              <a:rPr lang="en-US"/>
              <a:t>The </a:t>
            </a:r>
            <a:r>
              <a:rPr lang="en-US">
                <a:solidFill>
                  <a:schemeClr val="accent6"/>
                </a:solidFill>
              </a:rPr>
              <a:t>Green Pace Security Policy</a:t>
            </a:r>
            <a:r>
              <a:rPr lang="en-US"/>
              <a:t> </a:t>
            </a:r>
            <a:r>
              <a:rPr lang="en-US"/>
              <a:t>defines the core security principles;</a:t>
            </a:r>
            <a:r>
              <a:rPr lang="en-US"/>
              <a:t> </a:t>
            </a:r>
            <a:r>
              <a:rPr lang="en-US"/>
              <a:t>C/C++ coding standards; authorization, authentication, and auditing standards;</a:t>
            </a:r>
            <a:r>
              <a:rPr lang="en-US"/>
              <a:t> </a:t>
            </a:r>
            <a:r>
              <a:rPr lang="en-US"/>
              <a:t>and data encryption standards.</a:t>
            </a:r>
            <a:br>
              <a:rPr lang="en-US"/>
            </a:br>
            <a:br>
              <a:rPr lang="en-US"/>
            </a:br>
            <a:r>
              <a:rPr lang="en-US"/>
              <a:t>This policy applies to all staff that create, deploy, or support custom software at Green Pace.</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5878738" y="1881025"/>
            <a:ext cx="5871975" cy="3455174"/>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107750" y="2319075"/>
            <a:ext cx="2995500" cy="33777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rPr lang="en-US" sz="2000">
                <a:solidFill>
                  <a:srgbClr val="FFFFFF"/>
                </a:solidFill>
              </a:rPr>
              <a:t>This table shows our</a:t>
            </a:r>
            <a:br>
              <a:rPr lang="en-US" sz="2000">
                <a:solidFill>
                  <a:srgbClr val="FFFFFF"/>
                </a:solidFill>
              </a:rPr>
            </a:br>
            <a:r>
              <a:rPr lang="en-US" sz="2000">
                <a:solidFill>
                  <a:schemeClr val="accent6"/>
                </a:solidFill>
              </a:rPr>
              <a:t>10 coding standards</a:t>
            </a:r>
            <a:r>
              <a:rPr lang="en-US" sz="2000">
                <a:solidFill>
                  <a:srgbClr val="FFFFFF"/>
                </a:solidFill>
              </a:rPr>
              <a:t>, and how they map to priority level and likelihood.</a:t>
            </a:r>
            <a:endParaRPr sz="2000"/>
          </a:p>
          <a:p>
            <a:pPr indent="-88900" lvl="0" marL="228600" rtl="0" algn="l">
              <a:lnSpc>
                <a:spcPct val="90000"/>
              </a:lnSpc>
              <a:spcBef>
                <a:spcPts val="1000"/>
              </a:spcBef>
              <a:spcAft>
                <a:spcPts val="0"/>
              </a:spcAft>
              <a:buClr>
                <a:schemeClr val="lt1"/>
              </a:buClr>
              <a:buSzPts val="2200"/>
              <a:buNone/>
            </a:pPr>
            <a:r>
              <a:t/>
            </a:r>
            <a:endParaRPr/>
          </a:p>
        </p:txBody>
      </p:sp>
      <p:graphicFrame>
        <p:nvGraphicFramePr>
          <p:cNvPr descr="Alt text required" id="161" name="Google Shape;161;p21"/>
          <p:cNvGraphicFramePr/>
          <p:nvPr/>
        </p:nvGraphicFramePr>
        <p:xfrm>
          <a:off x="3210375" y="1904850"/>
          <a:ext cx="3000000" cy="3000000"/>
        </p:xfrm>
        <a:graphic>
          <a:graphicData uri="http://schemas.openxmlformats.org/drawingml/2006/table">
            <a:tbl>
              <a:tblPr firstCol="1" firstRow="1">
                <a:noFill/>
                <a:tableStyleId>{A77B2812-515F-49FD-B5F2-D5916DB0F9E9}</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9900"/>
                          </a:solidFill>
                        </a:rPr>
                        <a:t>Likely</a:t>
                      </a:r>
                      <a:br>
                        <a:rPr lang="en-US" sz="3600">
                          <a:solidFill>
                            <a:schemeClr val="dk1"/>
                          </a:solidFill>
                        </a:rPr>
                      </a:br>
                      <a:r>
                        <a:rPr lang="en-US" sz="3600">
                          <a:solidFill>
                            <a:schemeClr val="dk1"/>
                          </a:solidFill>
                        </a:rPr>
                        <a:t>STD-007-CPP</a:t>
                      </a:r>
                      <a:br>
                        <a:rPr lang="en-US" sz="3600">
                          <a:solidFill>
                            <a:schemeClr val="dk1"/>
                          </a:solidFill>
                        </a:rPr>
                      </a:br>
                      <a:r>
                        <a:rPr lang="en-US" sz="3600">
                          <a:solidFill>
                            <a:schemeClr val="dk1"/>
                          </a:solidFill>
                        </a:rPr>
                        <a:t>STD-008-CPP</a:t>
                      </a:r>
                      <a:endParaRPr sz="36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chemeClr val="accent1"/>
                          </a:solidFill>
                        </a:rPr>
                        <a:t>Priority</a:t>
                      </a:r>
                      <a:endParaRPr sz="1400" u="none" cap="none" strike="noStrike">
                        <a:solidFill>
                          <a:schemeClr val="accent1"/>
                        </a:solidFill>
                      </a:endParaRPr>
                    </a:p>
                    <a:p>
                      <a:pPr indent="0" lvl="0" marL="0" rtl="0" algn="ctr">
                        <a:spcBef>
                          <a:spcPts val="0"/>
                        </a:spcBef>
                        <a:spcAft>
                          <a:spcPts val="0"/>
                        </a:spcAft>
                        <a:buClr>
                          <a:schemeClr val="dk1"/>
                        </a:buClr>
                        <a:buSzPts val="3600"/>
                        <a:buFont typeface="Arial"/>
                        <a:buNone/>
                      </a:pPr>
                      <a:r>
                        <a:rPr lang="en-US" sz="3600">
                          <a:solidFill>
                            <a:schemeClr val="dk1"/>
                          </a:solidFill>
                        </a:rPr>
                        <a:t>STD-003-CPP</a:t>
                      </a:r>
                      <a:br>
                        <a:rPr lang="en-US" sz="3600">
                          <a:solidFill>
                            <a:schemeClr val="dk1"/>
                          </a:solidFill>
                        </a:rPr>
                      </a:br>
                      <a:r>
                        <a:rPr lang="en-US" sz="3600">
                          <a:solidFill>
                            <a:schemeClr val="dk1"/>
                          </a:solidFill>
                        </a:rPr>
                        <a:t>STD-004-CPP</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1C232"/>
                          </a:solidFill>
                        </a:rPr>
                        <a:t>Low priority</a:t>
                      </a:r>
                      <a:endParaRPr sz="1400" u="none" cap="none" strike="noStrike">
                        <a:solidFill>
                          <a:srgbClr val="F1C232"/>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STD-005-CPP</a:t>
                      </a:r>
                      <a:br>
                        <a:rPr lang="en-US" sz="3600">
                          <a:solidFill>
                            <a:schemeClr val="dk1"/>
                          </a:solidFill>
                        </a:rPr>
                      </a:br>
                      <a:r>
                        <a:rPr lang="en-US" sz="3600">
                          <a:solidFill>
                            <a:schemeClr val="dk1"/>
                          </a:solidFill>
                        </a:rPr>
                        <a:t>STD-006-CPP</a:t>
                      </a:r>
                      <a:br>
                        <a:rPr lang="en-US" sz="3600">
                          <a:solidFill>
                            <a:schemeClr val="dk1"/>
                          </a:solidFill>
                        </a:rPr>
                      </a:br>
                      <a:r>
                        <a:rPr lang="en-US" sz="3600">
                          <a:solidFill>
                            <a:schemeClr val="dk1"/>
                          </a:solidFill>
                        </a:rPr>
                        <a:t>STD-009-CPP</a:t>
                      </a:r>
                      <a:endParaRPr sz="14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u="none" cap="none" strike="noStrike">
                          <a:solidFill>
                            <a:srgbClr val="FF9900"/>
                          </a:solidFill>
                        </a:rPr>
                        <a:t>Unlikely</a:t>
                      </a:r>
                      <a:endParaRPr sz="1400" u="none" cap="none" strike="noStrike">
                        <a:solidFill>
                          <a:srgbClr val="FF9900"/>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chemeClr val="dk1"/>
                          </a:solidFill>
                        </a:rPr>
                        <a:t>STD-001-CPP</a:t>
                      </a:r>
                      <a:br>
                        <a:rPr lang="en-US" sz="3600">
                          <a:solidFill>
                            <a:schemeClr val="dk1"/>
                          </a:solidFill>
                        </a:rPr>
                      </a:br>
                      <a:r>
                        <a:rPr lang="en-US" sz="3600">
                          <a:solidFill>
                            <a:schemeClr val="dk1"/>
                          </a:solidFill>
                        </a:rPr>
                        <a:t>STD-002-CPP</a:t>
                      </a:r>
                      <a:br>
                        <a:rPr lang="en-US" sz="3600">
                          <a:solidFill>
                            <a:schemeClr val="dk1"/>
                          </a:solidFill>
                        </a:rPr>
                      </a:br>
                      <a:r>
                        <a:rPr lang="en-US" sz="3600">
                          <a:solidFill>
                            <a:schemeClr val="dk1"/>
                          </a:solidFill>
                        </a:rPr>
                        <a:t>STD-010-CPP</a:t>
                      </a:r>
                      <a:endParaRPr sz="1400" u="none" cap="none" strike="noStrike">
                        <a:solidFill>
                          <a:schemeClr val="dk1"/>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119825" y="2057375"/>
            <a:ext cx="6279900" cy="4428300"/>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Clr>
                <a:srgbClr val="FFFFFF"/>
              </a:buClr>
              <a:buSzPts val="1800"/>
              <a:buAutoNum type="arabicPeriod"/>
            </a:pPr>
            <a:r>
              <a:rPr lang="en-US">
                <a:solidFill>
                  <a:srgbClr val="A4C2F4"/>
                </a:solidFill>
              </a:rPr>
              <a:t>Validate Input Data</a:t>
            </a:r>
            <a:br>
              <a:rPr lang="en-US">
                <a:solidFill>
                  <a:srgbClr val="FFFFFF"/>
                </a:solidFill>
              </a:rPr>
            </a:br>
            <a:r>
              <a:rPr lang="en-US" sz="1400">
                <a:solidFill>
                  <a:srgbClr val="CCCCCC"/>
                </a:solidFill>
              </a:rPr>
              <a:t>- </a:t>
            </a:r>
            <a:r>
              <a:rPr lang="en-US" sz="1400">
                <a:solidFill>
                  <a:srgbClr val="CCCCCC"/>
                </a:solidFill>
              </a:rPr>
              <a:t>String Correctness</a:t>
            </a:r>
            <a:br>
              <a:rPr lang="en-US" sz="1400">
                <a:solidFill>
                  <a:srgbClr val="CCCCCC"/>
                </a:solidFill>
              </a:rPr>
            </a:br>
            <a:r>
              <a:rPr lang="en-US" sz="1400">
                <a:solidFill>
                  <a:srgbClr val="EFEFEF"/>
                </a:solidFill>
              </a:rPr>
              <a:t>- Exceptions</a:t>
            </a:r>
            <a:br>
              <a:rPr lang="en-US" sz="1400">
                <a:solidFill>
                  <a:srgbClr val="CCCCCC"/>
                </a:solidFill>
              </a:rPr>
            </a:br>
            <a:r>
              <a:rPr lang="en-US" sz="1400">
                <a:solidFill>
                  <a:srgbClr val="CCCCCC"/>
                </a:solidFill>
              </a:rPr>
              <a:t>- Expressions</a:t>
            </a:r>
            <a:br>
              <a:rPr lang="en-US" sz="1400">
                <a:solidFill>
                  <a:srgbClr val="CCCCCC"/>
                </a:solidFill>
              </a:rPr>
            </a:br>
            <a:r>
              <a:rPr lang="en-US" sz="1400">
                <a:solidFill>
                  <a:srgbClr val="EFEFEF"/>
                </a:solidFill>
              </a:rPr>
              <a:t>- Input Output</a:t>
            </a:r>
            <a:endParaRPr sz="1400">
              <a:solidFill>
                <a:srgbClr val="EFEFEF"/>
              </a:solidFill>
            </a:endParaRPr>
          </a:p>
          <a:p>
            <a:pPr indent="-342900" lvl="0" marL="457200" rtl="0" algn="l">
              <a:lnSpc>
                <a:spcPct val="90000"/>
              </a:lnSpc>
              <a:spcBef>
                <a:spcPts val="0"/>
              </a:spcBef>
              <a:spcAft>
                <a:spcPts val="0"/>
              </a:spcAft>
              <a:buClr>
                <a:srgbClr val="FFFFFF"/>
              </a:buClr>
              <a:buSzPts val="1800"/>
              <a:buAutoNum type="arabicPeriod"/>
            </a:pPr>
            <a:r>
              <a:rPr lang="en-US">
                <a:solidFill>
                  <a:srgbClr val="A4C2F4"/>
                </a:solidFill>
              </a:rPr>
              <a:t>Heed Compiler Warnings</a:t>
            </a:r>
            <a:br>
              <a:rPr lang="en-US">
                <a:solidFill>
                  <a:srgbClr val="FFFFFF"/>
                </a:solidFill>
              </a:rPr>
            </a:br>
            <a:r>
              <a:rPr lang="en-US" sz="1400">
                <a:solidFill>
                  <a:srgbClr val="CCCCCC"/>
                </a:solidFill>
              </a:rPr>
              <a:t>- </a:t>
            </a:r>
            <a:r>
              <a:rPr lang="en-US" sz="1400">
                <a:solidFill>
                  <a:srgbClr val="CCCCCC"/>
                </a:solidFill>
              </a:rPr>
              <a:t>Data Type</a:t>
            </a:r>
            <a:br>
              <a:rPr lang="en-US" sz="1400">
                <a:solidFill>
                  <a:srgbClr val="CCCCCC"/>
                </a:solidFill>
              </a:rPr>
            </a:br>
            <a:r>
              <a:rPr lang="en-US" sz="1400">
                <a:solidFill>
                  <a:srgbClr val="EFEFEF"/>
                </a:solidFill>
              </a:rPr>
              <a:t>- String Correctness</a:t>
            </a:r>
            <a:br>
              <a:rPr lang="en-US" sz="1400">
                <a:solidFill>
                  <a:srgbClr val="CCCCCC"/>
                </a:solidFill>
              </a:rPr>
            </a:br>
            <a:r>
              <a:rPr lang="en-US" sz="1400">
                <a:solidFill>
                  <a:srgbClr val="CCCCCC"/>
                </a:solidFill>
              </a:rPr>
              <a:t>- Memory Protection</a:t>
            </a:r>
            <a:br>
              <a:rPr lang="en-US" sz="1400">
                <a:solidFill>
                  <a:srgbClr val="CCCCCC"/>
                </a:solidFill>
              </a:rPr>
            </a:br>
            <a:r>
              <a:rPr lang="en-US" sz="1400">
                <a:solidFill>
                  <a:srgbClr val="EFEFEF"/>
                </a:solidFill>
              </a:rPr>
              <a:t>- Exceptions</a:t>
            </a:r>
            <a:br>
              <a:rPr lang="en-US" sz="1400">
                <a:solidFill>
                  <a:srgbClr val="CCCCCC"/>
                </a:solidFill>
              </a:rPr>
            </a:br>
            <a:r>
              <a:rPr lang="en-US" sz="1400">
                <a:solidFill>
                  <a:srgbClr val="CCCCCC"/>
                </a:solidFill>
              </a:rPr>
              <a:t>- Expressions</a:t>
            </a:r>
            <a:endParaRPr sz="1400">
              <a:solidFill>
                <a:srgbClr val="CCCCCC"/>
              </a:solidFill>
            </a:endParaRPr>
          </a:p>
          <a:p>
            <a:pPr indent="-342900" lvl="0" marL="457200" rtl="0" algn="l">
              <a:lnSpc>
                <a:spcPct val="90000"/>
              </a:lnSpc>
              <a:spcBef>
                <a:spcPts val="0"/>
              </a:spcBef>
              <a:spcAft>
                <a:spcPts val="0"/>
              </a:spcAft>
              <a:buClr>
                <a:srgbClr val="FFFFFF"/>
              </a:buClr>
              <a:buSzPts val="1800"/>
              <a:buAutoNum type="arabicPeriod"/>
            </a:pPr>
            <a:r>
              <a:rPr lang="en-US">
                <a:solidFill>
                  <a:srgbClr val="A4C2F4"/>
                </a:solidFill>
              </a:rPr>
              <a:t>Design for Security Policies</a:t>
            </a:r>
            <a:br>
              <a:rPr lang="en-US">
                <a:solidFill>
                  <a:srgbClr val="FFFFFF"/>
                </a:solidFill>
              </a:rPr>
            </a:br>
            <a:r>
              <a:rPr lang="en-US" sz="1400">
                <a:solidFill>
                  <a:srgbClr val="CCCCCC"/>
                </a:solidFill>
              </a:rPr>
              <a:t>- Exceptions</a:t>
            </a:r>
            <a:br>
              <a:rPr lang="en-US" sz="1400">
                <a:solidFill>
                  <a:srgbClr val="CCCCCC"/>
                </a:solidFill>
              </a:rPr>
            </a:br>
            <a:r>
              <a:rPr lang="en-US" sz="1400">
                <a:solidFill>
                  <a:srgbClr val="EFEFEF"/>
                </a:solidFill>
              </a:rPr>
              <a:t>- SQL Injection</a:t>
            </a:r>
            <a:endParaRPr sz="1400">
              <a:solidFill>
                <a:srgbClr val="EFEFEF"/>
              </a:solidFill>
            </a:endParaRPr>
          </a:p>
          <a:p>
            <a:pPr indent="-342900" lvl="0" marL="457200" rtl="0" algn="l">
              <a:lnSpc>
                <a:spcPct val="90000"/>
              </a:lnSpc>
              <a:spcBef>
                <a:spcPts val="0"/>
              </a:spcBef>
              <a:spcAft>
                <a:spcPts val="0"/>
              </a:spcAft>
              <a:buClr>
                <a:srgbClr val="FFFFFF"/>
              </a:buClr>
              <a:buSzPts val="1800"/>
              <a:buAutoNum type="arabicPeriod"/>
            </a:pPr>
            <a:r>
              <a:rPr lang="en-US">
                <a:solidFill>
                  <a:srgbClr val="A4C2F4"/>
                </a:solidFill>
              </a:rPr>
              <a:t>Keep It Simple</a:t>
            </a:r>
            <a:br>
              <a:rPr lang="en-US">
                <a:solidFill>
                  <a:srgbClr val="FFFFFF"/>
                </a:solidFill>
              </a:rPr>
            </a:br>
            <a:r>
              <a:rPr lang="en-US" sz="1400">
                <a:solidFill>
                  <a:srgbClr val="CCCCCC"/>
                </a:solidFill>
              </a:rPr>
              <a:t>- </a:t>
            </a:r>
            <a:r>
              <a:rPr lang="en-US" sz="1400">
                <a:solidFill>
                  <a:srgbClr val="CCCCCC"/>
                </a:solidFill>
              </a:rPr>
              <a:t>Data Value</a:t>
            </a:r>
            <a:endParaRPr sz="1400">
              <a:solidFill>
                <a:srgbClr val="CCCCCC"/>
              </a:solidFill>
            </a:endParaRPr>
          </a:p>
          <a:p>
            <a:pPr indent="-342900" lvl="0" marL="457200" rtl="0" algn="l">
              <a:lnSpc>
                <a:spcPct val="90000"/>
              </a:lnSpc>
              <a:spcBef>
                <a:spcPts val="0"/>
              </a:spcBef>
              <a:spcAft>
                <a:spcPts val="0"/>
              </a:spcAft>
              <a:buClr>
                <a:srgbClr val="FFFFFF"/>
              </a:buClr>
              <a:buSzPts val="1800"/>
              <a:buAutoNum type="arabicPeriod"/>
            </a:pPr>
            <a:r>
              <a:rPr lang="en-US">
                <a:solidFill>
                  <a:srgbClr val="A4C2F4"/>
                </a:solidFill>
              </a:rPr>
              <a:t>Default Deny</a:t>
            </a:r>
            <a:br>
              <a:rPr lang="en-US">
                <a:solidFill>
                  <a:srgbClr val="FFFFFF"/>
                </a:solidFill>
              </a:rPr>
            </a:br>
            <a:r>
              <a:rPr lang="en-US" sz="1400">
                <a:solidFill>
                  <a:srgbClr val="CCCCCC"/>
                </a:solidFill>
              </a:rPr>
              <a:t>- SQL Injection</a:t>
            </a:r>
            <a:br>
              <a:rPr lang="en-US" sz="1400">
                <a:solidFill>
                  <a:srgbClr val="CCCCCC"/>
                </a:solidFill>
              </a:rPr>
            </a:br>
            <a:r>
              <a:rPr lang="en-US" sz="1400">
                <a:solidFill>
                  <a:srgbClr val="EFEFEF"/>
                </a:solidFill>
              </a:rPr>
              <a:t>- Exceptions</a:t>
            </a:r>
            <a:endParaRPr sz="1400">
              <a:solidFill>
                <a:srgbClr val="EFEFEF"/>
              </a:solidFill>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70" name="Google Shape;170;p22"/>
          <p:cNvSpPr txBox="1"/>
          <p:nvPr>
            <p:ph idx="1" type="body"/>
          </p:nvPr>
        </p:nvSpPr>
        <p:spPr>
          <a:xfrm>
            <a:off x="5172950" y="2057375"/>
            <a:ext cx="6279900" cy="45753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0"/>
              </a:spcBef>
              <a:spcAft>
                <a:spcPts val="0"/>
              </a:spcAft>
              <a:buClr>
                <a:srgbClr val="FFFFFF"/>
              </a:buClr>
              <a:buSzPts val="1800"/>
              <a:buAutoNum type="arabicPeriod" startAt="6"/>
            </a:pPr>
            <a:r>
              <a:rPr lang="en-US">
                <a:solidFill>
                  <a:srgbClr val="A4C2F4"/>
                </a:solidFill>
              </a:rPr>
              <a:t>Adhere to the Principle of Least </a:t>
            </a:r>
            <a:r>
              <a:rPr lang="en-US">
                <a:solidFill>
                  <a:srgbClr val="A4C2F4"/>
                </a:solidFill>
              </a:rPr>
              <a:t>Privilege</a:t>
            </a:r>
            <a:br>
              <a:rPr lang="en-US">
                <a:solidFill>
                  <a:srgbClr val="FFFFFF"/>
                </a:solidFill>
              </a:rPr>
            </a:br>
            <a:r>
              <a:rPr lang="en-US" sz="1400">
                <a:solidFill>
                  <a:srgbClr val="CCCCCC"/>
                </a:solidFill>
              </a:rPr>
              <a:t>- Exceptions</a:t>
            </a:r>
            <a:br>
              <a:rPr lang="en-US" sz="1400">
                <a:solidFill>
                  <a:srgbClr val="CCCCCC"/>
                </a:solidFill>
              </a:rPr>
            </a:br>
            <a:r>
              <a:rPr lang="en-US" sz="1400">
                <a:solidFill>
                  <a:srgbClr val="EFEFEF"/>
                </a:solidFill>
              </a:rPr>
              <a:t>- Expressions</a:t>
            </a:r>
            <a:br>
              <a:rPr lang="en-US" sz="1400">
                <a:solidFill>
                  <a:srgbClr val="CCCCCC"/>
                </a:solidFill>
              </a:rPr>
            </a:br>
            <a:r>
              <a:rPr lang="en-US" sz="1400">
                <a:solidFill>
                  <a:srgbClr val="CCCCCC"/>
                </a:solidFill>
              </a:rPr>
              <a:t>- Input Output</a:t>
            </a:r>
            <a:endParaRPr sz="1400">
              <a:solidFill>
                <a:srgbClr val="CCCCCC"/>
              </a:solidFill>
            </a:endParaRPr>
          </a:p>
          <a:p>
            <a:pPr indent="-342900" lvl="0" marL="457200" rtl="0" algn="l">
              <a:lnSpc>
                <a:spcPct val="90000"/>
              </a:lnSpc>
              <a:spcBef>
                <a:spcPts val="0"/>
              </a:spcBef>
              <a:spcAft>
                <a:spcPts val="0"/>
              </a:spcAft>
              <a:buClr>
                <a:srgbClr val="FFFFFF"/>
              </a:buClr>
              <a:buSzPts val="1800"/>
              <a:buAutoNum type="arabicPeriod" startAt="7"/>
            </a:pPr>
            <a:r>
              <a:rPr lang="en-US">
                <a:solidFill>
                  <a:srgbClr val="A4C2F4"/>
                </a:solidFill>
              </a:rPr>
              <a:t>Sanitize Data Sent to Other Systems</a:t>
            </a:r>
            <a:br>
              <a:rPr lang="en-US">
                <a:solidFill>
                  <a:srgbClr val="FFFFFF"/>
                </a:solidFill>
              </a:rPr>
            </a:br>
            <a:r>
              <a:rPr lang="en-US" sz="1400">
                <a:solidFill>
                  <a:srgbClr val="CCCCCC"/>
                </a:solidFill>
              </a:rPr>
              <a:t>- SQL Injection</a:t>
            </a:r>
            <a:br>
              <a:rPr lang="en-US" sz="1400">
                <a:solidFill>
                  <a:srgbClr val="CCCCCC"/>
                </a:solidFill>
              </a:rPr>
            </a:br>
            <a:r>
              <a:rPr lang="en-US" sz="1400">
                <a:solidFill>
                  <a:srgbClr val="EFEFEF"/>
                </a:solidFill>
              </a:rPr>
              <a:t>- Input Output</a:t>
            </a:r>
            <a:endParaRPr sz="1400">
              <a:solidFill>
                <a:srgbClr val="EFEFEF"/>
              </a:solidFill>
            </a:endParaRPr>
          </a:p>
          <a:p>
            <a:pPr indent="-342900" lvl="0" marL="457200" rtl="0" algn="l">
              <a:lnSpc>
                <a:spcPct val="90000"/>
              </a:lnSpc>
              <a:spcBef>
                <a:spcPts val="0"/>
              </a:spcBef>
              <a:spcAft>
                <a:spcPts val="0"/>
              </a:spcAft>
              <a:buClr>
                <a:srgbClr val="FFFFFF"/>
              </a:buClr>
              <a:buSzPts val="1800"/>
              <a:buAutoNum type="arabicPeriod" startAt="7"/>
            </a:pPr>
            <a:r>
              <a:rPr lang="en-US">
                <a:solidFill>
                  <a:srgbClr val="A4C2F4"/>
                </a:solidFill>
              </a:rPr>
              <a:t>Practice Defense in Depth</a:t>
            </a:r>
            <a:br>
              <a:rPr lang="en-US">
                <a:solidFill>
                  <a:srgbClr val="FFFFFF"/>
                </a:solidFill>
              </a:rPr>
            </a:br>
            <a:r>
              <a:rPr lang="en-US" sz="1400">
                <a:solidFill>
                  <a:srgbClr val="CCCCCC"/>
                </a:solidFill>
              </a:rPr>
              <a:t>- SQL Injection</a:t>
            </a:r>
            <a:br>
              <a:rPr lang="en-US" sz="1400">
                <a:solidFill>
                  <a:srgbClr val="CCCCCC"/>
                </a:solidFill>
              </a:rPr>
            </a:br>
            <a:r>
              <a:rPr lang="en-US" sz="1400">
                <a:solidFill>
                  <a:srgbClr val="EFEFEF"/>
                </a:solidFill>
              </a:rPr>
              <a:t>- Memory Protection</a:t>
            </a:r>
            <a:endParaRPr sz="1400">
              <a:solidFill>
                <a:srgbClr val="EFEFEF"/>
              </a:solidFill>
            </a:endParaRPr>
          </a:p>
          <a:p>
            <a:pPr indent="-342900" lvl="0" marL="457200" rtl="0" algn="l">
              <a:lnSpc>
                <a:spcPct val="90000"/>
              </a:lnSpc>
              <a:spcBef>
                <a:spcPts val="0"/>
              </a:spcBef>
              <a:spcAft>
                <a:spcPts val="0"/>
              </a:spcAft>
              <a:buClr>
                <a:srgbClr val="FFFFFF"/>
              </a:buClr>
              <a:buSzPts val="1800"/>
              <a:buAutoNum type="arabicPeriod" startAt="7"/>
            </a:pPr>
            <a:r>
              <a:rPr lang="en-US">
                <a:solidFill>
                  <a:srgbClr val="A4C2F4"/>
                </a:solidFill>
              </a:rPr>
              <a:t>Use Effective Quality Assurance Techniques</a:t>
            </a:r>
            <a:br>
              <a:rPr lang="en-US">
                <a:solidFill>
                  <a:srgbClr val="FFFFFF"/>
                </a:solidFill>
              </a:rPr>
            </a:br>
            <a:r>
              <a:rPr lang="en-US" sz="1400">
                <a:solidFill>
                  <a:srgbClr val="CCCCCC"/>
                </a:solidFill>
              </a:rPr>
              <a:t>- Assertions</a:t>
            </a:r>
            <a:br>
              <a:rPr lang="en-US" sz="1400">
                <a:solidFill>
                  <a:srgbClr val="CCCCCC"/>
                </a:solidFill>
              </a:rPr>
            </a:br>
            <a:r>
              <a:rPr lang="en-US" sz="1400">
                <a:solidFill>
                  <a:srgbClr val="EFEFEF"/>
                </a:solidFill>
              </a:rPr>
              <a:t>- Memory Protection</a:t>
            </a:r>
            <a:endParaRPr sz="1400">
              <a:solidFill>
                <a:srgbClr val="EFEFEF"/>
              </a:solidFill>
            </a:endParaRPr>
          </a:p>
          <a:p>
            <a:pPr indent="-342900" lvl="0" marL="457200" rtl="0" algn="l">
              <a:lnSpc>
                <a:spcPct val="90000"/>
              </a:lnSpc>
              <a:spcBef>
                <a:spcPts val="0"/>
              </a:spcBef>
              <a:spcAft>
                <a:spcPts val="0"/>
              </a:spcAft>
              <a:buClr>
                <a:srgbClr val="FFFFFF"/>
              </a:buClr>
              <a:buSzPts val="1800"/>
              <a:buAutoNum type="arabicPeriod" startAt="7"/>
            </a:pPr>
            <a:r>
              <a:rPr lang="en-US">
                <a:solidFill>
                  <a:srgbClr val="A4C2F4"/>
                </a:solidFill>
              </a:rPr>
              <a:t>Adopt a Secure Coding Standard</a:t>
            </a:r>
            <a:br>
              <a:rPr lang="en-US">
                <a:solidFill>
                  <a:srgbClr val="FFFFFF"/>
                </a:solidFill>
              </a:rPr>
            </a:br>
            <a:r>
              <a:rPr lang="en-US" sz="1400">
                <a:solidFill>
                  <a:srgbClr val="CCCCCC"/>
                </a:solidFill>
              </a:rPr>
              <a:t>- String Correctness</a:t>
            </a:r>
            <a:br>
              <a:rPr lang="en-US" sz="1400">
                <a:solidFill>
                  <a:srgbClr val="CCCCCC"/>
                </a:solidFill>
              </a:rPr>
            </a:br>
            <a:r>
              <a:rPr lang="en-US" sz="1400">
                <a:solidFill>
                  <a:srgbClr val="EFEFEF"/>
                </a:solidFill>
              </a:rPr>
              <a:t>- SQL Injection</a:t>
            </a:r>
            <a:br>
              <a:rPr lang="en-US" sz="1400">
                <a:solidFill>
                  <a:srgbClr val="CCCCCC"/>
                </a:solidFill>
              </a:rPr>
            </a:br>
            <a:r>
              <a:rPr lang="en-US" sz="1400">
                <a:solidFill>
                  <a:srgbClr val="CCCCCC"/>
                </a:solidFill>
              </a:rPr>
              <a:t>- Memory Protection</a:t>
            </a:r>
            <a:br>
              <a:rPr lang="en-US" sz="1400">
                <a:solidFill>
                  <a:srgbClr val="CCCCCC"/>
                </a:solidFill>
              </a:rPr>
            </a:br>
            <a:r>
              <a:rPr lang="en-US" sz="1400">
                <a:solidFill>
                  <a:srgbClr val="EFEFEF"/>
                </a:solidFill>
              </a:rPr>
              <a:t>- Assertions</a:t>
            </a:r>
            <a:br>
              <a:rPr lang="en-US" sz="1400">
                <a:solidFill>
                  <a:srgbClr val="CCCCCC"/>
                </a:solidFill>
              </a:rPr>
            </a:br>
            <a:r>
              <a:rPr lang="en-US" sz="1400">
                <a:solidFill>
                  <a:srgbClr val="CCCCCC"/>
                </a:solidFill>
              </a:rPr>
              <a:t>- Exceptions</a:t>
            </a:r>
            <a:br>
              <a:rPr lang="en-US" sz="1400">
                <a:solidFill>
                  <a:srgbClr val="CCCCCC"/>
                </a:solidFill>
              </a:rPr>
            </a:br>
            <a:r>
              <a:rPr lang="en-US" sz="1400">
                <a:solidFill>
                  <a:srgbClr val="EFEFEF"/>
                </a:solidFill>
              </a:rPr>
              <a:t>- Input Output</a:t>
            </a:r>
            <a:endParaRPr sz="1400">
              <a:solidFill>
                <a:srgbClr val="EFEFE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77" name="Google Shape;177;p23"/>
          <p:cNvSpPr txBox="1"/>
          <p:nvPr>
            <p:ph idx="1" type="body"/>
          </p:nvPr>
        </p:nvSpPr>
        <p:spPr>
          <a:xfrm>
            <a:off x="6491175" y="1949625"/>
            <a:ext cx="4461900" cy="4163700"/>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SzPts val="1800"/>
              <a:buChar char="•"/>
            </a:pPr>
            <a:r>
              <a:rPr lang="en-US"/>
              <a:t>Data Type</a:t>
            </a:r>
            <a:endParaRPr b="1" sz="1100">
              <a:solidFill>
                <a:schemeClr val="dk1"/>
              </a:solidFill>
              <a:latin typeface="Calibri"/>
              <a:ea typeface="Calibri"/>
              <a:cs typeface="Calibri"/>
              <a:sym typeface="Calibri"/>
            </a:endParaRPr>
          </a:p>
          <a:p>
            <a:pPr indent="-342900" lvl="0" marL="457200" rtl="0" algn="l">
              <a:lnSpc>
                <a:spcPct val="115000"/>
              </a:lnSpc>
              <a:spcBef>
                <a:spcPts val="0"/>
              </a:spcBef>
              <a:spcAft>
                <a:spcPts val="0"/>
              </a:spcAft>
              <a:buSzPts val="1800"/>
              <a:buChar char="•"/>
            </a:pPr>
            <a:r>
              <a:rPr lang="en-US"/>
              <a:t>Data Value</a:t>
            </a:r>
            <a:endParaRPr/>
          </a:p>
          <a:p>
            <a:pPr indent="-342900" lvl="0" marL="457200" rtl="0" algn="l">
              <a:lnSpc>
                <a:spcPct val="115000"/>
              </a:lnSpc>
              <a:spcBef>
                <a:spcPts val="0"/>
              </a:spcBef>
              <a:spcAft>
                <a:spcPts val="0"/>
              </a:spcAft>
              <a:buSzPts val="1800"/>
              <a:buChar char="•"/>
            </a:pPr>
            <a:r>
              <a:rPr lang="en-US"/>
              <a:t>String Correctness</a:t>
            </a:r>
            <a:endParaRPr/>
          </a:p>
          <a:p>
            <a:pPr indent="-342900" lvl="0" marL="457200" rtl="0" algn="l">
              <a:lnSpc>
                <a:spcPct val="115000"/>
              </a:lnSpc>
              <a:spcBef>
                <a:spcPts val="0"/>
              </a:spcBef>
              <a:spcAft>
                <a:spcPts val="0"/>
              </a:spcAft>
              <a:buClr>
                <a:schemeClr val="accent6"/>
              </a:buClr>
              <a:buSzPts val="1800"/>
              <a:buChar char="•"/>
            </a:pPr>
            <a:r>
              <a:rPr lang="en-US">
                <a:solidFill>
                  <a:schemeClr val="accent6"/>
                </a:solidFill>
              </a:rPr>
              <a:t>SQL Injection</a:t>
            </a:r>
            <a:endParaRPr>
              <a:solidFill>
                <a:schemeClr val="accent6"/>
              </a:solidFill>
            </a:endParaRPr>
          </a:p>
          <a:p>
            <a:pPr indent="-342900" lvl="0" marL="457200" rtl="0" algn="l">
              <a:lnSpc>
                <a:spcPct val="115000"/>
              </a:lnSpc>
              <a:spcBef>
                <a:spcPts val="0"/>
              </a:spcBef>
              <a:spcAft>
                <a:spcPts val="0"/>
              </a:spcAft>
              <a:buClr>
                <a:schemeClr val="accent6"/>
              </a:buClr>
              <a:buSzPts val="1800"/>
              <a:buChar char="•"/>
            </a:pPr>
            <a:r>
              <a:rPr lang="en-US">
                <a:solidFill>
                  <a:schemeClr val="accent6"/>
                </a:solidFill>
              </a:rPr>
              <a:t>Memory Protection</a:t>
            </a:r>
            <a:endParaRPr>
              <a:solidFill>
                <a:schemeClr val="accent6"/>
              </a:solidFill>
            </a:endParaRPr>
          </a:p>
          <a:p>
            <a:pPr indent="-342900" lvl="0" marL="457200" rtl="0" algn="l">
              <a:lnSpc>
                <a:spcPct val="115000"/>
              </a:lnSpc>
              <a:spcBef>
                <a:spcPts val="0"/>
              </a:spcBef>
              <a:spcAft>
                <a:spcPts val="0"/>
              </a:spcAft>
              <a:buSzPts val="1800"/>
              <a:buChar char="•"/>
            </a:pPr>
            <a:r>
              <a:rPr lang="en-US"/>
              <a:t>Assertions</a:t>
            </a:r>
            <a:endParaRPr/>
          </a:p>
          <a:p>
            <a:pPr indent="-342900" lvl="0" marL="457200" rtl="0" algn="l">
              <a:lnSpc>
                <a:spcPct val="115000"/>
              </a:lnSpc>
              <a:spcBef>
                <a:spcPts val="0"/>
              </a:spcBef>
              <a:spcAft>
                <a:spcPts val="0"/>
              </a:spcAft>
              <a:buClr>
                <a:schemeClr val="accent6"/>
              </a:buClr>
              <a:buSzPts val="1800"/>
              <a:buChar char="•"/>
            </a:pPr>
            <a:r>
              <a:rPr lang="en-US">
                <a:solidFill>
                  <a:schemeClr val="accent6"/>
                </a:solidFill>
              </a:rPr>
              <a:t>Exceptions</a:t>
            </a:r>
            <a:endParaRPr>
              <a:solidFill>
                <a:schemeClr val="accent6"/>
              </a:solidFill>
            </a:endParaRPr>
          </a:p>
          <a:p>
            <a:pPr indent="-342900" lvl="0" marL="457200" rtl="0" algn="l">
              <a:lnSpc>
                <a:spcPct val="115000"/>
              </a:lnSpc>
              <a:spcBef>
                <a:spcPts val="0"/>
              </a:spcBef>
              <a:spcAft>
                <a:spcPts val="0"/>
              </a:spcAft>
              <a:buSzPts val="1800"/>
              <a:buChar char="•"/>
            </a:pPr>
            <a:r>
              <a:rPr lang="en-US"/>
              <a:t>Miscellaneous</a:t>
            </a:r>
            <a:endParaRPr/>
          </a:p>
          <a:p>
            <a:pPr indent="-342900" lvl="0" marL="457200" rtl="0" algn="l">
              <a:lnSpc>
                <a:spcPct val="115000"/>
              </a:lnSpc>
              <a:spcBef>
                <a:spcPts val="0"/>
              </a:spcBef>
              <a:spcAft>
                <a:spcPts val="0"/>
              </a:spcAft>
              <a:buClr>
                <a:schemeClr val="accent6"/>
              </a:buClr>
              <a:buSzPts val="1800"/>
              <a:buChar char="•"/>
            </a:pPr>
            <a:r>
              <a:rPr lang="en-US">
                <a:solidFill>
                  <a:schemeClr val="accent6"/>
                </a:solidFill>
              </a:rPr>
              <a:t>Input Output</a:t>
            </a:r>
            <a:endParaRPr>
              <a:solidFill>
                <a:schemeClr val="accent6"/>
              </a:solidFill>
            </a:endParaRPr>
          </a:p>
          <a:p>
            <a:pPr indent="-342900" lvl="0" marL="457200" rtl="0" algn="l">
              <a:lnSpc>
                <a:spcPct val="115000"/>
              </a:lnSpc>
              <a:spcBef>
                <a:spcPts val="0"/>
              </a:spcBef>
              <a:spcAft>
                <a:spcPts val="0"/>
              </a:spcAft>
              <a:buSzPts val="1800"/>
              <a:buChar char="•"/>
            </a:pPr>
            <a:r>
              <a:rPr lang="en-US"/>
              <a:t>Expressions</a:t>
            </a:r>
            <a:endParaRPr/>
          </a:p>
        </p:txBody>
      </p:sp>
      <p:sp>
        <p:nvSpPr>
          <p:cNvPr id="178" name="Google Shape;178;p23"/>
          <p:cNvSpPr txBox="1"/>
          <p:nvPr>
            <p:ph idx="1" type="body"/>
          </p:nvPr>
        </p:nvSpPr>
        <p:spPr>
          <a:xfrm>
            <a:off x="416925" y="2096625"/>
            <a:ext cx="5814000" cy="41637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2000"/>
              <a:t>Some high priority and critical coding standards include: </a:t>
            </a:r>
            <a:r>
              <a:rPr lang="en-US" sz="2000">
                <a:solidFill>
                  <a:schemeClr val="accent6"/>
                </a:solidFill>
              </a:rPr>
              <a:t>SQL Injection</a:t>
            </a:r>
            <a:r>
              <a:rPr lang="en-US" sz="2000"/>
              <a:t>, </a:t>
            </a:r>
            <a:r>
              <a:rPr lang="en-US" sz="2000">
                <a:solidFill>
                  <a:schemeClr val="accent6"/>
                </a:solidFill>
              </a:rPr>
              <a:t>Exceptions</a:t>
            </a:r>
            <a:r>
              <a:rPr lang="en-US" sz="2000"/>
              <a:t>, </a:t>
            </a:r>
            <a:r>
              <a:rPr lang="en-US" sz="2000">
                <a:solidFill>
                  <a:schemeClr val="accent6"/>
                </a:solidFill>
              </a:rPr>
              <a:t>Memory Protection</a:t>
            </a:r>
            <a:r>
              <a:rPr lang="en-US" sz="2000"/>
              <a:t>, and </a:t>
            </a:r>
            <a:r>
              <a:rPr lang="en-US" sz="2000">
                <a:solidFill>
                  <a:schemeClr val="accent6"/>
                </a:solidFill>
              </a:rPr>
              <a:t>Input Output</a:t>
            </a:r>
            <a:r>
              <a:rPr lang="en-US" sz="2000"/>
              <a:t>. These standards have the potential to cause a lot of damage if not followed correctly, and must always be taken into account.</a:t>
            </a:r>
            <a:br>
              <a:rPr lang="en-US" sz="2000"/>
            </a:br>
            <a:br>
              <a:rPr lang="en-US" sz="2000"/>
            </a:br>
            <a:r>
              <a:rPr lang="en-US" sz="2000"/>
              <a:t>Adopting a </a:t>
            </a:r>
            <a:r>
              <a:rPr lang="en-US" sz="2000">
                <a:solidFill>
                  <a:schemeClr val="accent6"/>
                </a:solidFill>
              </a:rPr>
              <a:t>Secure Coding Standard</a:t>
            </a:r>
            <a:r>
              <a:rPr lang="en-US" sz="2000"/>
              <a:t> will help</a:t>
            </a:r>
            <a:endParaRPr sz="2000"/>
          </a:p>
          <a:p>
            <a:pPr indent="0" lvl="0" marL="0" rtl="0" algn="l">
              <a:lnSpc>
                <a:spcPct val="90000"/>
              </a:lnSpc>
              <a:spcBef>
                <a:spcPts val="0"/>
              </a:spcBef>
              <a:spcAft>
                <a:spcPts val="0"/>
              </a:spcAft>
              <a:buNone/>
            </a:pPr>
            <a:r>
              <a:rPr lang="en-US" sz="2000"/>
              <a:t>to prevent vulnerabilities from being created in code, and provides an easy way to get consistent and predictable results.</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4" name="Google Shape;184;p24"/>
          <p:cNvSpPr txBox="1"/>
          <p:nvPr>
            <p:ph idx="1" type="body"/>
          </p:nvPr>
        </p:nvSpPr>
        <p:spPr>
          <a:xfrm>
            <a:off x="352700" y="1832050"/>
            <a:ext cx="10820400" cy="484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2000"/>
              <a:t>Encryption at rest:</a:t>
            </a:r>
            <a:br>
              <a:rPr b="1" lang="en-US" sz="2000"/>
            </a:br>
            <a:r>
              <a:rPr lang="en-US" sz="1600">
                <a:solidFill>
                  <a:srgbClr val="CCCCCC"/>
                </a:solidFill>
              </a:rPr>
              <a:t>Encryption at rest refers to encrypting data that is in storage. This would include things like hard-drives, cloud storage, photos, and any other sort of data that isn’t actively being used. The policy applies because the system eventually stores user information outside of RAM, and this data should be protected from attackers.</a:t>
            </a:r>
            <a:br>
              <a:rPr lang="en-US" sz="1600">
                <a:solidFill>
                  <a:srgbClr val="CCCCCC"/>
                </a:solidFill>
              </a:rPr>
            </a:br>
            <a:br>
              <a:rPr lang="en-US" sz="1600">
                <a:solidFill>
                  <a:srgbClr val="CCCCCC"/>
                </a:solidFill>
              </a:rPr>
            </a:br>
            <a:br>
              <a:rPr lang="en-US" sz="2000"/>
            </a:br>
            <a:r>
              <a:rPr b="1" lang="en-US" sz="2000"/>
              <a:t>Encryption in flight:</a:t>
            </a:r>
            <a:br>
              <a:rPr lang="en-US" sz="2000"/>
            </a:br>
            <a:r>
              <a:rPr lang="en-US" sz="1600">
                <a:solidFill>
                  <a:srgbClr val="CCCCCC"/>
                </a:solidFill>
              </a:rPr>
              <a:t>Encryption in flight refers to encrypting data that is crossing between devices or connections. This would include things such as sending messages, emails, or other sorts of requests or packets between devices. The policy applies because the system handles sending and receiving ‘data in flight’, and this data should be safe from attackers with the security policy.</a:t>
            </a:r>
            <a:br>
              <a:rPr lang="en-US" sz="2000"/>
            </a:br>
            <a:br>
              <a:rPr lang="en-US" sz="2000"/>
            </a:br>
            <a:br>
              <a:rPr lang="en-US" sz="2000"/>
            </a:br>
            <a:r>
              <a:rPr b="1" lang="en-US" sz="2000"/>
              <a:t>Encryption in use:</a:t>
            </a:r>
            <a:br>
              <a:rPr lang="en-US" sz="2000"/>
            </a:br>
            <a:r>
              <a:rPr lang="en-US" sz="1600">
                <a:solidFill>
                  <a:srgbClr val="CCCCCC"/>
                </a:solidFill>
              </a:rPr>
              <a:t>Encryption in use refers to data that is actively loaded into a computer's RAM, or things that are actively being edited or worked on. This would include the variables a system uses to operate, or a document that is being edited which was loaded into memory. The policy applies because the system handles user data and other important information, which could potentially be exposed while un-encrypted if an error or leak occurs.</a:t>
            </a:r>
            <a:endParaRPr sz="1800">
              <a:solidFill>
                <a:srgbClr val="CCCCCC"/>
              </a:solidFill>
            </a:endParaRPr>
          </a:p>
        </p:txBody>
      </p:sp>
      <p:pic>
        <p:nvPicPr>
          <p:cNvPr descr="Green Pace logo" id="185" name="Google Shape;185;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pic>
        <p:nvPicPr>
          <p:cNvPr descr="Green Pace logo" id="191" name="Google Shape;191;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
        <p:nvSpPr>
          <p:cNvPr id="192" name="Google Shape;192;p25"/>
          <p:cNvSpPr txBox="1"/>
          <p:nvPr>
            <p:ph idx="1" type="body"/>
          </p:nvPr>
        </p:nvSpPr>
        <p:spPr>
          <a:xfrm>
            <a:off x="352700" y="1832050"/>
            <a:ext cx="10820400" cy="4849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1" lang="en-US" sz="2000"/>
              <a:t>Authentication</a:t>
            </a:r>
            <a:r>
              <a:rPr b="1" lang="en-US" sz="2000"/>
              <a:t>:</a:t>
            </a:r>
            <a:br>
              <a:rPr b="1" lang="en-US" sz="2000"/>
            </a:br>
            <a:r>
              <a:rPr lang="en-US" sz="1600">
                <a:solidFill>
                  <a:srgbClr val="CCCCCC"/>
                </a:solidFill>
              </a:rPr>
              <a:t>Authentication refers to verifying a user’s identity when they log-in with either a token, password, face-id, 2fa, etc, or other authentication method. The policy applies because it is crucial to confirm a request is from the correct user.</a:t>
            </a:r>
            <a:br>
              <a:rPr lang="en-US" sz="1600">
                <a:solidFill>
                  <a:srgbClr val="CCCCCC"/>
                </a:solidFill>
              </a:rPr>
            </a:br>
            <a:br>
              <a:rPr lang="en-US" sz="1600">
                <a:solidFill>
                  <a:srgbClr val="CCCCCC"/>
                </a:solidFill>
              </a:rPr>
            </a:br>
            <a:br>
              <a:rPr lang="en-US" sz="2000"/>
            </a:br>
            <a:r>
              <a:rPr b="1" lang="en-US" sz="2000"/>
              <a:t>Authorization</a:t>
            </a:r>
            <a:r>
              <a:rPr b="1" lang="en-US" sz="2000"/>
              <a:t>:</a:t>
            </a:r>
            <a:br>
              <a:rPr lang="en-US" sz="2000"/>
            </a:br>
            <a:r>
              <a:rPr lang="en-US" sz="1600">
                <a:solidFill>
                  <a:srgbClr val="CCCCCC"/>
                </a:solidFill>
              </a:rPr>
              <a:t>Authorization refers to the privileges a user has or level of access, which determines what actions and operations they can make. This includes which files they can access, what functionalities they can run, and what their priority is over other users. The policy applies because it is crucial to only allow a user access to the minimum systems necessary to accomplish their goal, the principle of least privilege applies here.</a:t>
            </a:r>
            <a:br>
              <a:rPr lang="en-US" sz="2000"/>
            </a:br>
            <a:br>
              <a:rPr lang="en-US" sz="2000"/>
            </a:br>
            <a:br>
              <a:rPr lang="en-US" sz="2000"/>
            </a:br>
            <a:r>
              <a:rPr b="1" lang="en-US" sz="2000"/>
              <a:t>Accounting</a:t>
            </a:r>
            <a:r>
              <a:rPr b="1" lang="en-US" sz="2000"/>
              <a:t>:</a:t>
            </a:r>
            <a:br>
              <a:rPr lang="en-US" sz="2000"/>
            </a:br>
            <a:r>
              <a:rPr lang="en-US" sz="1600">
                <a:solidFill>
                  <a:srgbClr val="CCCCCC"/>
                </a:solidFill>
              </a:rPr>
              <a:t>Accounting refers to keeping a log of user activity or changes to parts of the system, so that a ‘history’ can be made and traced back to a time or user. The policy applies because it is important to be able to track down changes to a person and time frame, so that things can be ‘rolled back’ or people can be held accountable for past actions.</a:t>
            </a:r>
            <a:endParaRPr sz="1800">
              <a:solidFill>
                <a:srgbClr val="CCCCCC"/>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1 / 4</a:t>
            </a:r>
            <a:br>
              <a:rPr lang="en-US"/>
            </a:br>
            <a:r>
              <a:rPr lang="en-US">
                <a:solidFill>
                  <a:schemeClr val="accent6"/>
                </a:solidFill>
              </a:rPr>
              <a:t>Add to Empty Vector</a:t>
            </a:r>
            <a:endParaRPr>
              <a:solidFill>
                <a:schemeClr val="accent6"/>
              </a:solidFill>
            </a:endParaRPr>
          </a:p>
        </p:txBody>
      </p:sp>
      <p:pic>
        <p:nvPicPr>
          <p:cNvPr descr="Green Pace logo" id="198" name="Google Shape;198;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pic>
        <p:nvPicPr>
          <p:cNvPr id="199" name="Google Shape;199;p26" title="test_1.png"/>
          <p:cNvPicPr preferRelativeResize="0"/>
          <p:nvPr/>
        </p:nvPicPr>
        <p:blipFill>
          <a:blip r:embed="rId4">
            <a:alphaModFix/>
          </a:blip>
          <a:stretch>
            <a:fillRect/>
          </a:stretch>
        </p:blipFill>
        <p:spPr>
          <a:xfrm>
            <a:off x="499675" y="1449950"/>
            <a:ext cx="4648200" cy="4229200"/>
          </a:xfrm>
          <a:prstGeom prst="rect">
            <a:avLst/>
          </a:prstGeom>
          <a:noFill/>
          <a:ln>
            <a:noFill/>
          </a:ln>
        </p:spPr>
      </p:pic>
      <p:pic>
        <p:nvPicPr>
          <p:cNvPr id="200" name="Google Shape;200;p26"/>
          <p:cNvPicPr preferRelativeResize="0"/>
          <p:nvPr/>
        </p:nvPicPr>
        <p:blipFill>
          <a:blip r:embed="rId5">
            <a:alphaModFix/>
          </a:blip>
          <a:stretch>
            <a:fillRect/>
          </a:stretch>
        </p:blipFill>
        <p:spPr>
          <a:xfrm>
            <a:off x="499675" y="5898851"/>
            <a:ext cx="7788455" cy="60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Unit Testing 2 / 4</a:t>
            </a:r>
            <a:br>
              <a:rPr lang="en-US"/>
            </a:br>
            <a:r>
              <a:rPr lang="en-US">
                <a:solidFill>
                  <a:schemeClr val="accent6"/>
                </a:solidFill>
              </a:rPr>
              <a:t>Resizing Increases Size</a:t>
            </a:r>
            <a:endParaRPr>
              <a:solidFill>
                <a:schemeClr val="accent6"/>
              </a:solidFill>
            </a:endParaRPr>
          </a:p>
        </p:txBody>
      </p:sp>
      <p:pic>
        <p:nvPicPr>
          <p:cNvPr descr="Green Pace logo" id="206" name="Google Shape;206;p27"/>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pic>
        <p:nvPicPr>
          <p:cNvPr id="207" name="Google Shape;207;p27" title="test_2.png"/>
          <p:cNvPicPr preferRelativeResize="0"/>
          <p:nvPr/>
        </p:nvPicPr>
        <p:blipFill>
          <a:blip r:embed="rId4">
            <a:alphaModFix/>
          </a:blip>
          <a:stretch>
            <a:fillRect/>
          </a:stretch>
        </p:blipFill>
        <p:spPr>
          <a:xfrm>
            <a:off x="380800" y="1969200"/>
            <a:ext cx="5539650" cy="3697641"/>
          </a:xfrm>
          <a:prstGeom prst="rect">
            <a:avLst/>
          </a:prstGeom>
          <a:noFill/>
          <a:ln>
            <a:noFill/>
          </a:ln>
        </p:spPr>
      </p:pic>
      <p:pic>
        <p:nvPicPr>
          <p:cNvPr id="208" name="Google Shape;208;p27"/>
          <p:cNvPicPr preferRelativeResize="0"/>
          <p:nvPr/>
        </p:nvPicPr>
        <p:blipFill>
          <a:blip r:embed="rId5">
            <a:alphaModFix/>
          </a:blip>
          <a:stretch>
            <a:fillRect/>
          </a:stretch>
        </p:blipFill>
        <p:spPr>
          <a:xfrm>
            <a:off x="380801" y="5842150"/>
            <a:ext cx="7748900" cy="579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