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61" r:id="rId5"/>
    <p:sldId id="262" r:id="rId6"/>
    <p:sldId id="263" r:id="rId7"/>
    <p:sldId id="272" r:id="rId8"/>
    <p:sldId id="273" r:id="rId9"/>
    <p:sldId id="265" r:id="rId10"/>
    <p:sldId id="270" r:id="rId11"/>
    <p:sldId id="267" r:id="rId12"/>
    <p:sldId id="26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6" r:id="rId22"/>
    <p:sldId id="284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>
      <p:cViewPr varScale="1">
        <p:scale>
          <a:sx n="50" d="100"/>
          <a:sy n="5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51DC-BF4C-47F6-BC4E-883D805C1410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4B70-1937-4664-9CA1-25CF6C1C9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0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7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4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语义分析不是最难的任务，但他是最细致最琐碎的任务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5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说明文字的内容没有具体要求，但是出错的行号的错误类型一定要写对，这是判断输出错误信息的唯一标准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3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7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样例：</a:t>
            </a:r>
            <a:r>
              <a:rPr lang="zh-CN" altLang="en-US" b="1" dirty="0" smtClean="0"/>
              <a:t>如何解决错误类型</a:t>
            </a:r>
            <a:r>
              <a:rPr lang="en-US" altLang="zh-CN" b="1" dirty="0" smtClean="0"/>
              <a:t>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3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7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6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7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3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6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3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0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1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56F8-4DB8-48D1-9BF1-CAD47026367E}" type="datetimeFigureOut">
              <a:rPr lang="zh-CN" altLang="en-US" smtClean="0"/>
              <a:t>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ED4C-A4B3-4FA4-A4B2-6C715A554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hangd@nlp.nj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267712" y="95999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实验二 语义分析  </a:t>
            </a:r>
            <a:endParaRPr lang="zh-CN" altLang="en-US" sz="4400" b="1" i="1" dirty="0"/>
          </a:p>
        </p:txBody>
      </p:sp>
      <p:sp>
        <p:nvSpPr>
          <p:cNvPr id="5" name="副标题 3"/>
          <p:cNvSpPr txBox="1">
            <a:spLocks/>
          </p:cNvSpPr>
          <p:nvPr/>
        </p:nvSpPr>
        <p:spPr>
          <a:xfrm>
            <a:off x="2953512" y="359359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任课老师：戴新宇</a:t>
            </a:r>
            <a:endParaRPr lang="en-US" altLang="zh-CN" sz="3200" dirty="0" smtClean="0"/>
          </a:p>
          <a:p>
            <a:r>
              <a:rPr lang="zh-CN" altLang="en-US" sz="3200" dirty="0" smtClean="0"/>
              <a:t>助教：</a:t>
            </a:r>
            <a:endParaRPr lang="en-US" altLang="zh-CN" sz="3200" dirty="0" smtClean="0"/>
          </a:p>
          <a:p>
            <a:r>
              <a:rPr lang="zh-CN" altLang="en-US" sz="3200" dirty="0" smtClean="0"/>
              <a:t>尚迪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hlinkClick r:id="rId2"/>
              </a:rPr>
              <a:t>shangd@nlp.nju.edu.cn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6245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讲解：如何解决错误类型</a:t>
            </a:r>
            <a:r>
              <a:rPr lang="en-US" altLang="zh-CN" b="1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566880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Error type 1 at line 9: Undefined variable “y”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1690688"/>
            <a:ext cx="3900806" cy="373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31686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讲解：如何解决错误类型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96568" y="1459864"/>
            <a:ext cx="10515600" cy="5398136"/>
          </a:xfrm>
        </p:spPr>
        <p:txBody>
          <a:bodyPr/>
          <a:lstStyle/>
          <a:p>
            <a:r>
              <a:rPr lang="zh-CN" altLang="en-US" dirty="0" smtClean="0"/>
              <a:t>错误类型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：变量</a:t>
            </a:r>
            <a:r>
              <a:rPr lang="zh-CN" altLang="en-US" dirty="0"/>
              <a:t>在使用时未经</a:t>
            </a:r>
            <a:r>
              <a:rPr lang="zh-CN" altLang="en-US" dirty="0" smtClean="0"/>
              <a:t>定义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深度遍历语法树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发现</a:t>
            </a:r>
            <a:r>
              <a:rPr lang="en-US" altLang="zh-CN" dirty="0" err="1" smtClean="0"/>
              <a:t>ExtDef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子节点是</a:t>
            </a:r>
            <a:r>
              <a:rPr lang="en-US" altLang="zh-CN" dirty="0" err="1" smtClean="0"/>
              <a:t>FunDec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后续节点是</a:t>
            </a:r>
            <a:r>
              <a:rPr lang="en-US" altLang="zh-CN" dirty="0" err="1" smtClean="0"/>
              <a:t>CompSt</a:t>
            </a:r>
            <a:r>
              <a:rPr lang="zh-CN" altLang="en-US" dirty="0" smtClean="0"/>
              <a:t>，表明正在进行函数定义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符号表和函数表加入函数定义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后续节点是</a:t>
            </a:r>
            <a:r>
              <a:rPr lang="en-US" altLang="zh-CN" dirty="0" smtClean="0"/>
              <a:t>SEMI</a:t>
            </a:r>
            <a:r>
              <a:rPr lang="zh-CN" altLang="en-US" dirty="0" smtClean="0"/>
              <a:t>，表明正在进行函数声明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符号表和函数表加入函数声明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子节点是</a:t>
            </a:r>
            <a:r>
              <a:rPr lang="en-US" altLang="zh-CN" dirty="0" err="1" smtClean="0"/>
              <a:t>ExtDecList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/>
              <a:t>符号</a:t>
            </a:r>
            <a:r>
              <a:rPr lang="zh-CN" altLang="en-US" dirty="0" smtClean="0"/>
              <a:t>表中加入变量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发现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子节点为</a:t>
            </a:r>
            <a:r>
              <a:rPr lang="en-US" altLang="zh-CN" dirty="0" smtClean="0"/>
              <a:t>ID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节点变量名对比符号表判断是否报错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3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讲解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8008" y="1259632"/>
            <a:ext cx="10281992" cy="521432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数据结构：符号表的记录结构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name    </a:t>
            </a:r>
            <a:r>
              <a:rPr lang="zh-CN" altLang="en-US" sz="3200" dirty="0" smtClean="0"/>
              <a:t>：变量名函数名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funcOrVariable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：变量或函数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visitedTag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：判断是定义还是声明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lineNumber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：符号对应的行号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FunctionMessage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：函数信息：返回值类型，函数参数类型，函数作用域标识等</a:t>
            </a:r>
            <a:endParaRPr lang="en-US" altLang="zh-CN" sz="3200" dirty="0" smtClean="0"/>
          </a:p>
          <a:p>
            <a:pPr lvl="1"/>
            <a:r>
              <a:rPr lang="en-US" altLang="zh-CN" sz="3200" dirty="0" err="1" smtClean="0"/>
              <a:t>VariableMesage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：变量信息：类型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基本类型，数组类型，结构体类型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指向下一条记录的指针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635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保存数组信息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个简单的实现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维数组的每个元素的类型是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维数组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/>
            <a:endParaRPr lang="en-US" altLang="zh-CN" sz="3200" dirty="0"/>
          </a:p>
          <a:p>
            <a:pPr marL="342900" lvl="1" indent="-342900"/>
            <a:endParaRPr lang="en-US" altLang="zh-CN" sz="3200" dirty="0"/>
          </a:p>
          <a:p>
            <a:pPr marL="342900" lvl="1" indent="-342900"/>
            <a:r>
              <a:rPr lang="zh-CN" altLang="en-US" sz="3200" dirty="0"/>
              <a:t>其它实现亦可（不必局限于我们介绍的这种）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46" y="2636912"/>
            <a:ext cx="6516235" cy="14090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1864" y="40114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[10][3]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1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保存结构体信息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思路和数组的类似，使用链表实现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14" y="2250457"/>
            <a:ext cx="7781535" cy="33898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2698" y="2525130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SomeStruct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float f;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float </a:t>
            </a:r>
            <a:r>
              <a:rPr lang="en-US" altLang="zh-CN" sz="2800" dirty="0"/>
              <a:t>array[5</a:t>
            </a:r>
            <a:r>
              <a:rPr lang="en-US" altLang="zh-CN" sz="2800" dirty="0" smtClean="0"/>
              <a:t>];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array2[10][10]; </a:t>
            </a:r>
            <a:endParaRPr lang="en-US" altLang="zh-CN" sz="2800" dirty="0" smtClean="0"/>
          </a:p>
          <a:p>
            <a:r>
              <a:rPr lang="en-US" altLang="zh-CN" sz="2800" dirty="0" smtClean="0"/>
              <a:t>} 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符号表的存储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263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链表 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优点：实现简单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缺点：查找效率不高</a:t>
            </a:r>
            <a:endParaRPr lang="en-US" altLang="zh-CN" sz="2800" dirty="0" smtClean="0"/>
          </a:p>
          <a:p>
            <a:r>
              <a:rPr lang="zh-CN" altLang="en-US" sz="3200" dirty="0" smtClean="0"/>
              <a:t>平衡二叉树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AVL,</a:t>
            </a:r>
            <a:r>
              <a:rPr lang="zh-CN" altLang="en-US" sz="3200" dirty="0" smtClean="0"/>
              <a:t>红黑树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sz="2800" dirty="0"/>
              <a:t>优点：查找</a:t>
            </a:r>
            <a:r>
              <a:rPr lang="zh-CN" altLang="en-US" sz="2800" dirty="0" smtClean="0"/>
              <a:t>效率较高</a:t>
            </a:r>
            <a:endParaRPr lang="en-US" altLang="zh-CN" sz="2800" dirty="0"/>
          </a:p>
          <a:p>
            <a:pPr lvl="1"/>
            <a:r>
              <a:rPr lang="zh-CN" altLang="en-US" sz="2800" dirty="0"/>
              <a:t>缺点：实现起来复杂（可从网上找代码）</a:t>
            </a:r>
            <a:endParaRPr lang="en-US" altLang="zh-CN" sz="2800" dirty="0"/>
          </a:p>
          <a:p>
            <a:r>
              <a:rPr lang="zh-CN" altLang="en-US" sz="3200" dirty="0"/>
              <a:t>哈希</a:t>
            </a:r>
            <a:r>
              <a:rPr lang="zh-CN" altLang="en-US" sz="3200" dirty="0" smtClean="0"/>
              <a:t>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优点：查询效率高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缺点：存储需求大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基于栈的实现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遇到大括号</a:t>
            </a:r>
            <a:r>
              <a:rPr lang="en-US" altLang="zh-CN" dirty="0" smtClean="0"/>
              <a:t>{</a:t>
            </a:r>
            <a:r>
              <a:rPr lang="zh-CN" altLang="en-US" dirty="0" smtClean="0"/>
              <a:t>即将当前符号表信息压栈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遇到大括号</a:t>
            </a:r>
            <a:r>
              <a:rPr lang="en-US" altLang="zh-CN" dirty="0" smtClean="0"/>
              <a:t>}</a:t>
            </a:r>
            <a:r>
              <a:rPr lang="zh-CN" altLang="en-US" dirty="0" smtClean="0"/>
              <a:t>号时，删除当前符号表信息，从栈里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出一个符号表信息</a:t>
            </a:r>
            <a:endParaRPr lang="en-US" altLang="zh-CN" dirty="0" smtClean="0"/>
          </a:p>
          <a:p>
            <a:r>
              <a:rPr lang="zh-CN" altLang="en-US" dirty="0" smtClean="0"/>
              <a:t>检查重复定义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检查当前符号表，则从栈里查找（从栈顶到栈尾），返回第一个查找到的，如果都找不到则返回无定义错误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89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只使用一个符号表信息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每次查找只返回最近的定义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</a:t>
            </a:r>
            <a:r>
              <a:rPr lang="en-US" altLang="zh-CN" dirty="0" smtClean="0"/>
              <a:t>}</a:t>
            </a:r>
            <a:r>
              <a:rPr lang="zh-CN" altLang="en-US" dirty="0" smtClean="0"/>
              <a:t>后需删除从</a:t>
            </a:r>
            <a:r>
              <a:rPr lang="en-US" altLang="zh-CN" dirty="0" smtClean="0"/>
              <a:t>{</a:t>
            </a:r>
            <a:r>
              <a:rPr lang="zh-CN" altLang="en-US" dirty="0" smtClean="0"/>
              <a:t>开始插入的符号表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0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基于链表和哈希表的实现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556793"/>
            <a:ext cx="4210344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1691489" y="2482566"/>
            <a:ext cx="4320480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使用哈希表存储符号表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栈是用来记录符号表的先后关系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同一个链表里是</a:t>
            </a:r>
            <a:r>
              <a:rPr lang="en-US" altLang="zh-CN" dirty="0"/>
              <a:t>{}</a:t>
            </a:r>
            <a:r>
              <a:rPr lang="zh-CN" altLang="en-US" dirty="0"/>
              <a:t>语句插入的符号表</a:t>
            </a:r>
          </a:p>
        </p:txBody>
      </p:sp>
    </p:spTree>
    <p:extLst>
      <p:ext uri="{BB962C8B-B14F-4D97-AF65-F5344CB8AC3E}">
        <p14:creationId xmlns:p14="http://schemas.microsoft.com/office/powerpoint/2010/main" val="2676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基于结构体的选作内容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加入相应的检查代码即可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e.g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结构体等价，逐个匹配每个成员的类型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3308" y="4092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概要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745392"/>
            <a:ext cx="7685096" cy="5204048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实验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任务</a:t>
            </a:r>
            <a:r>
              <a:rPr lang="zh-CN" altLang="en-US" sz="4400" dirty="0"/>
              <a:t>（必做 </a:t>
            </a:r>
            <a:r>
              <a:rPr lang="en-US" altLang="zh-CN" sz="4400" dirty="0"/>
              <a:t>+ </a:t>
            </a:r>
            <a:r>
              <a:rPr lang="zh-CN" altLang="en-US" sz="4400" dirty="0"/>
              <a:t>选做）</a:t>
            </a:r>
            <a:endParaRPr lang="en-US" altLang="zh-CN" sz="4400" dirty="0"/>
          </a:p>
          <a:p>
            <a:r>
              <a:rPr lang="zh-CN" altLang="en-US" sz="4400" dirty="0" smtClean="0"/>
              <a:t>实验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讲解</a:t>
            </a:r>
            <a:endParaRPr lang="en-US" altLang="zh-CN" sz="4400" dirty="0" smtClean="0"/>
          </a:p>
          <a:p>
            <a:pPr lvl="1"/>
            <a:r>
              <a:rPr lang="zh-CN" altLang="en-US" sz="4000" dirty="0" smtClean="0"/>
              <a:t>数据结构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错误类型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如何解决</a:t>
            </a:r>
            <a:endParaRPr lang="en-US" altLang="zh-CN" sz="4000" dirty="0" smtClean="0"/>
          </a:p>
          <a:p>
            <a:r>
              <a:rPr lang="zh-CN" altLang="en-US" sz="4400" dirty="0" smtClean="0"/>
              <a:t>实验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会遇到的问题</a:t>
            </a:r>
            <a:endParaRPr lang="en-US" altLang="zh-CN" sz="4400" dirty="0" smtClean="0"/>
          </a:p>
          <a:p>
            <a:pPr lvl="1"/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728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如何输出错误信息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检查出所有错误，切勿遇到一个错误就退出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完语义分析后，输出发现的所有错误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可以检测到一个就输出一个</a:t>
            </a:r>
            <a:endParaRPr lang="en-US" altLang="zh-CN" dirty="0" smtClean="0"/>
          </a:p>
          <a:p>
            <a:pPr lvl="1"/>
            <a:r>
              <a:rPr lang="zh-CN" altLang="en-US" dirty="0"/>
              <a:t>也可以</a:t>
            </a:r>
            <a:r>
              <a:rPr lang="zh-CN" altLang="en-US" dirty="0" smtClean="0"/>
              <a:t>检测到一个就把错误信息存到链表里，最后遍历链表输出所有错误信息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错误信息需包括：错误内容、行号、列号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5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可能出现的问题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53952"/>
            <a:ext cx="8570976" cy="5204048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段错误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大多数段错误发生在树节点作为参数传入时未被定义过，直接使用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使用参数前，判断是否为</a:t>
            </a:r>
            <a:r>
              <a:rPr lang="en-US" altLang="zh-CN" sz="3600" dirty="0" smtClean="0"/>
              <a:t>NULL</a:t>
            </a:r>
          </a:p>
          <a:p>
            <a:pPr lvl="1"/>
            <a:endParaRPr lang="en-US" altLang="zh-CN" sz="3600" dirty="0"/>
          </a:p>
          <a:p>
            <a:r>
              <a:rPr lang="en-US" altLang="zh-CN" sz="4000" dirty="0" err="1" smtClean="0"/>
              <a:t>Struct</a:t>
            </a:r>
            <a:r>
              <a:rPr lang="zh-CN" altLang="en-US" sz="4000" dirty="0" smtClean="0"/>
              <a:t>定义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结构体的定义最好写在</a:t>
            </a:r>
            <a:r>
              <a:rPr lang="en-US" altLang="zh-CN" sz="3600" dirty="0" smtClean="0"/>
              <a:t>.h</a:t>
            </a:r>
            <a:r>
              <a:rPr lang="zh-CN" altLang="en-US" sz="3600" dirty="0" smtClean="0"/>
              <a:t>文件中</a:t>
            </a:r>
            <a:endParaRPr lang="en-US" altLang="zh-CN" sz="3600" dirty="0" smtClean="0"/>
          </a:p>
          <a:p>
            <a:pPr lvl="1"/>
            <a:r>
              <a:rPr lang="en-US" altLang="zh-CN" sz="3600" dirty="0" smtClean="0"/>
              <a:t>.y </a:t>
            </a:r>
            <a:r>
              <a:rPr lang="zh-CN" altLang="en-US" sz="3600" dirty="0" smtClean="0"/>
              <a:t>和 </a:t>
            </a:r>
            <a:r>
              <a:rPr lang="en-US" altLang="zh-CN" sz="3600" dirty="0" smtClean="0"/>
              <a:t>.l</a:t>
            </a:r>
            <a:r>
              <a:rPr lang="zh-CN" altLang="en-US" sz="3600" dirty="0" smtClean="0"/>
              <a:t>头部声明部分保持精简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245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提交</a:t>
            </a:r>
            <a:r>
              <a:rPr lang="zh-CN" altLang="en-US" b="1" dirty="0">
                <a:solidFill>
                  <a:srgbClr val="00B050"/>
                </a:solidFill>
              </a:rPr>
              <a:t>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0" cy="5544616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地址</a:t>
            </a:r>
            <a:r>
              <a:rPr lang="zh-CN" altLang="en-US" sz="3600" b="1" dirty="0" smtClean="0"/>
              <a:t>：</a:t>
            </a:r>
            <a:r>
              <a:rPr lang="en-US" altLang="zh-CN" sz="3600" b="1" dirty="0"/>
              <a:t>ftp://114.212.190.181:40/</a:t>
            </a:r>
          </a:p>
          <a:p>
            <a:r>
              <a:rPr lang="zh-CN" altLang="en-US" sz="3600" b="1" dirty="0" smtClean="0"/>
              <a:t>用户名和密码：</a:t>
            </a:r>
            <a:r>
              <a:rPr lang="en-US" altLang="zh-CN" sz="3600" b="1" dirty="0" smtClean="0"/>
              <a:t>upload</a:t>
            </a:r>
          </a:p>
          <a:p>
            <a:r>
              <a:rPr lang="zh-CN" altLang="en-US" sz="3600" b="1" dirty="0" smtClean="0"/>
              <a:t>格式</a:t>
            </a:r>
            <a:r>
              <a:rPr lang="zh-CN" altLang="en-US" sz="3600" b="1" dirty="0"/>
              <a:t>：学号命名的压缩包 </a:t>
            </a:r>
            <a:r>
              <a:rPr lang="en-US" altLang="zh-CN" sz="3600" b="1" dirty="0"/>
              <a:t>(</a:t>
            </a:r>
            <a:r>
              <a:rPr lang="en-US" altLang="zh-CN" sz="3600" b="1" i="1" dirty="0"/>
              <a:t>zip/</a:t>
            </a:r>
            <a:r>
              <a:rPr lang="en-US" altLang="zh-CN" sz="3600" b="1" i="1" dirty="0" err="1"/>
              <a:t>rar</a:t>
            </a:r>
            <a:r>
              <a:rPr lang="en-US" altLang="zh-CN" sz="3600" b="1" dirty="0"/>
              <a:t>) </a:t>
            </a:r>
            <a:endParaRPr lang="en-US" altLang="zh-CN" sz="3600" b="1" dirty="0" smtClean="0"/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121220000_lab2.rar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 smtClean="0"/>
              <a:t>内容</a:t>
            </a:r>
            <a:r>
              <a:rPr lang="zh-CN" altLang="en-US" sz="3600" b="1" dirty="0"/>
              <a:t>：</a:t>
            </a:r>
            <a:endParaRPr lang="en-US" altLang="zh-CN" sz="3600" b="1" dirty="0"/>
          </a:p>
          <a:p>
            <a:pPr lvl="1"/>
            <a:r>
              <a:rPr lang="zh-CN" altLang="en-US" sz="3200" dirty="0"/>
              <a:t>源程序</a:t>
            </a:r>
            <a:r>
              <a:rPr lang="en-US" altLang="zh-CN" sz="3200" dirty="0"/>
              <a:t>(</a:t>
            </a:r>
            <a:r>
              <a:rPr lang="zh-CN" altLang="en-US" sz="3200" dirty="0"/>
              <a:t>必须能通过编译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可执行程序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i="1" dirty="0">
                <a:solidFill>
                  <a:srgbClr val="FF0000"/>
                </a:solidFill>
              </a:rPr>
              <a:t>命名为 </a:t>
            </a:r>
            <a:r>
              <a:rPr lang="en-US" altLang="zh-CN" sz="3200" i="1" dirty="0">
                <a:solidFill>
                  <a:srgbClr val="FF0000"/>
                </a:solidFill>
              </a:rPr>
              <a:t>parser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3200" dirty="0"/>
              <a:t>报告</a:t>
            </a:r>
            <a:r>
              <a:rPr lang="en-US" altLang="zh-CN" sz="3200" dirty="0"/>
              <a:t>PDF(</a:t>
            </a:r>
            <a:r>
              <a:rPr lang="zh-CN" altLang="en-US" i="1" dirty="0" smtClean="0"/>
              <a:t>完成的功能，</a:t>
            </a:r>
            <a:r>
              <a:rPr lang="zh-CN" altLang="en-US" i="1" dirty="0"/>
              <a:t>编译步骤</a:t>
            </a:r>
            <a:r>
              <a:rPr lang="en-US" altLang="zh-CN" i="1" dirty="0"/>
              <a:t>，</a:t>
            </a:r>
            <a:r>
              <a:rPr lang="zh-CN" altLang="en-US" i="1" dirty="0" smtClean="0"/>
              <a:t>实现方法，结点的数据结构表示；</a:t>
            </a:r>
            <a:r>
              <a:rPr lang="zh-CN" altLang="en-US" i="1" u="sng" dirty="0" smtClean="0"/>
              <a:t>不超过</a:t>
            </a:r>
            <a:r>
              <a:rPr lang="en-US" altLang="zh-CN" i="1" u="sng" dirty="0" smtClean="0"/>
              <a:t>3</a:t>
            </a:r>
            <a:r>
              <a:rPr lang="zh-CN" altLang="en-US" i="1" u="sng" dirty="0" smtClean="0"/>
              <a:t>页</a:t>
            </a:r>
            <a:r>
              <a:rPr lang="en-US" altLang="zh-CN" sz="3200" dirty="0" smtClean="0"/>
              <a:t>)</a:t>
            </a:r>
          </a:p>
          <a:p>
            <a:pPr marL="342900" lvl="1" indent="-342900"/>
            <a:r>
              <a:rPr lang="en-US" altLang="zh-CN" sz="3600" b="1" dirty="0" smtClean="0"/>
              <a:t>Deadline </a:t>
            </a:r>
            <a:r>
              <a:rPr lang="zh-CN" altLang="en-US" sz="3600" b="1" dirty="0" smtClean="0"/>
              <a:t>在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月</a:t>
            </a:r>
            <a:r>
              <a:rPr lang="en-US" altLang="zh-CN" sz="3600" b="1" dirty="0"/>
              <a:t>3</a:t>
            </a:r>
            <a:r>
              <a:rPr lang="zh-CN" altLang="en-US" sz="3600" b="1" dirty="0" smtClean="0"/>
              <a:t>日</a:t>
            </a:r>
            <a:r>
              <a:rPr lang="zh-CN" altLang="en-US" sz="3600" b="1" dirty="0" smtClean="0"/>
              <a:t>晚</a:t>
            </a:r>
            <a:r>
              <a:rPr lang="en-US" altLang="zh-CN" sz="3600" b="1" dirty="0" smtClean="0"/>
              <a:t>12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00</a:t>
            </a:r>
            <a:r>
              <a:rPr lang="zh-CN" altLang="en-US" sz="3600" b="1" dirty="0" smtClean="0"/>
              <a:t>截止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589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8480" y="955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FF0000"/>
                </a:solidFill>
              </a:rPr>
              <a:t>Warning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！！！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3080416"/>
            <a:ext cx="7685096" cy="5204048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抄袭检测极其严格</a:t>
            </a:r>
            <a:endParaRPr lang="en-US" altLang="zh-CN" sz="4400" dirty="0" smtClean="0"/>
          </a:p>
          <a:p>
            <a:r>
              <a:rPr lang="zh-CN" altLang="en-US" sz="4400" dirty="0" smtClean="0"/>
              <a:t>请各位不要抱有侥幸心里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9030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596816" y="1644999"/>
            <a:ext cx="9239952" cy="4912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73224" y="1770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编译器模块分解图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210458" y="2077158"/>
            <a:ext cx="208823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词法分析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6827577" y="2077158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语法分析</a:t>
            </a:r>
            <a:endParaRPr lang="zh-CN" altLang="en-US" sz="2400" b="1" dirty="0"/>
          </a:p>
        </p:txBody>
      </p:sp>
      <p:cxnSp>
        <p:nvCxnSpPr>
          <p:cNvPr id="27" name="直接箭头连接符 26"/>
          <p:cNvCxnSpPr>
            <a:endCxn id="25" idx="1"/>
          </p:cNvCxnSpPr>
          <p:nvPr/>
        </p:nvCxnSpPr>
        <p:spPr>
          <a:xfrm flipV="1">
            <a:off x="2418370" y="2545210"/>
            <a:ext cx="792088" cy="4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>
            <a:off x="5298690" y="2545210"/>
            <a:ext cx="15288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17"/>
          <p:cNvSpPr txBox="1"/>
          <p:nvPr/>
        </p:nvSpPr>
        <p:spPr>
          <a:xfrm>
            <a:off x="3115099" y="371341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语法树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907792" y="4097984"/>
            <a:ext cx="1433948" cy="47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54573" y="3586283"/>
            <a:ext cx="3270441" cy="983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语义分析</a:t>
            </a:r>
            <a:endParaRPr lang="zh-CN" altLang="en-US" sz="3600" b="1" dirty="0"/>
          </a:p>
        </p:txBody>
      </p:sp>
      <p:sp>
        <p:nvSpPr>
          <p:cNvPr id="34" name="矩形 33"/>
          <p:cNvSpPr/>
          <p:nvPr/>
        </p:nvSpPr>
        <p:spPr>
          <a:xfrm>
            <a:off x="3297624" y="5095411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中间代码生成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97992" y="5095411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590239" y="4102763"/>
            <a:ext cx="1467993" cy="10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385856" y="5563463"/>
            <a:ext cx="1512136" cy="17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44"/>
          <p:cNvSpPr txBox="1"/>
          <p:nvPr/>
        </p:nvSpPr>
        <p:spPr>
          <a:xfrm>
            <a:off x="8986224" y="518092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B050"/>
                </a:solidFill>
              </a:rPr>
              <a:t>汇编代码</a:t>
            </a:r>
            <a:endParaRPr lang="zh-CN" altLang="en-US" sz="2000" b="1" i="1" dirty="0">
              <a:solidFill>
                <a:srgbClr val="00B05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058232" y="554797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7"/>
          <p:cNvSpPr txBox="1"/>
          <p:nvPr/>
        </p:nvSpPr>
        <p:spPr>
          <a:xfrm>
            <a:off x="7677134" y="3713418"/>
            <a:ext cx="130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表等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7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任务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616" y="1361344"/>
            <a:ext cx="9696776" cy="5496656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对语法树进行语义分析和类型检查</a:t>
            </a:r>
            <a:endParaRPr lang="en-US" altLang="zh-CN" sz="4000" dirty="0" smtClean="0"/>
          </a:p>
          <a:p>
            <a:pPr lvl="1"/>
            <a:r>
              <a:rPr lang="zh-CN" altLang="en-US" sz="3600" dirty="0"/>
              <a:t>前提</a:t>
            </a:r>
            <a:r>
              <a:rPr lang="zh-CN" altLang="en-US" sz="3600" dirty="0" smtClean="0"/>
              <a:t>条件：无任何词法和语法错误</a:t>
            </a:r>
            <a:endParaRPr lang="en-US" altLang="zh-CN" sz="3600" dirty="0" smtClean="0"/>
          </a:p>
          <a:p>
            <a:r>
              <a:rPr lang="zh-CN" altLang="en-US" sz="4000" dirty="0" smtClean="0"/>
              <a:t>语义分析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在整个流程中比较简单，不需要依靠工具，手写代码实现</a:t>
            </a:r>
            <a:endParaRPr lang="en-US" altLang="zh-CN" sz="3600" dirty="0" smtClean="0"/>
          </a:p>
          <a:p>
            <a:r>
              <a:rPr lang="zh-CN" altLang="en-US" sz="4000" dirty="0" smtClean="0"/>
              <a:t>基本要求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需要精心设计符号表和变量类型的数据结构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需要安全合理地维护你的语法树</a:t>
            </a:r>
            <a:endParaRPr lang="en-US" altLang="zh-CN" sz="3600" dirty="0" smtClean="0"/>
          </a:p>
          <a:p>
            <a:pPr lvl="1"/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64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832" y="5375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任务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2832" y="1196752"/>
            <a:ext cx="10637520" cy="364153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必做内容</a:t>
            </a:r>
            <a:endParaRPr lang="en-US" altLang="zh-CN" sz="3600" dirty="0" smtClean="0"/>
          </a:p>
          <a:p>
            <a:pPr lvl="1"/>
            <a:r>
              <a:rPr lang="zh-CN" altLang="en-US" sz="3200" dirty="0"/>
              <a:t>错误</a:t>
            </a:r>
            <a:r>
              <a:rPr lang="zh-CN" altLang="en-US" sz="3200" dirty="0" smtClean="0"/>
              <a:t>类型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：变量在使用时未经定义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：函数在调用时未经定义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/>
              <a:t>3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变量经过重复定义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函数经过重复定义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/>
              <a:t>5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赋值号两边表达式类型不匹配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赋值号左边出现了一个只有右值的</a:t>
            </a:r>
            <a:r>
              <a:rPr lang="zh-CN" altLang="en-US" sz="3200" dirty="0" smtClean="0"/>
              <a:t>表达式</a:t>
            </a:r>
            <a:endParaRPr lang="en-US" altLang="zh-CN" sz="3200" dirty="0" smtClean="0"/>
          </a:p>
          <a:p>
            <a:pPr marL="914400" lvl="2" indent="0">
              <a:buNone/>
            </a:pPr>
            <a:r>
              <a:rPr lang="en-US" altLang="zh-CN" sz="2800" dirty="0" smtClean="0"/>
              <a:t>   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2832" y="5168356"/>
            <a:ext cx="10424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200" dirty="0" smtClean="0"/>
              <a:t>        </a:t>
            </a:r>
            <a:r>
              <a:rPr lang="en-US" altLang="zh-CN" sz="3200" dirty="0" smtClean="0"/>
              <a:t>…</a:t>
            </a:r>
          </a:p>
          <a:p>
            <a:pPr lvl="1"/>
            <a:r>
              <a:rPr lang="en-US" altLang="zh-CN" sz="3200" dirty="0"/>
              <a:t>	 </a:t>
            </a:r>
            <a:r>
              <a:rPr lang="en-US" altLang="zh-CN" sz="3200" dirty="0" smtClean="0"/>
              <a:t>  …</a:t>
            </a:r>
          </a:p>
          <a:p>
            <a:pPr lvl="1"/>
            <a:r>
              <a:rPr lang="zh-CN" altLang="en-US" sz="3200" dirty="0" smtClean="0"/>
              <a:t>  错误类型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：数组访问操作符</a:t>
            </a:r>
            <a:r>
              <a:rPr lang="en-US" altLang="zh-CN" sz="3200" dirty="0" smtClean="0"/>
              <a:t>[ ] </a:t>
            </a:r>
            <a:r>
              <a:rPr lang="zh-CN" altLang="en-US" sz="3200" dirty="0" smtClean="0"/>
              <a:t>中出现非整数</a:t>
            </a:r>
          </a:p>
        </p:txBody>
      </p:sp>
    </p:spTree>
    <p:extLst>
      <p:ext uri="{BB962C8B-B14F-4D97-AF65-F5344CB8AC3E}">
        <p14:creationId xmlns:p14="http://schemas.microsoft.com/office/powerpoint/2010/main" val="32105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任务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4584" y="1259632"/>
            <a:ext cx="10538024" cy="520404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选</a:t>
            </a:r>
            <a:r>
              <a:rPr lang="zh-CN" altLang="en-US" sz="3600" dirty="0" smtClean="0"/>
              <a:t>做内容</a:t>
            </a:r>
            <a:endParaRPr lang="en-US" altLang="zh-CN" sz="3600" dirty="0" smtClean="0"/>
          </a:p>
          <a:p>
            <a:pPr lvl="1"/>
            <a:r>
              <a:rPr lang="zh-CN" altLang="en-US" sz="3200" dirty="0"/>
              <a:t>错误类型</a:t>
            </a:r>
            <a:r>
              <a:rPr lang="en-US" altLang="zh-CN" sz="3200" dirty="0" smtClean="0"/>
              <a:t>13</a:t>
            </a:r>
            <a:r>
              <a:rPr lang="zh-CN" altLang="en-US" sz="3200" dirty="0" smtClean="0"/>
              <a:t>：对非结构体型变量使用“ </a:t>
            </a:r>
            <a:r>
              <a:rPr lang="en-US" altLang="zh-CN" sz="3200" dirty="0" smtClean="0"/>
              <a:t>. ” </a:t>
            </a:r>
            <a:r>
              <a:rPr lang="zh-CN" altLang="en-US" sz="3200" dirty="0" smtClean="0"/>
              <a:t>操作符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错误类型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：访问结构体中未定义过的域</a:t>
            </a:r>
            <a:endParaRPr lang="en-US" altLang="zh-CN" sz="2800" dirty="0" smtClean="0"/>
          </a:p>
          <a:p>
            <a:pPr marL="914400" lvl="2" indent="0">
              <a:buNone/>
            </a:pPr>
            <a:r>
              <a:rPr lang="en-US" altLang="zh-CN" sz="2800" dirty="0" smtClean="0"/>
              <a:t>…</a:t>
            </a:r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 smtClean="0"/>
              <a:t>18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函数进行了声明，但没有被定义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错误类型</a:t>
            </a:r>
            <a:r>
              <a:rPr lang="en-US" altLang="zh-CN" sz="3200" dirty="0" smtClean="0"/>
              <a:t>19</a:t>
            </a:r>
            <a:r>
              <a:rPr lang="zh-CN" altLang="en-US" sz="3200" dirty="0" smtClean="0"/>
              <a:t>：函数的多次声明互相冲突</a:t>
            </a:r>
            <a:endParaRPr lang="en-US" altLang="zh-CN" sz="3200" dirty="0" smtClean="0"/>
          </a:p>
          <a:p>
            <a:pPr lvl="1"/>
            <a:endParaRPr lang="en-US" altLang="zh-CN" sz="3200" dirty="0" smtClean="0"/>
          </a:p>
          <a:p>
            <a:r>
              <a:rPr lang="zh-CN" altLang="en-US" sz="3600" dirty="0" smtClean="0"/>
              <a:t>报错格式：</a:t>
            </a:r>
            <a:endParaRPr lang="en-US" altLang="zh-CN" sz="3600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Error type [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错误类型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] at line [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行号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]: [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说明文字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zh-CN" sz="6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SDT</a:t>
            </a:r>
            <a:r>
              <a:rPr lang="zh-CN" altLang="en-US" sz="3600" dirty="0" smtClean="0"/>
              <a:t>，在</a:t>
            </a:r>
            <a:r>
              <a:rPr lang="en-US" altLang="zh-CN" sz="3600" dirty="0" smtClean="0"/>
              <a:t>bison</a:t>
            </a:r>
            <a:r>
              <a:rPr lang="zh-CN" altLang="en-US" sz="3600" dirty="0" smtClean="0"/>
              <a:t>的文件里嵌入语义分析的代码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优点：实现较简单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缺点：所有代码都在</a:t>
            </a:r>
            <a:r>
              <a:rPr lang="en-US" altLang="zh-CN" sz="3200" dirty="0" smtClean="0"/>
              <a:t>bison</a:t>
            </a:r>
            <a:r>
              <a:rPr lang="zh-CN" altLang="en-US" sz="3200" dirty="0" smtClean="0"/>
              <a:t>文件里</a:t>
            </a:r>
            <a:endParaRPr lang="en-US" altLang="zh-CN" sz="3200" dirty="0" smtClean="0"/>
          </a:p>
          <a:p>
            <a:r>
              <a:rPr lang="zh-CN" altLang="en-US" sz="3600" dirty="0" smtClean="0"/>
              <a:t>先建立语法树再遍历语法树执行分析（</a:t>
            </a:r>
            <a:r>
              <a:rPr lang="zh-CN" altLang="en-US" sz="3600" dirty="0"/>
              <a:t>推荐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优点：层次性好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缺点：实现起来比第一种方法复杂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6103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如何检测语义错误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在可能会产生实验要求里给出的错误的地方加入检查代码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如果采用第一种方法，就在相应处嵌入检查代码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如果采用第二种方法，就在遍历到相应的节点时，检查它的子树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讲解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8864" y="1471072"/>
            <a:ext cx="9431258" cy="5204048"/>
          </a:xfrm>
        </p:spPr>
        <p:txBody>
          <a:bodyPr>
            <a:noAutofit/>
          </a:bodyPr>
          <a:lstStyle/>
          <a:p>
            <a:pPr lvl="1"/>
            <a:r>
              <a:rPr lang="zh-CN" altLang="en-US" sz="3600" dirty="0" smtClean="0"/>
              <a:t>至少维护三个列表（插入，查找</a:t>
            </a:r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和删除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lvl="2"/>
            <a:r>
              <a:rPr lang="zh-CN" altLang="en-US" sz="3200" dirty="0" smtClean="0">
                <a:solidFill>
                  <a:srgbClr val="FF0000"/>
                </a:solidFill>
              </a:rPr>
              <a:t>符号表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3200" dirty="0" err="1" smtClean="0">
                <a:solidFill>
                  <a:srgbClr val="FF0000"/>
                </a:solidFill>
              </a:rPr>
              <a:t>Struct</a:t>
            </a:r>
            <a:r>
              <a:rPr lang="zh-CN" altLang="en-US" sz="3200" dirty="0" smtClean="0">
                <a:solidFill>
                  <a:srgbClr val="FF0000"/>
                </a:solidFill>
              </a:rPr>
              <a:t>类型表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3200" dirty="0" smtClean="0">
                <a:solidFill>
                  <a:srgbClr val="FF0000"/>
                </a:solidFill>
              </a:rPr>
              <a:t>函数类型表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3200" dirty="0" smtClean="0"/>
              <a:t>若要完成选做部分，还需维护更多的信息</a:t>
            </a:r>
            <a:endParaRPr lang="en-US" altLang="zh-CN" sz="3200" dirty="0" smtClean="0"/>
          </a:p>
          <a:p>
            <a:pPr lvl="2"/>
            <a:endParaRPr lang="en-US" altLang="zh-CN" sz="3200" dirty="0" smtClean="0"/>
          </a:p>
          <a:p>
            <a:pPr lvl="1"/>
            <a:r>
              <a:rPr lang="zh-CN" altLang="en-US" sz="3600" dirty="0" smtClean="0"/>
              <a:t>遍历语法树</a:t>
            </a:r>
            <a:endParaRPr lang="en-US" altLang="zh-CN" sz="3600" dirty="0" smtClean="0"/>
          </a:p>
          <a:p>
            <a:pPr lvl="2"/>
            <a:r>
              <a:rPr lang="zh-CN" altLang="en-US" sz="3200" dirty="0" smtClean="0"/>
              <a:t>深度优先策略保证代码的检测顺序</a:t>
            </a:r>
            <a:endParaRPr lang="en-US" altLang="zh-CN" sz="3200" dirty="0" smtClean="0"/>
          </a:p>
          <a:p>
            <a:pPr marL="914400" lvl="2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41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1035</Words>
  <Application>Microsoft Macintosh PowerPoint</Application>
  <PresentationFormat>宽屏</PresentationFormat>
  <Paragraphs>178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Wingdings</vt:lpstr>
      <vt:lpstr>宋体</vt:lpstr>
      <vt:lpstr>Arial</vt:lpstr>
      <vt:lpstr>Office 主题</vt:lpstr>
      <vt:lpstr>PowerPoint 演示文稿</vt:lpstr>
      <vt:lpstr>概要</vt:lpstr>
      <vt:lpstr>编译器模块分解图</vt:lpstr>
      <vt:lpstr>实验2任务</vt:lpstr>
      <vt:lpstr>实验2任务</vt:lpstr>
      <vt:lpstr>实验2任务</vt:lpstr>
      <vt:lpstr>整体思路</vt:lpstr>
      <vt:lpstr>如何检测语义错误</vt:lpstr>
      <vt:lpstr>实验2讲解</vt:lpstr>
      <vt:lpstr>实验2讲解：如何解决错误类型1</vt:lpstr>
      <vt:lpstr>实验2讲解：如何解决错误类型1</vt:lpstr>
      <vt:lpstr>实验2讲解</vt:lpstr>
      <vt:lpstr>保存数组信息</vt:lpstr>
      <vt:lpstr>保存结构体信息</vt:lpstr>
      <vt:lpstr>符号表的存储</vt:lpstr>
      <vt:lpstr>嵌套作用域</vt:lpstr>
      <vt:lpstr>嵌套作用域</vt:lpstr>
      <vt:lpstr>基于链表和哈希表的实现</vt:lpstr>
      <vt:lpstr>基于结构体的选作内容</vt:lpstr>
      <vt:lpstr>如何输出错误信息</vt:lpstr>
      <vt:lpstr>实验2可能出现的问题</vt:lpstr>
      <vt:lpstr>提交说明</vt:lpstr>
      <vt:lpstr>Warning！！！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尚迪</dc:creator>
  <cp:lastModifiedBy>Microsoft Office 用户</cp:lastModifiedBy>
  <cp:revision>31</cp:revision>
  <dcterms:created xsi:type="dcterms:W3CDTF">2015-04-13T12:12:02Z</dcterms:created>
  <dcterms:modified xsi:type="dcterms:W3CDTF">2016-04-09T06:15:29Z</dcterms:modified>
</cp:coreProperties>
</file>