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80" r:id="rId6"/>
    <p:sldId id="281" r:id="rId7"/>
    <p:sldId id="279" r:id="rId8"/>
    <p:sldId id="268" r:id="rId9"/>
    <p:sldId id="275" r:id="rId10"/>
    <p:sldId id="276" r:id="rId11"/>
    <p:sldId id="265" r:id="rId12"/>
    <p:sldId id="263" r:id="rId13"/>
    <p:sldId id="267" r:id="rId14"/>
    <p:sldId id="264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005B-A342-4D35-A88D-10B635725986}" type="datetimeFigureOut">
              <a:rPr lang="zh-CN" altLang="en-US" smtClean="0"/>
              <a:t>16/4/29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7D49E-7FFF-4EED-AF7A-EC55B9E1D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2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76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7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2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6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7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6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8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0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67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7D49E-7FFF-4EED-AF7A-EC55B9E1D0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0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633F-C98B-4E8E-B0C5-170CB69628C1}" type="datetimeFigureOut">
              <a:rPr lang="zh-CN" altLang="en-US" smtClean="0"/>
              <a:t>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E397-F46B-440D-8357-AB71EEECE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5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633F-C98B-4E8E-B0C5-170CB69628C1}" type="datetimeFigureOut">
              <a:rPr lang="zh-CN" altLang="en-US" smtClean="0"/>
              <a:t>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E397-F46B-440D-8357-AB71EEECE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0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633F-C98B-4E8E-B0C5-170CB69628C1}" type="datetimeFigureOut">
              <a:rPr lang="zh-CN" altLang="en-US" smtClean="0"/>
              <a:t>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E397-F46B-440D-8357-AB71EEECE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633F-C98B-4E8E-B0C5-170CB69628C1}" type="datetimeFigureOut">
              <a:rPr lang="zh-CN" altLang="en-US" smtClean="0"/>
              <a:t>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E397-F46B-440D-8357-AB71EEECE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3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633F-C98B-4E8E-B0C5-170CB69628C1}" type="datetimeFigureOut">
              <a:rPr lang="zh-CN" altLang="en-US" smtClean="0"/>
              <a:t>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E397-F46B-440D-8357-AB71EEECE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4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633F-C98B-4E8E-B0C5-170CB69628C1}" type="datetimeFigureOut">
              <a:rPr lang="zh-CN" altLang="en-US" smtClean="0"/>
              <a:t>16/4/29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E397-F46B-440D-8357-AB71EEECE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633F-C98B-4E8E-B0C5-170CB69628C1}" type="datetimeFigureOut">
              <a:rPr lang="zh-CN" altLang="en-US" smtClean="0"/>
              <a:t>16/4/29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E397-F46B-440D-8357-AB71EEECE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633F-C98B-4E8E-B0C5-170CB69628C1}" type="datetimeFigureOut">
              <a:rPr lang="zh-CN" altLang="en-US" smtClean="0"/>
              <a:t>16/4/29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E397-F46B-440D-8357-AB71EEECE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633F-C98B-4E8E-B0C5-170CB69628C1}" type="datetimeFigureOut">
              <a:rPr lang="zh-CN" altLang="en-US" smtClean="0"/>
              <a:t>16/4/29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E397-F46B-440D-8357-AB71EEECE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633F-C98B-4E8E-B0C5-170CB69628C1}" type="datetimeFigureOut">
              <a:rPr lang="zh-CN" altLang="en-US" smtClean="0"/>
              <a:t>16/4/29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E397-F46B-440D-8357-AB71EEECE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633F-C98B-4E8E-B0C5-170CB69628C1}" type="datetimeFigureOut">
              <a:rPr lang="zh-CN" altLang="en-US" smtClean="0"/>
              <a:t>16/4/29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E397-F46B-440D-8357-AB71EEECE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2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633F-C98B-4E8E-B0C5-170CB69628C1}" type="datetimeFigureOut">
              <a:rPr lang="zh-CN" altLang="en-US" smtClean="0"/>
              <a:t>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E397-F46B-440D-8357-AB71EEECE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1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hangd@nlp.nj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648967" y="451993"/>
            <a:ext cx="9009889" cy="186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</a:t>
            </a:r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</a:t>
            </a:r>
            <a:r>
              <a:rPr lang="zh-CN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中间代码生成  </a:t>
            </a:r>
            <a:endParaRPr lang="zh-CN" altLang="en-US" sz="4400" b="1" i="1" dirty="0"/>
          </a:p>
        </p:txBody>
      </p:sp>
      <p:sp>
        <p:nvSpPr>
          <p:cNvPr id="5" name="副标题 3"/>
          <p:cNvSpPr txBox="1">
            <a:spLocks/>
          </p:cNvSpPr>
          <p:nvPr/>
        </p:nvSpPr>
        <p:spPr>
          <a:xfrm>
            <a:off x="2953512" y="359359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任课老师：戴新宇</a:t>
            </a:r>
            <a:endParaRPr lang="en-US" altLang="zh-CN" sz="3200" dirty="0" smtClean="0"/>
          </a:p>
          <a:p>
            <a:r>
              <a:rPr lang="zh-CN" altLang="en-US" sz="3200" dirty="0" smtClean="0"/>
              <a:t>助教：</a:t>
            </a:r>
            <a:endParaRPr lang="en-US" altLang="zh-CN" sz="3200" dirty="0" smtClean="0"/>
          </a:p>
          <a:p>
            <a:r>
              <a:rPr lang="zh-CN" altLang="en-US" sz="3200" dirty="0" smtClean="0"/>
              <a:t>尚迪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hlinkClick r:id="rId2"/>
              </a:rPr>
              <a:t>shangd@nlp.nju.edu.cn</a:t>
            </a:r>
            <a:r>
              <a:rPr lang="en-US" altLang="zh-CN" sz="3200" smtClean="0"/>
              <a:t>)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4540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循环语句翻译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6940" y="6278136"/>
            <a:ext cx="27432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7049" y="905689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b="1" dirty="0" err="1" smtClean="0">
                <a:solidFill>
                  <a:srgbClr val="002060"/>
                </a:solidFill>
              </a:rPr>
              <a:t>Stmt</a:t>
            </a:r>
            <a:r>
              <a:rPr lang="en-US" altLang="zh-CN" sz="4000" b="1" dirty="0">
                <a:solidFill>
                  <a:srgbClr val="002060"/>
                </a:solidFill>
              </a:rPr>
              <a:t> → 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WHILE </a:t>
            </a:r>
            <a:r>
              <a:rPr lang="en-US" altLang="zh-CN" sz="4000" b="1" dirty="0">
                <a:solidFill>
                  <a:srgbClr val="002060"/>
                </a:solidFill>
              </a:rPr>
              <a:t>LP </a:t>
            </a:r>
            <a:r>
              <a:rPr lang="en-US" altLang="zh-CN" sz="4000" b="1" dirty="0" err="1">
                <a:solidFill>
                  <a:srgbClr val="002060"/>
                </a:solidFill>
              </a:rPr>
              <a:t>Exp</a:t>
            </a:r>
            <a:r>
              <a:rPr lang="en-US" altLang="zh-CN" sz="4000" b="1" dirty="0">
                <a:solidFill>
                  <a:srgbClr val="002060"/>
                </a:solidFill>
              </a:rPr>
              <a:t> RP 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Stmt1</a:t>
            </a:r>
            <a:endParaRPr lang="zh-CN" altLang="en-US" sz="28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9" y="1613575"/>
            <a:ext cx="6914370" cy="47427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64568" y="1290930"/>
            <a:ext cx="2511985" cy="165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exp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9264568" y="1290931"/>
            <a:ext cx="2511985" cy="28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268426" y="1456660"/>
            <a:ext cx="99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308158" y="3999947"/>
            <a:ext cx="2490189" cy="119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Stmt1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308158" y="3999947"/>
            <a:ext cx="2490189" cy="30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312016" y="4165676"/>
            <a:ext cx="99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308155" y="6052904"/>
            <a:ext cx="2511985" cy="45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LABEL label3 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7441204" y="5963245"/>
            <a:ext cx="1358269" cy="6297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labelcode3</a:t>
            </a:r>
            <a:endParaRPr lang="zh-CN" altLang="en-US" sz="20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831880" y="6278136"/>
            <a:ext cx="51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334815" y="3901629"/>
            <a:ext cx="1428858" cy="536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code2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7419411" y="1182613"/>
            <a:ext cx="1368880" cy="536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code1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9329951" y="3248532"/>
            <a:ext cx="2468396" cy="41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LABEL  label2: 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7334815" y="3185583"/>
            <a:ext cx="1401858" cy="536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labelcode2</a:t>
            </a:r>
            <a:endParaRPr lang="zh-CN" altLang="en-US" sz="2000" dirty="0"/>
          </a:p>
        </p:txBody>
      </p:sp>
      <p:cxnSp>
        <p:nvCxnSpPr>
          <p:cNvPr id="22" name="直接箭头连接符 21"/>
          <p:cNvCxnSpPr>
            <a:stCxn id="21" idx="3"/>
            <a:endCxn id="20" idx="1"/>
          </p:cNvCxnSpPr>
          <p:nvPr/>
        </p:nvCxnSpPr>
        <p:spPr>
          <a:xfrm>
            <a:off x="8736673" y="3453733"/>
            <a:ext cx="5932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264566" y="2395014"/>
            <a:ext cx="2511985" cy="28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If XXXX GOTO label2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9264567" y="2679520"/>
            <a:ext cx="2511985" cy="28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GOTO label3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9286362" y="356666"/>
            <a:ext cx="2511985" cy="45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LABEL label1 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7419411" y="267007"/>
            <a:ext cx="1358269" cy="6297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labelcode1</a:t>
            </a:r>
            <a:endParaRPr lang="zh-CN" altLang="en-US" sz="20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8810087" y="581898"/>
            <a:ext cx="51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灯片编号占位符 2"/>
          <p:cNvSpPr txBox="1">
            <a:spLocks/>
          </p:cNvSpPr>
          <p:nvPr/>
        </p:nvSpPr>
        <p:spPr>
          <a:xfrm>
            <a:off x="9076940" y="5543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08155" y="5318714"/>
            <a:ext cx="2511985" cy="45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GOTO label1 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7441204" y="5229055"/>
            <a:ext cx="1358269" cy="6297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labelgoto</a:t>
            </a:r>
            <a:endParaRPr lang="zh-CN" altLang="en-US" sz="20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8831880" y="5543946"/>
            <a:ext cx="51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5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函数</a:t>
            </a:r>
            <a:r>
              <a:rPr lang="en-US" altLang="zh-CN" b="1" dirty="0">
                <a:solidFill>
                  <a:srgbClr val="002060"/>
                </a:solidFill>
              </a:rPr>
              <a:t>read</a:t>
            </a:r>
            <a:r>
              <a:rPr lang="zh-CN" altLang="en-US" b="1" dirty="0">
                <a:solidFill>
                  <a:srgbClr val="002060"/>
                </a:solidFill>
              </a:rPr>
              <a:t>和</a:t>
            </a:r>
            <a:r>
              <a:rPr lang="en-US" altLang="zh-CN" b="1" dirty="0">
                <a:solidFill>
                  <a:srgbClr val="002060"/>
                </a:solidFill>
              </a:rPr>
              <a:t>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输入输出语句</a:t>
            </a:r>
            <a:r>
              <a:rPr lang="en-US" altLang="zh-CN" sz="3200" dirty="0"/>
              <a:t>READ</a:t>
            </a:r>
            <a:r>
              <a:rPr lang="zh-CN" altLang="en-US" sz="3200" dirty="0"/>
              <a:t>和</a:t>
            </a:r>
            <a:r>
              <a:rPr lang="en-US" altLang="zh-CN" sz="3200" dirty="0"/>
              <a:t>WRITE</a:t>
            </a:r>
            <a:r>
              <a:rPr lang="zh-CN" altLang="en-US" sz="3200" dirty="0"/>
              <a:t>用于和控制台进行</a:t>
            </a:r>
            <a:r>
              <a:rPr lang="zh-CN" altLang="en-US" sz="3200" dirty="0" smtClean="0"/>
              <a:t>交互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600" dirty="0" smtClean="0"/>
              <a:t>READ</a:t>
            </a:r>
            <a:r>
              <a:rPr lang="zh-CN" altLang="en-US" sz="3600" dirty="0"/>
              <a:t>语句可以从控制台读入一个整型</a:t>
            </a:r>
            <a:r>
              <a:rPr lang="zh-CN" altLang="en-US" sz="3600" dirty="0" smtClean="0"/>
              <a:t>变量</a:t>
            </a:r>
            <a:endParaRPr lang="en-US" altLang="zh-CN" sz="3600" dirty="0"/>
          </a:p>
          <a:p>
            <a:r>
              <a:rPr lang="en-US" altLang="zh-CN" sz="3600" dirty="0" smtClean="0"/>
              <a:t>WRITE</a:t>
            </a:r>
            <a:r>
              <a:rPr lang="zh-CN" altLang="en-US" sz="3600" dirty="0"/>
              <a:t>语句可将一个整型变量的值写到控制台上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程序</a:t>
            </a:r>
            <a:r>
              <a:rPr lang="zh-CN" altLang="en-US" sz="3600" dirty="0">
                <a:solidFill>
                  <a:srgbClr val="FF0000"/>
                </a:solidFill>
              </a:rPr>
              <a:t>初始化时，向符号表中预先</a:t>
            </a:r>
            <a:r>
              <a:rPr lang="zh-CN" altLang="en-US" sz="3600" dirty="0" smtClean="0">
                <a:solidFill>
                  <a:srgbClr val="FF0000"/>
                </a:solidFill>
              </a:rPr>
              <a:t>添加</a:t>
            </a:r>
            <a:r>
              <a:rPr lang="en-US" altLang="zh-CN" sz="3600" dirty="0" smtClean="0">
                <a:solidFill>
                  <a:srgbClr val="FF0000"/>
                </a:solidFill>
              </a:rPr>
              <a:t>read</a:t>
            </a:r>
            <a:r>
              <a:rPr lang="zh-CN" altLang="en-US" sz="3600" dirty="0">
                <a:solidFill>
                  <a:srgbClr val="FF0000"/>
                </a:solidFill>
              </a:rPr>
              <a:t>和</a:t>
            </a:r>
            <a:r>
              <a:rPr lang="en-US" altLang="zh-CN" sz="3600" dirty="0" smtClean="0">
                <a:solidFill>
                  <a:srgbClr val="FF0000"/>
                </a:solidFill>
              </a:rPr>
              <a:t>write</a:t>
            </a:r>
            <a:r>
              <a:rPr lang="zh-CN" altLang="en-US" sz="3600" dirty="0" smtClean="0">
                <a:solidFill>
                  <a:srgbClr val="FF0000"/>
                </a:solidFill>
              </a:rPr>
              <a:t>两</a:t>
            </a:r>
            <a:r>
              <a:rPr lang="zh-CN" altLang="en-US" sz="3600" dirty="0">
                <a:solidFill>
                  <a:srgbClr val="FF0000"/>
                </a:solidFill>
              </a:rPr>
              <a:t>个</a:t>
            </a:r>
            <a:r>
              <a:rPr lang="zh-CN" altLang="en-US" sz="3600" dirty="0" smtClean="0">
                <a:solidFill>
                  <a:srgbClr val="FF0000"/>
                </a:solidFill>
              </a:rPr>
              <a:t>函数条目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37"/>
            <a:ext cx="10644554" cy="65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IR Simulator</a:t>
            </a:r>
            <a:r>
              <a:rPr lang="zh-CN" altLang="en-US" dirty="0" smtClean="0"/>
              <a:t>中间代码解释器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435280" cy="1676435"/>
          </a:xfrm>
        </p:spPr>
        <p:txBody>
          <a:bodyPr/>
          <a:lstStyle/>
          <a:p>
            <a:r>
              <a:rPr lang="zh-CN" altLang="en-US" dirty="0" smtClean="0"/>
              <a:t>将三个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文件放在当前目录，在命令行运行命令</a:t>
            </a:r>
            <a:r>
              <a:rPr lang="en-US" altLang="zh-CN" dirty="0" smtClean="0"/>
              <a:t>python irsim.py</a:t>
            </a:r>
            <a:endParaRPr lang="en-US" altLang="zh-CN" dirty="0"/>
          </a:p>
          <a:p>
            <a:r>
              <a:rPr lang="zh-CN" altLang="en-US" dirty="0" smtClean="0"/>
              <a:t>载入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ir</a:t>
            </a:r>
            <a:r>
              <a:rPr lang="zh-CN" altLang="en-US" dirty="0" smtClean="0"/>
              <a:t>三地址中间代码文件，即可执行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3276636"/>
            <a:ext cx="5328592" cy="33207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44272" y="4221089"/>
            <a:ext cx="1666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注意 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ir</a:t>
            </a:r>
            <a:r>
              <a:rPr lang="zh-CN" altLang="en-US" sz="2400" dirty="0"/>
              <a:t>文件的格式要求即可</a:t>
            </a:r>
          </a:p>
        </p:txBody>
      </p:sp>
    </p:spTree>
    <p:extLst>
      <p:ext uri="{BB962C8B-B14F-4D97-AF65-F5344CB8AC3E}">
        <p14:creationId xmlns:p14="http://schemas.microsoft.com/office/powerpoint/2010/main" val="15030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提交</a:t>
            </a:r>
            <a:r>
              <a:rPr lang="zh-CN" altLang="en-US" b="1" dirty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777" y="954602"/>
            <a:ext cx="9572897" cy="5544616"/>
          </a:xfrm>
        </p:spPr>
        <p:txBody>
          <a:bodyPr>
            <a:noAutofit/>
          </a:bodyPr>
          <a:lstStyle/>
          <a:p>
            <a:r>
              <a:rPr lang="zh-CN" altLang="en-US" b="1" dirty="0"/>
              <a:t>地址：</a:t>
            </a:r>
            <a:r>
              <a:rPr lang="en-US" altLang="zh-CN" b="1" dirty="0"/>
              <a:t>ftp://114.212.190.181: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en-US" altLang="zh-C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/>
              <a:t>用户名和密码：</a:t>
            </a:r>
            <a:r>
              <a:rPr lang="en-US" altLang="zh-CN" b="1" dirty="0"/>
              <a:t>upload</a:t>
            </a:r>
          </a:p>
          <a:p>
            <a:r>
              <a:rPr lang="zh-CN" altLang="en-US" sz="3600" b="1" dirty="0" smtClean="0"/>
              <a:t>输出要求：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./parser test1.c test1output.ir</a:t>
            </a:r>
          </a:p>
          <a:p>
            <a:pPr lvl="1"/>
            <a:r>
              <a:rPr lang="zh-CN" altLang="en-US" sz="3200" b="1" dirty="0" smtClean="0">
                <a:solidFill>
                  <a:srgbClr val="FF0000"/>
                </a:solidFill>
              </a:rPr>
              <a:t>把生成的中间代码</a:t>
            </a:r>
            <a:r>
              <a:rPr lang="zh-CN" altLang="en-US" sz="3200" b="1" dirty="0">
                <a:solidFill>
                  <a:srgbClr val="FF0000"/>
                </a:solidFill>
              </a:rPr>
              <a:t>逐行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写入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test1output.ir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文件中</a:t>
            </a:r>
            <a:endParaRPr lang="en-US" altLang="zh-CN" sz="3200" b="1" dirty="0" smtClean="0"/>
          </a:p>
          <a:p>
            <a:r>
              <a:rPr lang="zh-CN" altLang="en-US" b="1" dirty="0" smtClean="0"/>
              <a:t>内容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zh-CN" altLang="en-US" sz="2800" dirty="0"/>
              <a:t>源程序</a:t>
            </a:r>
            <a:r>
              <a:rPr lang="en-US" altLang="zh-CN" sz="2800" dirty="0"/>
              <a:t>(</a:t>
            </a:r>
            <a:r>
              <a:rPr lang="zh-CN" altLang="en-US" sz="2800" dirty="0"/>
              <a:t>必须能通过编译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800" dirty="0"/>
              <a:t>可执行程序</a:t>
            </a:r>
            <a:r>
              <a:rPr lang="en-US" altLang="zh-CN" sz="2800" dirty="0" smtClean="0"/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必须命名</a:t>
            </a:r>
            <a:r>
              <a:rPr lang="zh-CN" altLang="en-US" sz="3200" b="1" dirty="0">
                <a:solidFill>
                  <a:srgbClr val="FF0000"/>
                </a:solidFill>
              </a:rPr>
              <a:t>为 </a:t>
            </a:r>
            <a:r>
              <a:rPr lang="en-US" altLang="zh-CN" sz="3200" b="1" dirty="0">
                <a:solidFill>
                  <a:srgbClr val="FF0000"/>
                </a:solidFill>
              </a:rPr>
              <a:t>parser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800" dirty="0"/>
              <a:t>报告</a:t>
            </a:r>
            <a:r>
              <a:rPr lang="en-US" altLang="zh-CN" sz="2800" dirty="0"/>
              <a:t>PDF(</a:t>
            </a:r>
            <a:r>
              <a:rPr lang="zh-CN" altLang="en-US" sz="2800" i="1" dirty="0" smtClean="0"/>
              <a:t>完成的功能，</a:t>
            </a:r>
            <a:r>
              <a:rPr lang="zh-CN" altLang="en-US" sz="2800" i="1" dirty="0"/>
              <a:t>编译步骤</a:t>
            </a:r>
            <a:r>
              <a:rPr lang="en-US" altLang="zh-CN" sz="2800" i="1" dirty="0"/>
              <a:t>，</a:t>
            </a:r>
            <a:r>
              <a:rPr lang="zh-CN" altLang="en-US" sz="2800" i="1" dirty="0" smtClean="0"/>
              <a:t>实现方法，结点的数据结构表示；</a:t>
            </a:r>
            <a:r>
              <a:rPr lang="zh-CN" altLang="en-US" sz="2800" i="1" u="sng" dirty="0" smtClean="0"/>
              <a:t>不超过</a:t>
            </a:r>
            <a:r>
              <a:rPr lang="en-US" altLang="zh-CN" sz="2800" i="1" u="sng" dirty="0" smtClean="0"/>
              <a:t>3</a:t>
            </a:r>
            <a:r>
              <a:rPr lang="zh-CN" altLang="en-US" sz="2800" i="1" u="sng" dirty="0" smtClean="0"/>
              <a:t>页</a:t>
            </a:r>
            <a:r>
              <a:rPr lang="en-US" altLang="zh-CN" sz="2800" dirty="0" smtClean="0"/>
              <a:t>)</a:t>
            </a:r>
          </a:p>
          <a:p>
            <a:pPr marL="342900" lvl="1" indent="-342900"/>
            <a:r>
              <a:rPr lang="en-US" altLang="zh-CN" sz="3600" b="1" dirty="0" smtClean="0">
                <a:solidFill>
                  <a:srgbClr val="FF0000"/>
                </a:solidFill>
              </a:rPr>
              <a:t>Deadline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</a:rPr>
              <a:t>6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日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9430" y="2299469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b="1" dirty="0" smtClean="0"/>
              <a:t>Thank you. </a:t>
            </a:r>
            <a:br>
              <a:rPr lang="en-US" altLang="zh-CN" sz="7200" b="1" dirty="0" smtClean="0"/>
            </a:br>
            <a:r>
              <a:rPr lang="en-US" altLang="zh-CN" sz="7200" b="1" dirty="0" smtClean="0"/>
              <a:t>Any questions?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6857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681862" y="1555614"/>
            <a:ext cx="9239952" cy="4912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73224" y="1770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编译器模块分解图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2718089" y="2077158"/>
            <a:ext cx="1818742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词法分析</a:t>
            </a:r>
            <a:endParaRPr lang="zh-CN" altLang="en-US" sz="2400" b="1" dirty="0"/>
          </a:p>
        </p:txBody>
      </p:sp>
      <p:sp>
        <p:nvSpPr>
          <p:cNvPr id="26" name="矩形 25"/>
          <p:cNvSpPr/>
          <p:nvPr/>
        </p:nvSpPr>
        <p:spPr>
          <a:xfrm>
            <a:off x="5472116" y="2077158"/>
            <a:ext cx="1929101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语法分析</a:t>
            </a:r>
            <a:endParaRPr lang="zh-CN" altLang="en-US" sz="2400" b="1" dirty="0"/>
          </a:p>
        </p:txBody>
      </p:sp>
      <p:cxnSp>
        <p:nvCxnSpPr>
          <p:cNvPr id="27" name="直接箭头连接符 26"/>
          <p:cNvCxnSpPr>
            <a:endCxn id="25" idx="1"/>
          </p:cNvCxnSpPr>
          <p:nvPr/>
        </p:nvCxnSpPr>
        <p:spPr>
          <a:xfrm flipV="1">
            <a:off x="1926001" y="2545210"/>
            <a:ext cx="792088" cy="46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3"/>
          </p:cNvCxnSpPr>
          <p:nvPr/>
        </p:nvCxnSpPr>
        <p:spPr>
          <a:xfrm>
            <a:off x="4536831" y="2545210"/>
            <a:ext cx="9304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17"/>
          <p:cNvSpPr txBox="1"/>
          <p:nvPr/>
        </p:nvSpPr>
        <p:spPr>
          <a:xfrm>
            <a:off x="2904067" y="3692687"/>
            <a:ext cx="135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语法树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直接箭头连接符 31"/>
          <p:cNvCxnSpPr>
            <a:stCxn id="26" idx="3"/>
            <a:endCxn id="33" idx="1"/>
          </p:cNvCxnSpPr>
          <p:nvPr/>
        </p:nvCxnSpPr>
        <p:spPr>
          <a:xfrm>
            <a:off x="7401217" y="2545210"/>
            <a:ext cx="7346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135850" y="2077158"/>
            <a:ext cx="2185341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语义分析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600203" y="3659628"/>
            <a:ext cx="2990036" cy="9945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中间代码生成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5257722" y="5269245"/>
            <a:ext cx="20882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7590239" y="4102763"/>
            <a:ext cx="1883961" cy="24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4" idx="1"/>
          </p:cNvCxnSpPr>
          <p:nvPr/>
        </p:nvCxnSpPr>
        <p:spPr>
          <a:xfrm>
            <a:off x="2718089" y="4154352"/>
            <a:ext cx="1882114" cy="2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44"/>
          <p:cNvSpPr txBox="1"/>
          <p:nvPr/>
        </p:nvSpPr>
        <p:spPr>
          <a:xfrm>
            <a:off x="7526867" y="528173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B050"/>
                </a:solidFill>
              </a:rPr>
              <a:t>汇编代码</a:t>
            </a:r>
            <a:endParaRPr lang="zh-CN" altLang="en-US" sz="2000" b="1" i="1" dirty="0">
              <a:solidFill>
                <a:srgbClr val="00B050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</p:cNvCxnSpPr>
          <p:nvPr/>
        </p:nvCxnSpPr>
        <p:spPr>
          <a:xfrm flipV="1">
            <a:off x="7345954" y="5733409"/>
            <a:ext cx="1712278" cy="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7"/>
          <p:cNvSpPr txBox="1"/>
          <p:nvPr/>
        </p:nvSpPr>
        <p:spPr>
          <a:xfrm>
            <a:off x="7865771" y="3713418"/>
            <a:ext cx="1797066" cy="4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中间代码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373761" y="5733409"/>
            <a:ext cx="1883961" cy="24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0321191" y="2545210"/>
            <a:ext cx="568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17"/>
          <p:cNvSpPr txBox="1"/>
          <p:nvPr/>
        </p:nvSpPr>
        <p:spPr>
          <a:xfrm>
            <a:off x="2904067" y="4206214"/>
            <a:ext cx="133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符号表</a:t>
            </a:r>
          </a:p>
        </p:txBody>
      </p:sp>
    </p:spTree>
    <p:extLst>
      <p:ext uri="{BB962C8B-B14F-4D97-AF65-F5344CB8AC3E}">
        <p14:creationId xmlns:p14="http://schemas.microsoft.com/office/powerpoint/2010/main" val="23848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3308" y="40924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概要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552240"/>
            <a:ext cx="7685096" cy="5204048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实验</a:t>
            </a:r>
            <a:r>
              <a:rPr lang="en-US" altLang="zh-CN" sz="4400" dirty="0"/>
              <a:t>3</a:t>
            </a:r>
            <a:r>
              <a:rPr lang="zh-CN" altLang="en-US" sz="4400" dirty="0" smtClean="0"/>
              <a:t>任务</a:t>
            </a:r>
            <a:endParaRPr lang="en-US" altLang="zh-CN" sz="4400" dirty="0" smtClean="0"/>
          </a:p>
          <a:p>
            <a:r>
              <a:rPr lang="zh-CN" altLang="en-US" sz="4400" dirty="0" smtClean="0"/>
              <a:t>实验</a:t>
            </a:r>
            <a:r>
              <a:rPr lang="en-US" altLang="zh-CN" sz="4400" dirty="0" smtClean="0"/>
              <a:t>3</a:t>
            </a:r>
            <a:r>
              <a:rPr lang="zh-CN" altLang="en-US" sz="4400" dirty="0" smtClean="0"/>
              <a:t>讲解</a:t>
            </a:r>
            <a:endParaRPr lang="en-US" altLang="zh-CN" sz="4400" dirty="0" smtClean="0"/>
          </a:p>
          <a:p>
            <a:pPr lvl="1"/>
            <a:r>
              <a:rPr lang="zh-CN" altLang="en-US" sz="4000" dirty="0" smtClean="0"/>
              <a:t>数据结构</a:t>
            </a:r>
            <a:endParaRPr lang="en-US" altLang="zh-CN" sz="4000" dirty="0" smtClean="0"/>
          </a:p>
          <a:p>
            <a:pPr lvl="1"/>
            <a:r>
              <a:rPr lang="zh-CN" altLang="en-US" sz="4000" dirty="0"/>
              <a:t>简单</a:t>
            </a:r>
            <a:r>
              <a:rPr lang="en-US" altLang="zh-CN" sz="4000" dirty="0" err="1"/>
              <a:t>Exp</a:t>
            </a:r>
            <a:r>
              <a:rPr lang="zh-CN" altLang="en-US" sz="4000" dirty="0"/>
              <a:t>表达式</a:t>
            </a:r>
            <a:r>
              <a:rPr lang="zh-CN" altLang="en-US" sz="4000" dirty="0" smtClean="0"/>
              <a:t>翻译</a:t>
            </a:r>
            <a:endParaRPr lang="en-US" altLang="zh-CN" sz="4000" dirty="0" smtClean="0"/>
          </a:p>
          <a:p>
            <a:pPr lvl="1"/>
            <a:r>
              <a:rPr lang="zh-CN" altLang="en-US" sz="4000" dirty="0"/>
              <a:t>条件</a:t>
            </a:r>
            <a:r>
              <a:rPr lang="zh-CN" altLang="en-US" sz="4000" dirty="0" smtClean="0"/>
              <a:t>语句</a:t>
            </a:r>
            <a:r>
              <a:rPr lang="zh-CN" altLang="en-US" sz="4000" dirty="0"/>
              <a:t>翻译</a:t>
            </a:r>
            <a:endParaRPr lang="en-US" altLang="zh-CN" sz="4000" dirty="0"/>
          </a:p>
          <a:p>
            <a:pPr lvl="1"/>
            <a:r>
              <a:rPr lang="zh-CN" altLang="en-US" sz="4000" dirty="0"/>
              <a:t>循环语句翻译</a:t>
            </a:r>
            <a:endParaRPr lang="en-US" altLang="zh-CN" sz="4000" dirty="0" smtClean="0"/>
          </a:p>
          <a:p>
            <a:r>
              <a:rPr lang="en-US" altLang="zh-CN" sz="4400" dirty="0" smtClean="0"/>
              <a:t>IR Simulator</a:t>
            </a:r>
            <a:r>
              <a:rPr lang="zh-CN" altLang="en-US" sz="4400" dirty="0" smtClean="0"/>
              <a:t>测试中间代码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2384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实验</a:t>
            </a:r>
            <a:r>
              <a:rPr lang="en-US" altLang="zh-CN" b="1" dirty="0"/>
              <a:t>3</a:t>
            </a:r>
            <a:r>
              <a:rPr lang="zh-CN" altLang="en-US" b="1" dirty="0" smtClean="0"/>
              <a:t>任务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616" y="1361344"/>
            <a:ext cx="9696776" cy="5496656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中间代码生成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根据生成的语法树产生中间代码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将</a:t>
            </a:r>
            <a:r>
              <a:rPr lang="zh-CN" altLang="en-US" sz="3600" dirty="0" smtClean="0"/>
              <a:t>中间代码按照输出格式输出到文件中</a:t>
            </a:r>
            <a:endParaRPr lang="en-US" altLang="zh-CN" sz="3600" dirty="0" smtClean="0"/>
          </a:p>
          <a:p>
            <a:r>
              <a:rPr lang="zh-CN" altLang="en-US" sz="4000" dirty="0" smtClean="0"/>
              <a:t>基本</a:t>
            </a:r>
            <a:r>
              <a:rPr lang="zh-CN" altLang="en-US" sz="4000" dirty="0"/>
              <a:t>方案</a:t>
            </a:r>
            <a:endParaRPr lang="en-US" altLang="zh-CN" sz="4000" dirty="0" smtClean="0"/>
          </a:p>
          <a:p>
            <a:pPr lvl="1"/>
            <a:r>
              <a:rPr lang="zh-CN" altLang="en-US" sz="3600" dirty="0"/>
              <a:t>依次递归遍历整个语法</a:t>
            </a:r>
            <a:r>
              <a:rPr lang="zh-CN" altLang="en-US" sz="3600" dirty="0" smtClean="0"/>
              <a:t>树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将生成的</a:t>
            </a:r>
            <a:r>
              <a:rPr lang="zh-CN" altLang="en-US" sz="3600" dirty="0" smtClean="0"/>
              <a:t>中间代码使用链表拼接起来</a:t>
            </a:r>
            <a:endParaRPr lang="en-US" altLang="zh-CN" sz="3600" dirty="0" smtClean="0"/>
          </a:p>
          <a:p>
            <a:pPr lvl="1"/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466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85359"/>
            <a:ext cx="3970867" cy="4896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n = read();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 (n&gt;0) write(1);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else if (n&lt;0) write(-1);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else write(0);</a:t>
            </a:r>
          </a:p>
          <a:p>
            <a:pPr marL="0" indent="0">
              <a:buNone/>
            </a:pPr>
            <a:r>
              <a:rPr lang="en-US" altLang="zh-CN" dirty="0" smtClean="0"/>
              <a:t>    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55733" y="896626"/>
            <a:ext cx="39285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 FUNCTION main : </a:t>
            </a:r>
          </a:p>
          <a:p>
            <a:r>
              <a:rPr lang="en-US" altLang="zh-CN" sz="2400" dirty="0"/>
              <a:t>2 READ t1 </a:t>
            </a:r>
          </a:p>
          <a:p>
            <a:r>
              <a:rPr lang="en-US" altLang="zh-CN" sz="2400" dirty="0"/>
              <a:t>3 v1 := t1 </a:t>
            </a:r>
          </a:p>
          <a:p>
            <a:r>
              <a:rPr lang="en-US" altLang="zh-CN" sz="2400" dirty="0"/>
              <a:t>4 t2 := #0 </a:t>
            </a:r>
          </a:p>
          <a:p>
            <a:r>
              <a:rPr lang="en-US" altLang="zh-CN" sz="2400" dirty="0"/>
              <a:t>5 IF v1 &gt; t2 GOTO label1 </a:t>
            </a:r>
          </a:p>
          <a:p>
            <a:r>
              <a:rPr lang="en-US" altLang="zh-CN" sz="2400" dirty="0"/>
              <a:t>6 GOTO label2 </a:t>
            </a:r>
          </a:p>
          <a:p>
            <a:r>
              <a:rPr lang="en-US" altLang="zh-CN" sz="2400" dirty="0"/>
              <a:t>7 LABEL label1 : </a:t>
            </a:r>
          </a:p>
          <a:p>
            <a:r>
              <a:rPr lang="en-US" altLang="zh-CN" sz="2400" dirty="0"/>
              <a:t>8 t3 := #1 </a:t>
            </a:r>
          </a:p>
          <a:p>
            <a:r>
              <a:rPr lang="en-US" altLang="zh-CN" sz="2400" dirty="0"/>
              <a:t>9 WRITE t3 </a:t>
            </a:r>
          </a:p>
          <a:p>
            <a:r>
              <a:rPr lang="en-US" altLang="zh-CN" sz="2400" dirty="0"/>
              <a:t>10 GOTO label3 </a:t>
            </a:r>
          </a:p>
          <a:p>
            <a:r>
              <a:rPr lang="en-US" altLang="zh-CN" sz="2400" dirty="0"/>
              <a:t>11 LABEL label2 : </a:t>
            </a:r>
          </a:p>
          <a:p>
            <a:r>
              <a:rPr lang="en-US" altLang="zh-CN" sz="2400" dirty="0"/>
              <a:t>12 t4 := #0 </a:t>
            </a:r>
          </a:p>
          <a:p>
            <a:r>
              <a:rPr lang="en-US" altLang="zh-CN" sz="2400" dirty="0"/>
              <a:t>13 IF v1 &lt; t4 GOTO label4 </a:t>
            </a:r>
          </a:p>
          <a:p>
            <a:r>
              <a:rPr lang="en-US" altLang="zh-CN" sz="2400" dirty="0" smtClean="0"/>
              <a:t>14 GOTO label5 </a:t>
            </a:r>
          </a:p>
          <a:p>
            <a:r>
              <a:rPr lang="en-US" altLang="zh-CN" sz="2400" dirty="0" smtClean="0"/>
              <a:t>15 LABEL label4 : </a:t>
            </a:r>
          </a:p>
        </p:txBody>
      </p:sp>
      <p:sp>
        <p:nvSpPr>
          <p:cNvPr id="9" name="矩形 8"/>
          <p:cNvSpPr/>
          <p:nvPr/>
        </p:nvSpPr>
        <p:spPr>
          <a:xfrm>
            <a:off x="9144000" y="89662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16 t5 := #1 </a:t>
            </a:r>
          </a:p>
          <a:p>
            <a:r>
              <a:rPr lang="en-US" altLang="zh-CN" sz="2400" dirty="0"/>
              <a:t>17 t6 := #0 - t5 </a:t>
            </a:r>
          </a:p>
          <a:p>
            <a:r>
              <a:rPr lang="en-US" altLang="zh-CN" sz="2400" dirty="0"/>
              <a:t>18 WRITE t6 </a:t>
            </a:r>
          </a:p>
          <a:p>
            <a:r>
              <a:rPr lang="en-US" altLang="zh-CN" sz="2400" dirty="0"/>
              <a:t>19 GOTO label6 </a:t>
            </a:r>
          </a:p>
          <a:p>
            <a:r>
              <a:rPr lang="en-US" altLang="zh-CN" sz="2400" dirty="0"/>
              <a:t>20 LABEL label5 : </a:t>
            </a:r>
          </a:p>
          <a:p>
            <a:r>
              <a:rPr lang="en-US" altLang="zh-CN" sz="2400" dirty="0"/>
              <a:t>21 t7 := #0 </a:t>
            </a:r>
          </a:p>
          <a:p>
            <a:r>
              <a:rPr lang="en-US" altLang="zh-CN" sz="2400" dirty="0"/>
              <a:t>22 WRITE t7 </a:t>
            </a:r>
          </a:p>
          <a:p>
            <a:r>
              <a:rPr lang="en-US" altLang="zh-CN" sz="2400" dirty="0"/>
              <a:t>23 LABEL label6 : </a:t>
            </a:r>
          </a:p>
          <a:p>
            <a:r>
              <a:rPr lang="en-US" altLang="zh-CN" sz="2400" dirty="0"/>
              <a:t>24 LABEL label3 : </a:t>
            </a:r>
          </a:p>
          <a:p>
            <a:r>
              <a:rPr lang="en-US" altLang="zh-CN" sz="2400" dirty="0"/>
              <a:t>25 t8 := #0 </a:t>
            </a:r>
          </a:p>
          <a:p>
            <a:r>
              <a:rPr lang="en-US" altLang="zh-CN" sz="2400" dirty="0"/>
              <a:t>26 RETURN t8 </a:t>
            </a:r>
            <a:endParaRPr lang="zh-CN" altLang="en-US" sz="2400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一个简单的例子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019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中间代码类型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368" y="217852"/>
            <a:ext cx="8831263" cy="66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中间代码数据结构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6749" y="1164597"/>
            <a:ext cx="9696776" cy="5496656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中间代码</a:t>
            </a:r>
            <a:r>
              <a:rPr lang="zh-CN" altLang="en-US" sz="4000" dirty="0"/>
              <a:t>存储</a:t>
            </a:r>
            <a:endParaRPr lang="en-US" altLang="zh-CN" sz="3600" dirty="0"/>
          </a:p>
          <a:p>
            <a:pPr lvl="1"/>
            <a:r>
              <a:rPr lang="zh-CN" altLang="en-US" sz="3200" dirty="0" smtClean="0"/>
              <a:t>使用链表存储中间代码</a:t>
            </a:r>
            <a:endParaRPr lang="en-US" altLang="zh-CN" sz="3200" dirty="0" smtClean="0"/>
          </a:p>
          <a:p>
            <a:pPr lvl="1"/>
            <a:r>
              <a:rPr lang="zh-CN" altLang="en-US" sz="3200" dirty="0"/>
              <a:t>每</a:t>
            </a:r>
            <a:r>
              <a:rPr lang="zh-CN" altLang="en-US" sz="3200" dirty="0" smtClean="0"/>
              <a:t>行中间代码存于一个中间代码结构体中</a:t>
            </a:r>
          </a:p>
          <a:p>
            <a:r>
              <a:rPr lang="en-US" altLang="zh-CN" sz="4000" dirty="0" err="1" smtClean="0"/>
              <a:t>struct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InterCode</a:t>
            </a:r>
            <a:r>
              <a:rPr lang="zh-CN" altLang="en-US" sz="4000" dirty="0" smtClean="0"/>
              <a:t>需包含内容</a:t>
            </a:r>
            <a:endParaRPr lang="en-US" altLang="zh-CN" sz="4000" dirty="0" smtClean="0"/>
          </a:p>
          <a:p>
            <a:pPr lvl="1"/>
            <a:r>
              <a:rPr lang="en-US" altLang="zh-CN" sz="3600" dirty="0" err="1" smtClean="0"/>
              <a:t>enum</a:t>
            </a:r>
            <a:r>
              <a:rPr lang="en-US" altLang="zh-CN" sz="3600" dirty="0" smtClean="0"/>
              <a:t> kind (</a:t>
            </a:r>
            <a:r>
              <a:rPr lang="en-US" altLang="zh-CN" sz="3200" dirty="0" smtClean="0"/>
              <a:t>ASSIGN, ADD, SUB, MUL, DIV_, ETURN_, LABEL_CODE, LABEL_TRUE,  LABEL_GOTO, READ, WRITE, CALLFUNC, FUNCTION, ARG, PARAM, REFASSIGN, DEC</a:t>
            </a:r>
            <a:r>
              <a:rPr lang="en-US" altLang="zh-CN" sz="3600" dirty="0" smtClean="0"/>
              <a:t>)</a:t>
            </a:r>
          </a:p>
          <a:p>
            <a:pPr lvl="1"/>
            <a:r>
              <a:rPr lang="en-US" altLang="zh-CN" sz="3600" dirty="0" smtClean="0"/>
              <a:t>union u(</a:t>
            </a:r>
            <a:r>
              <a:rPr lang="en-US" altLang="zh-CN" sz="3600" dirty="0" err="1" smtClean="0"/>
              <a:t>assign,add,sub,mul,call,func,arg</a:t>
            </a:r>
            <a:r>
              <a:rPr lang="en-US" altLang="zh-CN" sz="3600" dirty="0" smtClean="0"/>
              <a:t>…) </a:t>
            </a:r>
          </a:p>
          <a:p>
            <a:pPr lvl="1"/>
            <a:r>
              <a:rPr lang="en-US" altLang="zh-CN" sz="3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35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简单</a:t>
            </a:r>
            <a:r>
              <a:rPr lang="en-US" altLang="zh-CN" b="1" dirty="0" err="1">
                <a:solidFill>
                  <a:srgbClr val="C00000"/>
                </a:solidFill>
              </a:rPr>
              <a:t>Exp</a:t>
            </a:r>
            <a:r>
              <a:rPr lang="zh-CN" altLang="en-US" b="1" dirty="0" smtClean="0">
                <a:solidFill>
                  <a:srgbClr val="C00000"/>
                </a:solidFill>
              </a:rPr>
              <a:t>表达式翻译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1848" y="1259632"/>
            <a:ext cx="85689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b="1" dirty="0" err="1">
                <a:solidFill>
                  <a:srgbClr val="002060"/>
                </a:solidFill>
              </a:rPr>
              <a:t>Exp</a:t>
            </a:r>
            <a:r>
              <a:rPr lang="en-US" altLang="zh-CN" sz="4000" b="1" dirty="0">
                <a:solidFill>
                  <a:srgbClr val="002060"/>
                </a:solidFill>
              </a:rPr>
              <a:t> </a:t>
            </a:r>
            <a:r>
              <a:rPr lang="en-US" altLang="zh-CN" sz="4000" b="1" dirty="0">
                <a:solidFill>
                  <a:srgbClr val="002060"/>
                </a:solidFill>
                <a:sym typeface="Wingdings" panose="05000000000000000000" pitchFamily="2" charset="2"/>
              </a:rPr>
              <a:t> Exp1 </a:t>
            </a:r>
            <a:r>
              <a:rPr lang="en-US" altLang="zh-CN" sz="40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STAR Exp2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46980" y="2540658"/>
            <a:ext cx="82719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 smtClean="0"/>
              <a:t>struct </a:t>
            </a:r>
            <a:r>
              <a:rPr lang="fr-FR" altLang="zh-CN" sz="2800" dirty="0"/>
              <a:t>InterCodes* code1 = </a:t>
            </a:r>
            <a:r>
              <a:rPr lang="fr-FR" altLang="zh-CN" sz="2800" dirty="0" smtClean="0"/>
              <a:t>translate_Exp(Exp1</a:t>
            </a:r>
            <a:r>
              <a:rPr lang="en-US" altLang="zh-CN" sz="2800" dirty="0" smtClean="0"/>
              <a:t>,op1</a:t>
            </a:r>
            <a:r>
              <a:rPr lang="fr-FR" altLang="zh-CN" sz="2800" dirty="0" smtClean="0"/>
              <a:t>);</a:t>
            </a:r>
          </a:p>
          <a:p>
            <a:r>
              <a:rPr lang="fr-FR" altLang="zh-CN" sz="2800" dirty="0"/>
              <a:t>struct InterCodes* </a:t>
            </a:r>
            <a:r>
              <a:rPr lang="fr-FR" altLang="zh-CN" sz="2800" dirty="0" smtClean="0"/>
              <a:t>code2 </a:t>
            </a:r>
            <a:r>
              <a:rPr lang="fr-FR" altLang="zh-CN" sz="2800" dirty="0"/>
              <a:t>= </a:t>
            </a:r>
            <a:r>
              <a:rPr lang="fr-FR" altLang="zh-CN" sz="2800" dirty="0" smtClean="0"/>
              <a:t>translate_Exp(Exp2,op2);</a:t>
            </a:r>
            <a:endParaRPr lang="zh-CN" altLang="en-US" sz="2800" dirty="0"/>
          </a:p>
          <a:p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InterCodes</a:t>
            </a:r>
            <a:r>
              <a:rPr lang="en-US" altLang="zh-CN" sz="2800" dirty="0"/>
              <a:t>* code3 =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(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InterCodes</a:t>
            </a:r>
            <a:r>
              <a:rPr lang="en-US" altLang="zh-CN" sz="2800" dirty="0"/>
              <a:t>*)</a:t>
            </a:r>
            <a:r>
              <a:rPr lang="en-US" altLang="zh-CN" sz="2800" dirty="0" err="1"/>
              <a:t>malloc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InterCodes</a:t>
            </a:r>
            <a:r>
              <a:rPr lang="en-US" altLang="zh-CN" sz="2800" dirty="0" smtClean="0"/>
              <a:t>));</a:t>
            </a:r>
          </a:p>
          <a:p>
            <a:r>
              <a:rPr lang="en-US" altLang="zh-CN" sz="2800" dirty="0" smtClean="0"/>
              <a:t>code3-&gt;</a:t>
            </a:r>
            <a:r>
              <a:rPr lang="en-US" altLang="zh-CN" sz="2800" dirty="0" err="1" smtClean="0"/>
              <a:t>code.kind</a:t>
            </a:r>
            <a:r>
              <a:rPr lang="en-US" altLang="zh-CN" sz="2800" dirty="0" smtClean="0"/>
              <a:t> = MUL;</a:t>
            </a:r>
          </a:p>
          <a:p>
            <a:r>
              <a:rPr lang="en-US" altLang="zh-CN" sz="2800" dirty="0" smtClean="0"/>
              <a:t>code3-&gt;code.u.binop.op1 = op1;</a:t>
            </a:r>
          </a:p>
          <a:p>
            <a:r>
              <a:rPr lang="en-US" altLang="zh-CN" sz="2800" dirty="0"/>
              <a:t>code3-&gt;</a:t>
            </a:r>
            <a:r>
              <a:rPr lang="en-US" altLang="zh-CN" sz="2800" dirty="0" smtClean="0"/>
              <a:t>code.u.binop.op2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op2;</a:t>
            </a:r>
          </a:p>
          <a:p>
            <a:r>
              <a:rPr lang="en-US" altLang="zh-CN" sz="2800" dirty="0" smtClean="0"/>
              <a:t>…//</a:t>
            </a:r>
            <a:r>
              <a:rPr lang="zh-CN" altLang="en-US" sz="2800" dirty="0" smtClean="0"/>
              <a:t>初始化</a:t>
            </a:r>
            <a:r>
              <a:rPr lang="en-US" altLang="zh-CN" sz="2800" dirty="0" smtClean="0"/>
              <a:t>code3</a:t>
            </a:r>
            <a:r>
              <a:rPr lang="zh-CN" altLang="en-US" sz="2800" dirty="0" smtClean="0"/>
              <a:t>的其他信息</a:t>
            </a:r>
            <a:endParaRPr lang="en-US" altLang="zh-CN" sz="2800" dirty="0" smtClean="0"/>
          </a:p>
          <a:p>
            <a:r>
              <a:rPr lang="en-US" altLang="zh-CN" sz="2800" dirty="0"/>
              <a:t>return </a:t>
            </a:r>
            <a:r>
              <a:rPr lang="en-US" altLang="zh-CN" sz="2800" dirty="0" err="1"/>
              <a:t>bindCode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bindCode</a:t>
            </a:r>
            <a:r>
              <a:rPr lang="en-US" altLang="zh-CN" sz="2800" dirty="0"/>
              <a:t>(code1,code2),code3);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9242367" y="1943305"/>
            <a:ext cx="2111433" cy="119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42367" y="1943305"/>
            <a:ext cx="2111433" cy="28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246225" y="2109034"/>
            <a:ext cx="99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472449" y="1966781"/>
            <a:ext cx="847898" cy="2845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242367" y="3493418"/>
            <a:ext cx="2111433" cy="119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242367" y="3493418"/>
            <a:ext cx="2111433" cy="28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246225" y="3659147"/>
            <a:ext cx="99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72449" y="3516894"/>
            <a:ext cx="847898" cy="2845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242366" y="5061585"/>
            <a:ext cx="2111433" cy="28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r>
              <a:rPr lang="en-US" altLang="zh-CN" dirty="0" smtClean="0"/>
              <a:t>p3 =op1*op2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472449" y="5061585"/>
            <a:ext cx="847898" cy="2845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code3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18" idx="1"/>
          </p:cNvCxnSpPr>
          <p:nvPr/>
        </p:nvCxnSpPr>
        <p:spPr>
          <a:xfrm>
            <a:off x="8346326" y="5203838"/>
            <a:ext cx="896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条件</a:t>
            </a:r>
            <a:r>
              <a:rPr lang="zh-CN" altLang="en-US" b="1" dirty="0" smtClean="0">
                <a:solidFill>
                  <a:srgbClr val="C00000"/>
                </a:solidFill>
              </a:rPr>
              <a:t>语句翻译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1848" y="1110003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b="1" dirty="0" err="1">
                <a:solidFill>
                  <a:srgbClr val="002060"/>
                </a:solidFill>
              </a:rPr>
              <a:t>Stmt</a:t>
            </a:r>
            <a:r>
              <a:rPr lang="en-US" altLang="zh-CN" sz="4000" b="1" dirty="0">
                <a:solidFill>
                  <a:srgbClr val="002060"/>
                </a:solidFill>
              </a:rPr>
              <a:t> → IF LP </a:t>
            </a:r>
            <a:r>
              <a:rPr lang="en-US" altLang="zh-CN" sz="4000" b="1" dirty="0" err="1">
                <a:solidFill>
                  <a:srgbClr val="002060"/>
                </a:solidFill>
              </a:rPr>
              <a:t>Exp</a:t>
            </a:r>
            <a:r>
              <a:rPr lang="en-US" altLang="zh-CN" sz="4000" b="1" dirty="0">
                <a:solidFill>
                  <a:srgbClr val="002060"/>
                </a:solidFill>
              </a:rPr>
              <a:t> RP 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Stmt1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92" y="1817888"/>
            <a:ext cx="7240742" cy="50401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55082" y="591626"/>
            <a:ext cx="2511985" cy="165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exp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9155082" y="591627"/>
            <a:ext cx="2511985" cy="28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8158940" y="757356"/>
            <a:ext cx="99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176876" y="3559939"/>
            <a:ext cx="2490189" cy="119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Stmt1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176876" y="3559939"/>
            <a:ext cx="2490189" cy="30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180734" y="3725668"/>
            <a:ext cx="99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155080" y="5193943"/>
            <a:ext cx="2511985" cy="45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LABEL label2 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7288129" y="5104284"/>
            <a:ext cx="1358269" cy="6297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labelcode2</a:t>
            </a:r>
            <a:endParaRPr lang="zh-CN" altLang="en-US" sz="20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678805" y="5419175"/>
            <a:ext cx="51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203533" y="3461621"/>
            <a:ext cx="1428858" cy="536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code2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7363371" y="483309"/>
            <a:ext cx="1225434" cy="536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code1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9198669" y="2808524"/>
            <a:ext cx="2468396" cy="41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LABEL  label1: 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7203533" y="2745575"/>
            <a:ext cx="1401858" cy="536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labelcode1</a:t>
            </a:r>
            <a:endParaRPr lang="zh-CN" altLang="en-US" sz="2000" dirty="0"/>
          </a:p>
        </p:txBody>
      </p:sp>
      <p:cxnSp>
        <p:nvCxnSpPr>
          <p:cNvPr id="23" name="直接箭头连接符 22"/>
          <p:cNvCxnSpPr>
            <a:stCxn id="22" idx="3"/>
            <a:endCxn id="21" idx="1"/>
          </p:cNvCxnSpPr>
          <p:nvPr/>
        </p:nvCxnSpPr>
        <p:spPr>
          <a:xfrm>
            <a:off x="8605391" y="3013725"/>
            <a:ext cx="5932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155080" y="1695710"/>
            <a:ext cx="2511985" cy="28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If XXXX GOTO label1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9155081" y="1980216"/>
            <a:ext cx="2511985" cy="28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GOTO label2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85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664</Words>
  <Application>Microsoft Macintosh PowerPoint</Application>
  <PresentationFormat>宽屏</PresentationFormat>
  <Paragraphs>159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宋体</vt:lpstr>
      <vt:lpstr>Office 主题</vt:lpstr>
      <vt:lpstr>PowerPoint 演示文稿</vt:lpstr>
      <vt:lpstr>编译器模块分解图</vt:lpstr>
      <vt:lpstr>概要</vt:lpstr>
      <vt:lpstr>实验3任务</vt:lpstr>
      <vt:lpstr>一个简单的例子</vt:lpstr>
      <vt:lpstr>中间代码类型</vt:lpstr>
      <vt:lpstr>中间代码数据结构</vt:lpstr>
      <vt:lpstr>简单Exp表达式翻译</vt:lpstr>
      <vt:lpstr>条件语句翻译</vt:lpstr>
      <vt:lpstr>循环语句翻译</vt:lpstr>
      <vt:lpstr>函数read和write</vt:lpstr>
      <vt:lpstr>PowerPoint 演示文稿</vt:lpstr>
      <vt:lpstr>IR Simulator中间代码解释器</vt:lpstr>
      <vt:lpstr>提交说明</vt:lpstr>
      <vt:lpstr>Thank you. 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尚迪</dc:creator>
  <cp:lastModifiedBy>Microsoft Office 用户</cp:lastModifiedBy>
  <cp:revision>51</cp:revision>
  <dcterms:created xsi:type="dcterms:W3CDTF">2015-05-14T13:24:14Z</dcterms:created>
  <dcterms:modified xsi:type="dcterms:W3CDTF">2016-04-29T07:29:32Z</dcterms:modified>
</cp:coreProperties>
</file>