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3" r:id="rId6"/>
    <p:sldId id="266" r:id="rId7"/>
    <p:sldId id="260" r:id="rId8"/>
    <p:sldId id="261" r:id="rId9"/>
    <p:sldId id="273" r:id="rId10"/>
    <p:sldId id="259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42"/>
    <p:restoredTop sz="94629"/>
  </p:normalViewPr>
  <p:slideViewPr>
    <p:cSldViewPr snapToGrid="0">
      <p:cViewPr>
        <p:scale>
          <a:sx n="122" d="100"/>
          <a:sy n="122" d="100"/>
        </p:scale>
        <p:origin x="144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4:19:14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1056 1026 24334,'3'-2'0,"-1"-24"120,-2-30-120,0-29 0,0 32 0,-1-1 0,-4-42 40,-4 5-40,-2 20 20,-6 9-20,1 14 61,-10 7-61,-2 8 0,-28-1 0,-7 3 0,-27-3 0,41 17 0,-1-1 0,-1 2 0,1-1 0,-1 1 0,1 2 0,-45-10 0,14 0 0,6 7 0,20 1 0,16 6 0,13 3 0,13 3 0,1 2 0,7 1 0,2-1 0,0 0 0,1 1 0,-4 1 0,1 0 0,-3 0 0,4 0 0,0 0 0,3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6:56:46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24575,'28'0'0,"8"0"0,23 0 0,2-1 0,-2 5 0,-8 5 0,-4 14 0,-6 7 0,7 13 0,-4 3 0,2 4 0,-3 3 0,-2-1 0,-1-3 0,0-1 0,1-4 0,3 1 0,-6-4 0,0 0 0,-5-3 0,3 5 0,-1-2 0,4 8 0,-3-4 0,0 0 0,-2-3 0,2 0 0,2-4 0,5 7 0,-2-8 0,2 4 0,-4-7 0,1 0 0,9 3 0,-6-5 0,10 5 0,-12-8 0,-2 2 0,-4-2 0,-2 1 0,4 2 0,0-1 0,-2-4 0,-9-8 0,-8-6 0,-7-6 0,-5-2 0,-1-3 0,-3-1 0,-1 1 0,1-1 0,0 1 0,23 9 0,10 9 0,24 9 0,-9 0 0,-5-7 0,-23-9 0,-7-7 0,-10-2 0,-3-3 0,-1-1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6:57:50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24575,'58'0'0,"32"0"0,-17 0 0,6 0 0,12 0 0,4 0 0,-29 0 0,1 0 0,1 0 0,3 0 0,1 0 0,1 0 0,-1 0 0,-1 0 0,1 0 0,0 0 0,-1 0 0,0 0 0,30 0 0,-3 0 0,-9-1 0,-3 2 0,-9 0 0,-1 1 0,-3 4 0,-2 1 0,-3 0 0,-2 1 0,-1 2 0,-2 1 0,-3-1 0,-3 0 0,-6-2 0,-2 1 0,39 10 0,-10-4 0,-10-3 0,10 1 0,-10-4 0,19 5 0,-6-5 0,10 6 0,3-6 0,-2 4 0,-3-5 0,-5 1 0,-8-2 0,-6 0 0,-10 0 0,-1-3 0,-5 2 0,5-2 0,0 2 0,3 1 0,-1 0 0,0-1 0,-5 1 0,0-1 0,-7 1 0,-4-1 0,-3 0 0,-5 0 0,1-2 0,-3 0 0,0 0 0,-7 0 0,-1 0 0,-6-2 0,-4-1 0,-6-1 0,-2 0 0,26 0 0,49 4 0,-18-3 0,7-1 0,15 2 0,3 0 0,-6-2 0,-4 0 0,-10 0 0,-8 0 0,8 0 0,-23 0 0,-6 3 0,25 5 0,-10-1 0,6 0 0,18 5 0,6 0 0,10 3 0,-3-1 0,-28-4 0,-3-2 0,7 0 0,-3 0 0,20 7 0,-27-8 0,7 2 0,23 8 0,4 3 0,-10-4 0,0 1 0,5 1 0,-5-2 0,-27-4 0,-7-2 0,13 3 0,-24-5 0,1 7 0,13 3 0,6 7 0,-10-5 0,-7-3 0,-8-4 0,-7-5 0,-4 1 0,4 0 0,4 3 0,1-1 0,4 0 0,-4-3 0,-4-2 0,-5-3 0,-8-3 0,4 3 0,-1-3 0,7 5 0,-1-4 0,1 2 0,-4-1 0,-1 2 0,-6-2 0,0 2 0,-5-3 0,0 1 0,0-2 0,0 0 0,1 0 0,1 0 0,-1 0 0,0 0 0,-2 0 0,-1 0 0,-2 0 0,2 0 0,2 0 0,2 0 0,-1 0 0,1 0 0,1 1 0,3 0 0,2 1 0,-2-1 0,2-1 0,-5 0 0,0 0 0,-6 0 0,-1 0 0,-3 0 0,2 0 0,-3 0 0,2-2 0,-2 0 0,1-3 0,-2 0 0,0 0 0,0 1 0,0 1 0,2 2 0,-1 0 0,2-1 0,-1 1 0,2-1 0,-1 2 0,1 0 0,0 0 0,0 0 0,-1 0 0,0 0 0,0 0 0,1 0 0,3 0 0,-1 0 0,2 0 0,-4 2 0,2-2 0,-5 3 0,1-3 0,-2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6:58:40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1251 24575,'20'0'0,"29"0"0,12 0 0,28 0 0,-33-8 0,0-4 0,29-15 0,-18-6 0,0-8 0,-15-1 0,0-4 0,16-12 0,1-5 0,0-4 0,0-1 0,-1-3 0,1 2 0,0 0 0,-1 3 0,-3 6 0,1 3 0,-1 7 0,1 4 0,-2 8 0,1 4 0,3 0 0,2 5 0,6 6 0,3 4 0,13-4 0,4 3-184,-27 10 1,1 1 0,1 1 183,3 0 0,1-1 0,-1 2 0,-4 1 0,-1 1 0,-2 1 0,15 0 0,-5 1 0,-9 0 0,-5 2 0,16 1 0,-22 0 0,-27 0 0,-28 8 0,0-6 0,-10 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7:02:46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2306 24575,'0'-10'0,"7"-16"0,8 0 0,5-14 0,2 6 0,-8 11 0,-7 7 0,-3 9 0,-4-28 0,10-17 0,0 5 0,2-6 0,4-5 0,2-2 0,3-7 0,1 1 0,-4 8 0,1 1 0,-1-2 0,0 3 0,12-33 0,1 0 0,0 9 0,0-5 0,3 0 0,-2-2 0,5 0 0,0 7 0,2-4 0,3 5 0,-6 0 0,4 5 0,-1 6 0,0 3 0,1 9 0,-5 4 0,-5 11 0,2 3 0,-2 10 0,2 3 0,-1 7 0,-7 6 0,-6 3 0,-5 6 0,-7 1 0,1 2 0,-6 0 0,2 0 0,-1 0 0,2 0 0,9-2 0,7-4 0,11-2 0,1-2 0,-5 1 0,-7 6 0,-10 1 0,-5 2 0,-3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4:19:54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24575,'55'0'0,"2"0"0,40 0 0,-29 0 0,17 0 0,-40-2 0,-7 8 0,-8 3 0,-6 9 0,1 9 0,4 3 0,2 4 0,0-6 0,-1-2 0,-5-9 0,-3-3 0,0-3 0,0-1 0,8-3 0,4-3 0,11 1 0,-1-3 0,-2 1 0,-7-3 0,-3 0 0,-3 0 0,2 0 0,-2 0 0,2 0 0,-3 0 0,-4 0 0,-5 0 0,-3 0 0,-8 0 0,0 0 0,-5 0 0,0 0 0,-1 0 0,1 0 0,-1 0 0,2 0 0,-3 2 0,5-2 0,-4 3 0,5-3 0,0 2 0,2-1 0,6 1 0,-3-2 0,2 0 0,-7 0 0,0 0 0,-4 0 0,-1 2 0,-1-1 0,1 1 0,-6-2 0,5 0 0,-6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4:22:51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1 849 24575,'0'-15'0,"0"2"0,1-10 0,9 5 0,7-3 0,17-1 0,3-1 0,14-4 0,-1 5 0,7 2 0,1 5 0,2 0 0,2 0 0,3 1 0,1 2 0,6 2 0,1 2 0,4 4 0,-4 0 0,-2 4 0,-4 0 0,5 0 0,4 0 0,0 0 0,-3 0 0,-5 0 0,-7 0 0,4 0 0,-2 0 0,4-7 0,-1-5 0,13-16 0,-9-2 0,15-9 0,-15-1 0,7-1 0,-12-1 0,-3 4 0,-8 1 0,-7 1 0,-6 2 0,-5 4 0,-8 2 0,-4 7 0,-2-3 0,-4 5 0,-2 1 0,-5 6 0,-5 6 0,-3 2 0,-3 2 0,0 7 0,0 3 0,0 10 0,-6 10 0,1 13 0,-5 14 0,2 14 0,2 6 0,1 0 0,3-7 0,2-13 0,0-7 0,5-7 0,6 2 0,8 1 0,3 4 0,4-1 0,-5-2 0,1-7 0,-6-8 0,-3-10 0,-4-5 0,-3-8 0,-4 0 0,-1-3 0,2 20 0,2 15 0,2 31 0,-3 7 0,1-9 0,-4-18 0,2-22 0,-3-17 0,0-3 0,0-7 0,0 2 0,0-1 0,0 1 0,0 6 0,0 14 0,0 9 0,0 6 0,0-6 0,0-11 0,0-11 0,0-7 0,0-4 0,-5-3 0,4 3 0,-3-1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4:29:10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2561 199 24575,'-58'0'0,"-2"0"0,-18 0 0,-8 0 0,-10 0 0,44 0 0,-2 0 0,-6 0 0,-1 0 0,-3 0 0,-1 0 0,-4 0 0,0 0 0,-1 0 0,1 0 0,6-2 0,0 0 0,-3-1 0,2-1 0,10-1 0,0-1 0,-2 0 0,1 0 0,-38-11 0,5 4 0,9-4 0,9 2 0,5 3 0,5 0 0,7 3 0,3 1 0,-3 2 0,0 1 0,-7-1 0,10 4 0,-1-3 0,7 1 0,-3-2 0,3-1 0,2 2 0,10-1 0,10 4 0,10-2 0,7 3 0,4-1 0,1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4:34:26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555 0 24575,'-16'0'0,"-4"0"0,3 5 0,-3 5 0,8 10 0,-3 13 0,-1 13 0,-2 5 0,4 5 0,0-5 0,7-1 0,-4-1 0,1 1 0,-3-4 0,-2-1 0,1-7 0,-4-1 0,2-1 0,-3 2 0,-1 1 0,-2-4 0,0-3 0,-1-4 0,-2 0 0,-1 1 0,-6-1 0,4-3 0,2-6 0,8-6 0,6-8 0,6-2 0,1-3 0,3 0 0,0 0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6:02:55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11263 5192 24575,'-53'0'0,"5"0"0,-8 0 0,-25 0 0,-8 0 0,20 0 0,-4 0 0,0 0-491,-7 0 0,-1 0 0,1 0 491,0 0 0,0 0 0,1 0 0,2-1 0,-1 1 0,1 1 0,-1 2 0,1 3 0,0-1 0,8 0 0,1 1 0,1 2 239,-32 10 0,4 5-239,15-4 0,5 2 122,7 3 0,4 2-122,9-1 0,3 1 0,8-1 0,2 1 0,-2 2 0,1 2 751,-30 26-751,-4 4 0,10 6 0,-5 0 0,5 2 0,0-3 0,-1-1 0,5-4 0,-4-4 0,-1-4 0,0-7 0,-8 2 0,-1-6 0,0 5 0,-4-10 0,11 7 0,-5-8 0,7 3 0,3-7 0,-1-1 0,6-1 0,-4-3 0,-7 6 0,-12-7 0,-4 4 0,39-16 0,-1-2 0,-38 13 0,-7 1 0,12-2 0,-1 1 0,4-6 0,5 0 0,-8-6 0,11 0 0,-10-6 0,10 0 0,-9-1 0,8-3 0,4 2 0,5-4 0,6 0 0,6 4 0,-1-3 0,8 3 0,-3-3 0,0-1 0,4 0 0,-10 0 0,1 0 0,-3 0 0,-9 0 0,7 0 0,-6 0 0,7 0 0,0-5 0,8 3 0,1-7 0,11 7 0,2-6 0,10 7 0,4-2 0,7 3 0,5-2 0,1-1 0,1 1 0,-1-2 0,0 2 0,0-1 0,1-2 0,0 4 0,0-2 0,0 2 0,3 1 0,-4 0 0,-3 0 0,-32 8 0,-12 5 0,-18 3 0,-1 1 0,9-5 0,2-6 0,7-1 0,0-5 0,5 0 0,-22 0 0,-7 0 0,-12 0 0,0 0 0,4 5 0,10 1 0,-5 11 0,4-4 0,-13 10 0,38-13 0,-1 0 0,-3 3 0,-1 0 0,-7-2 0,-1-1 0,1 3 0,0-1 0,0-5 0,0-2 0,6 1 0,1 0 0,5-4 0,3-2 0,-29 0 0,26 0 0,11 0 0,-20 0 0,-32-16 0,29 5 0,-5-1 0,-7-7 0,0-1 0,7 4 0,2 2 0,4 1 0,2 2 0,9 4 0,1 1 0,-43 0 0,6 1 0,5 0 0,14 0 0,4-5 0,12 0 0,1-6 0,7-5 0,-4-1 0,2-8 0,-1 11 0,3-4 0,4 12 0,3 0 0,0 4 0,6 1 0,-2 3 0,0-6 0,3 8 0,-3-7 0,9 2 0,-2-4 0,7-4 0,-2-4 0,8-4 0,-3-5 0,5 0 0,-5-3 0,6-5 0,-2-1 0,8 5 0,5 11 0,2 12 0,5 8 0,-2 0 0,1 0 0,0 0 0,-1 0 0,-5-9 0,-2 6 0,-2-9 0,2 0 0,2-11 0,1-9 0,0 8 0,4 7 0,0 17 0,4 2 0,-1 5 0,4-1 0,0 2 0,0-3 0,-3-1 0,-4-18 0,-17-45 0,-14-28 0,6 18 0,-2-3 0,-5 0 0,0-1 0,3-4 0,1-1 0,2 1 0,2 0 0,2 1 0,3 0 0,0 3 0,2 1 0,-1 2 0,1 1 0,2 4 0,1 1 0,-3 4 0,1 0 0,2 1 0,0 0 0,-3 6 0,0 0 0,3-3 0,-1-3 0,-2-7 0,1-2 0,3-5 0,2-3 0,2 8 0,0-4 0,1-1-260,1-1 0,1 0 1,1-2 259,1-5 0,0-1 0,0-1 0,-1-7 0,1-1 0,1 3 0,2 14 0,1 4 0,2-3 0,4-10 0,1-2 0,3 6-78,8-8 0,3 4 78,7-7 0,-1 9 0,3 1 0,-9-1 0,-23 51 0,-2-68-5957,11 2 5957,-9 31 0,0-3 54,8 6 0,2 2-54,-7 5 0,0 0 0,6 1 0,1-2 0,1-7 0,0-4 0,7-8 0,2-5 0,-4 14 0,1-3 0,1 0 0,1 3 0,0 0 0,2-1 0,0-2 0,2 0 0,-1 2 3392,7-16 0,-1 5-3392,-3 9 0,-2 3 0,-4 7 0,-2 3 0,16-36 0,-5 12 0,-2 20 0,-10 25 0,-6 19 0,-9 14 0,4 2 0,-6 0 0,6 0 0,-6-4 0,9 3 0,-7-4 0,4 1 0,-2 2 0,-2-4 0,4 0 0,-2-2 0,2 3 0,-3 0 0,0 3 0,-4-1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6:10:13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1 256 24575,'23'0'0,"10"0"0,35 0 0,7 0 0,-25 0 0,1 0 0,7 0 0,1 0 0,0 0 0,1 0 0,14 0 0,2 0 0,-5-2 0,0 0 0,3-1 0,0-1 0,-1-3 0,-1 0 0,-7-2 0,-1-1 0,1 0 0,-2-1 0,-6 3 0,-1-1 0,-1 1 0,-1 1 0,-2 1 0,-2 1 0,49-4 0,-1 2 0,-5 1 0,-6 3 0,-5 1 0,-6 2 0,7 0 0,-5-4 0,5 2 0,-7-5 0,-5 1 0,-1-2 0,-6-2 0,4-2 0,1-2 0,-1 2 0,1 0 0,0 6 0,-2-2 0,6 6 0,-7-1 0,-4 3 0,-14 0 0,-8 0 0,-12-3 0,-1 2 0,-6-2 0,-3 0 0,-4 2 0,-5-2 0,-4 3 0,-4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6:50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1 537 24575,'7'-92'0,"7"2"0,6 27 0,4 5 0,-7 18 0,-4 13 0,-7 12 0,-4 9 0,-2 0 0,0 5 0,0-3 0,0 2 0,0-2 0,0 3 0,0-3 0,0 2 0,-2 0 0,1-1 0,-1 1 0,2-4 0,-3 2 0,2-1 0,-3 2 0,3 0 0,-3-1 0,2 1 0,-1-2 0,0 0 0,0 0 0,1 0 0,-2 1 0,2-5 0,-3 3 0,3-2 0,0 3 0,2 1 0,0-1 0,0 4 0,0-3 0,0 2 0,0-1 0,0 1 0,0-2 0,0 2 0,0-1 0,0 1 0,0 0 0,0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6:52:04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24575,'0'20'0,"0"11"0,0 14 0,2 8 0,15 0 0,14 3 0,24 5 0,-6-20 0,1-3 0,11 9 0,15 4 0,-59-42 0,-5-3 0,-7-3 0,-3-1 0,-2-2 0,-2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3392-4D3D-CA10-7ED5-7E8CE123C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8A7B9-8DDE-479E-CBD7-783CDCA88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062F2-EFFC-1C1D-38FA-9F953999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B11C-124B-DF4D-BAC8-8A2D7232BF5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CDBE3-B2D8-4165-2AAF-CAB6E095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34699-7076-5439-AD5B-E1EA3E91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680B-0771-7442-A015-B9A1279B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7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080D-9DB0-6EB3-C4AD-571182FC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9EF97-24C0-6461-68F0-8A2EAF0E1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5D408-9777-B68E-DEB4-3C9CF54EF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B11C-124B-DF4D-BAC8-8A2D7232BF5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45ADE-5F03-952D-1C08-DD87FA81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9EBA0-209D-DFD6-8C15-A2729498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680B-0771-7442-A015-B9A1279B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21476C-FB84-0F5D-EBA0-A542CBE97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6DDFE-40D3-174C-53CB-6D4DAA899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70826-DDFC-0A21-A2BC-0410937E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B11C-124B-DF4D-BAC8-8A2D7232BF5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F46F2-4910-EB13-6F35-07FD387D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C3FFC-8A9A-634E-13A2-49353332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680B-0771-7442-A015-B9A1279B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8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8F71-A3AA-9392-EB59-2791B94E5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D4C3-82D0-D26D-7F54-0BDF48B2A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AF257-C190-420A-90DB-D1770FD3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B11C-124B-DF4D-BAC8-8A2D7232BF5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BB54F-79EB-86E3-931B-053085EF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014C-2F9F-4C71-860E-D8E52122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680B-0771-7442-A015-B9A1279B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6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4664-E2B3-74E2-5F73-67C747B2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82112-1C4C-8272-20AB-5AD8D7FA5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A1E8A-0D04-E247-04F8-EE28AB5E4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B11C-124B-DF4D-BAC8-8A2D7232BF5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603E-95D4-3596-B169-49463C21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86775-F349-169B-B82F-A1DD3CEC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680B-0771-7442-A015-B9A1279B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3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137D-C481-6864-DB2F-9BA7D9C1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F9C3B-1C60-2681-345C-480DCD5E1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6905D-E44F-8DFA-F321-329AC2F47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D6D88-7CE2-6ECA-2202-4E846AA3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B11C-124B-DF4D-BAC8-8A2D7232BF5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EBE99-2465-8C29-F485-C7CE3EC6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E2E20-F455-B7D5-D4FD-B250CF19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680B-0771-7442-A015-B9A1279B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5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66D1-338F-5AAA-884F-9F8CE4F3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2E1DD-266A-8CA6-71E5-E84751816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D53BF-8D10-8AD0-315E-AAC43F354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E4ADA2-0440-8CE5-5B1E-4522534BE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935C1-23CE-AFF0-3A44-F90407A31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0E108A-03B6-1205-D00D-338673EC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B11C-124B-DF4D-BAC8-8A2D7232BF5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D9C2D-C605-A9D5-3AA5-6B9A1B48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6A5DA4-8E7F-59F0-13E4-0D9BDD83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680B-0771-7442-A015-B9A1279B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1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A068-9D94-37BC-A199-F80108DAC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59706-12D1-E535-07A8-83B9F63E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B11C-124B-DF4D-BAC8-8A2D7232BF5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47384-85E9-BD10-96DB-2790DB088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464AC-142C-406F-6189-CE17E1F6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680B-0771-7442-A015-B9A1279B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4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555780-72CC-C6A3-BE05-1D475AF06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B11C-124B-DF4D-BAC8-8A2D7232BF5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C94EC-2652-3DA2-09A0-2A1CC069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F35FE-96D2-F07C-D9B4-FB290D0B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680B-0771-7442-A015-B9A1279B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9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D64A-5952-7E3F-A875-872115D2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93D8F-F70A-E682-95EC-909624B74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9CE11-104C-40E9-8CA7-6B4B132A4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338A3-2464-3B9C-8AAB-B60F4693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B11C-124B-DF4D-BAC8-8A2D7232BF5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F8EF0-650F-F86C-A3AA-8A6C81A7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4485F-12C0-B5FD-008B-1D82FA63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680B-0771-7442-A015-B9A1279B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6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46E6-72ED-CF5F-7451-9EFD98E5F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AEDEE-EC9F-6E34-F908-031F244F6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48AF6-E9F7-1BF5-7FFC-CF9F4A55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CB182-56B7-5131-FBAB-CB0C757F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B11C-124B-DF4D-BAC8-8A2D7232BF5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2AB2B-14DE-753F-CEF3-BF7B706B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31D2F-D2C8-A1EC-8917-D09F7474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680B-0771-7442-A015-B9A1279B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2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3D584-0847-C365-2D1C-C3764467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0E364-3FDA-01B8-F0CC-D6A0E3F38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D343D-EDB3-ECA1-256A-B4AF0A06C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33B11C-124B-DF4D-BAC8-8A2D7232BF5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F74C8-FA81-E39E-5D6A-A721CE74F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B13BC-8872-3173-0F49-1DEBB2255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B9680B-0771-7442-A015-B9A1279B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3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9.xml"/><Relationship Id="rId18" Type="http://schemas.openxmlformats.org/officeDocument/2006/relationships/image" Target="../media/image13.png"/><Relationship Id="rId3" Type="http://schemas.openxmlformats.org/officeDocument/2006/relationships/customXml" Target="../ink/ink4.xml"/><Relationship Id="rId21" Type="http://schemas.openxmlformats.org/officeDocument/2006/relationships/customXml" Target="../ink/ink13.xml"/><Relationship Id="rId7" Type="http://schemas.openxmlformats.org/officeDocument/2006/relationships/customXml" Target="../ink/ink6.xml"/><Relationship Id="rId12" Type="http://schemas.openxmlformats.org/officeDocument/2006/relationships/image" Target="../media/image10.png"/><Relationship Id="rId17" Type="http://schemas.openxmlformats.org/officeDocument/2006/relationships/customXml" Target="../ink/ink11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10" Type="http://schemas.openxmlformats.org/officeDocument/2006/relationships/image" Target="../media/image9.png"/><Relationship Id="rId19" Type="http://schemas.openxmlformats.org/officeDocument/2006/relationships/customXml" Target="../ink/ink12.xml"/><Relationship Id="rId4" Type="http://schemas.openxmlformats.org/officeDocument/2006/relationships/image" Target="../media/image6.png"/><Relationship Id="rId9" Type="http://schemas.openxmlformats.org/officeDocument/2006/relationships/customXml" Target="../ink/ink7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43F5-D88A-7F3D-5C97-2B0FBC61D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Vitro Neural Implant Tester with Hardware-In-The-Loop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37324-B51A-AF3B-8D47-28EFDDDBB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Neuralink</a:t>
            </a:r>
            <a:r>
              <a:rPr lang="en-US" dirty="0"/>
              <a:t>, US 2023/0147266 A1, Published 5/11/2023</a:t>
            </a:r>
          </a:p>
          <a:p>
            <a:r>
              <a:rPr lang="en-US" dirty="0"/>
              <a:t>6/10/2024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27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A372A-CC1F-701C-DFAF-E964BF14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Reservoir + Other Components of Accelerated</a:t>
            </a:r>
            <a:r>
              <a:rPr lang="zh-CN" altLang="en-US" sz="3600" dirty="0"/>
              <a:t> </a:t>
            </a:r>
            <a:r>
              <a:rPr lang="en-US" altLang="zh-CN" sz="3600" dirty="0"/>
              <a:t>Testing Apparatus</a:t>
            </a:r>
            <a:endParaRPr lang="en-US" sz="3600" dirty="0"/>
          </a:p>
        </p:txBody>
      </p:sp>
      <p:pic>
        <p:nvPicPr>
          <p:cNvPr id="5" name="Content Placeholder 4" descr="A drawing of a machine&#10;&#10;Description automatically generated">
            <a:extLst>
              <a:ext uri="{FF2B5EF4-FFF2-40B4-BE49-F238E27FC236}">
                <a16:creationId xmlns:a16="http://schemas.microsoft.com/office/drawing/2014/main" id="{C13DC632-2D13-3518-8373-399F222D6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753" y="1825625"/>
            <a:ext cx="4018493" cy="4351338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1E20EC3-0386-6787-C65E-486596C1955A}"/>
              </a:ext>
            </a:extLst>
          </p:cNvPr>
          <p:cNvSpPr txBox="1"/>
          <p:nvPr/>
        </p:nvSpPr>
        <p:spPr>
          <a:xfrm>
            <a:off x="3571272" y="3063775"/>
            <a:ext cx="8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Reservoir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5ACA75-7104-16D6-4DF8-BAB53CE4144D}"/>
              </a:ext>
            </a:extLst>
          </p:cNvPr>
          <p:cNvSpPr txBox="1"/>
          <p:nvPr/>
        </p:nvSpPr>
        <p:spPr>
          <a:xfrm>
            <a:off x="3008848" y="3724295"/>
            <a:ext cx="1329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Peroxide sensor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735546-DF03-6191-2C24-433F6EF9DE8F}"/>
              </a:ext>
            </a:extLst>
          </p:cNvPr>
          <p:cNvSpPr txBox="1"/>
          <p:nvPr/>
        </p:nvSpPr>
        <p:spPr>
          <a:xfrm>
            <a:off x="2753710" y="4483028"/>
            <a:ext cx="17684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Pressure Sensor</a:t>
            </a:r>
          </a:p>
          <a:p>
            <a:r>
              <a:rPr lang="en-US" sz="1000" dirty="0"/>
              <a:t>(may measure pH, ionic concentration, temperature of liquid within reservoir)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102B9B-16CE-C402-C7E0-65B4676DB565}"/>
              </a:ext>
            </a:extLst>
          </p:cNvPr>
          <p:cNvSpPr txBox="1"/>
          <p:nvPr/>
        </p:nvSpPr>
        <p:spPr>
          <a:xfrm>
            <a:off x="7662025" y="3862794"/>
            <a:ext cx="63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Heater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441195-2B56-9297-5FB9-7333F805D86F}"/>
              </a:ext>
            </a:extLst>
          </p:cNvPr>
          <p:cNvSpPr txBox="1"/>
          <p:nvPr/>
        </p:nvSpPr>
        <p:spPr>
          <a:xfrm>
            <a:off x="7345685" y="2856706"/>
            <a:ext cx="632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Pump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CC1A12-A490-5870-850E-E8067B04CA1E}"/>
              </a:ext>
            </a:extLst>
          </p:cNvPr>
          <p:cNvSpPr txBox="1"/>
          <p:nvPr/>
        </p:nvSpPr>
        <p:spPr>
          <a:xfrm>
            <a:off x="7662024" y="2065947"/>
            <a:ext cx="166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Peroxide dispenser</a:t>
            </a:r>
          </a:p>
        </p:txBody>
      </p:sp>
    </p:spTree>
    <p:extLst>
      <p:ext uri="{BB962C8B-B14F-4D97-AF65-F5344CB8AC3E}">
        <p14:creationId xmlns:p14="http://schemas.microsoft.com/office/powerpoint/2010/main" val="1667662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42BA-D43F-8B99-12BE-8383DC89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5" name="Content Placeholder 4" descr="A diagram of a flowchart&#10;&#10;Description automatically generated">
            <a:extLst>
              <a:ext uri="{FF2B5EF4-FFF2-40B4-BE49-F238E27FC236}">
                <a16:creationId xmlns:a16="http://schemas.microsoft.com/office/drawing/2014/main" id="{ECADE6B7-1266-0E3A-1EFB-A71A63932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8327" y="1021277"/>
            <a:ext cx="4382601" cy="5186589"/>
          </a:xfrm>
        </p:spPr>
      </p:pic>
    </p:spTree>
    <p:extLst>
      <p:ext uri="{BB962C8B-B14F-4D97-AF65-F5344CB8AC3E}">
        <p14:creationId xmlns:p14="http://schemas.microsoft.com/office/powerpoint/2010/main" val="67338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E29F-F5B4-7A4A-FF09-1AFCD4825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17237-7AF5-8FEF-59CB-24AD4527C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Functionality</a:t>
            </a:r>
            <a:r>
              <a:rPr lang="en-US" sz="2000" dirty="0"/>
              <a:t> of the implantable device depends on </a:t>
            </a:r>
            <a:r>
              <a:rPr lang="en-US" sz="2000" b="1" dirty="0"/>
              <a:t>active electronic devices </a:t>
            </a:r>
            <a:endParaRPr lang="en-US" sz="2000" dirty="0"/>
          </a:p>
          <a:p>
            <a:r>
              <a:rPr lang="en-US" sz="2000" b="1" dirty="0"/>
              <a:t>Body environments</a:t>
            </a:r>
            <a:r>
              <a:rPr lang="en-US" sz="2000" dirty="0"/>
              <a:t> (e.g., brain tissue) have </a:t>
            </a:r>
            <a:r>
              <a:rPr lang="en-US" sz="2000" b="1" dirty="0"/>
              <a:t>high humidity and bodily fluids</a:t>
            </a:r>
          </a:p>
          <a:p>
            <a:r>
              <a:rPr lang="en-US" sz="2000" b="1" dirty="0"/>
              <a:t>Implantable devices in-vivo </a:t>
            </a:r>
            <a:r>
              <a:rPr lang="en-US" sz="2000" dirty="0"/>
              <a:t>(inside organism)</a:t>
            </a:r>
            <a:r>
              <a:rPr lang="en-US" sz="2000" b="1" dirty="0"/>
              <a:t> environment </a:t>
            </a:r>
            <a:r>
              <a:rPr lang="en-US" sz="2000" dirty="0"/>
              <a:t>with </a:t>
            </a:r>
            <a:r>
              <a:rPr lang="en-US" sz="2000" b="1" dirty="0"/>
              <a:t>high humidity and oxidative inflammatory response </a:t>
            </a:r>
            <a:r>
              <a:rPr lang="en-US" sz="2000" dirty="0"/>
              <a:t>puts </a:t>
            </a:r>
            <a:r>
              <a:rPr lang="en-US" sz="2000" b="1" dirty="0"/>
              <a:t>stress on sensitive components</a:t>
            </a:r>
            <a:r>
              <a:rPr lang="en-US" sz="2000" dirty="0"/>
              <a:t> like </a:t>
            </a:r>
            <a:r>
              <a:rPr lang="en-US" sz="2000" b="1" dirty="0"/>
              <a:t>active electronic devices</a:t>
            </a:r>
          </a:p>
          <a:p>
            <a:r>
              <a:rPr lang="en-US" sz="2000" dirty="0"/>
              <a:t>Need </a:t>
            </a:r>
            <a:r>
              <a:rPr lang="en-US" sz="2000" b="1" dirty="0"/>
              <a:t>failure analysis </a:t>
            </a:r>
            <a:r>
              <a:rPr lang="en-US" sz="2000" dirty="0"/>
              <a:t>for implantable devices to determine an </a:t>
            </a:r>
            <a:r>
              <a:rPr lang="en-US" sz="2000" b="1" dirty="0"/>
              <a:t>implantation period</a:t>
            </a:r>
          </a:p>
          <a:p>
            <a:r>
              <a:rPr lang="en-US" sz="2000" dirty="0"/>
              <a:t>Need to test </a:t>
            </a:r>
            <a:r>
              <a:rPr lang="en-US" sz="2000" b="1" dirty="0"/>
              <a:t>large number of devices </a:t>
            </a:r>
          </a:p>
          <a:p>
            <a:r>
              <a:rPr lang="en-US" sz="2000" dirty="0"/>
              <a:t>Need to </a:t>
            </a:r>
            <a:r>
              <a:rPr lang="en-US" sz="2000" b="1" dirty="0"/>
              <a:t>accurately replicate in-vivo conditions</a:t>
            </a:r>
            <a:r>
              <a:rPr lang="en-US" sz="2000" dirty="0"/>
              <a:t> in a </a:t>
            </a:r>
            <a:r>
              <a:rPr lang="en-US" sz="2000" b="1" dirty="0"/>
              <a:t>testing environment </a:t>
            </a:r>
          </a:p>
          <a:p>
            <a:r>
              <a:rPr lang="en-US" sz="2000" dirty="0"/>
              <a:t>Implanted devices </a:t>
            </a:r>
            <a:r>
              <a:rPr lang="en-US" sz="2000" b="1" dirty="0"/>
              <a:t>take years to fail </a:t>
            </a:r>
            <a:r>
              <a:rPr lang="en-US" sz="2000" dirty="0"/>
              <a:t>– need more </a:t>
            </a:r>
            <a:r>
              <a:rPr lang="en-US" sz="2000" b="1" dirty="0"/>
              <a:t>time-efficient</a:t>
            </a:r>
            <a:r>
              <a:rPr lang="en-US" sz="2000" dirty="0"/>
              <a:t> </a:t>
            </a:r>
            <a:r>
              <a:rPr lang="en-US" sz="2000" b="1" dirty="0"/>
              <a:t>testing</a:t>
            </a:r>
            <a:r>
              <a:rPr lang="en-US" sz="2000" dirty="0"/>
              <a:t> environment </a:t>
            </a:r>
          </a:p>
        </p:txBody>
      </p:sp>
    </p:spTree>
    <p:extLst>
      <p:ext uri="{BB962C8B-B14F-4D97-AF65-F5344CB8AC3E}">
        <p14:creationId xmlns:p14="http://schemas.microsoft.com/office/powerpoint/2010/main" val="272274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865FA-2C4E-1A0D-7DDA-FD1E4B50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BDEDA-03D0-6B5A-E6D5-FD954135B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u="sng" dirty="0"/>
              <a:t>Goal</a:t>
            </a:r>
            <a:r>
              <a:rPr lang="en-US" sz="2000" dirty="0"/>
              <a:t>: Describe </a:t>
            </a:r>
            <a:r>
              <a:rPr lang="en-US" sz="2000" b="1" dirty="0"/>
              <a:t>accelerated testing apparatuses </a:t>
            </a:r>
            <a:r>
              <a:rPr lang="en-US" sz="2000" dirty="0"/>
              <a:t>for implants to </a:t>
            </a:r>
            <a:r>
              <a:rPr lang="en-US" sz="2000" b="1" dirty="0"/>
              <a:t>stimulate the circulation of bodily fluids </a:t>
            </a:r>
            <a:r>
              <a:rPr lang="en-US" sz="2000" dirty="0"/>
              <a:t>via performing </a:t>
            </a:r>
            <a:r>
              <a:rPr lang="en-US" sz="2000" b="1" dirty="0"/>
              <a:t>accelerated aging tests </a:t>
            </a:r>
            <a:r>
              <a:rPr lang="en-US" sz="2000" dirty="0"/>
              <a:t>of </a:t>
            </a:r>
            <a:r>
              <a:rPr lang="en-US" sz="2000" b="1" dirty="0"/>
              <a:t>many wireless neural implants simultaneously</a:t>
            </a:r>
          </a:p>
          <a:p>
            <a:r>
              <a:rPr lang="en-US" sz="2000" b="1" u="sng" dirty="0"/>
              <a:t>Purpose</a:t>
            </a:r>
            <a:r>
              <a:rPr lang="en-US" sz="2000" u="sng" dirty="0"/>
              <a:t>:</a:t>
            </a:r>
            <a:r>
              <a:rPr lang="en-US" sz="2000" b="1" dirty="0"/>
              <a:t> </a:t>
            </a:r>
            <a:r>
              <a:rPr lang="en-US" sz="2000" dirty="0"/>
              <a:t>To </a:t>
            </a:r>
            <a:r>
              <a:rPr lang="en-US" sz="2000" b="1" dirty="0"/>
              <a:t>determine the implantation period </a:t>
            </a:r>
            <a:r>
              <a:rPr lang="en-US" sz="2000" dirty="0"/>
              <a:t>of each implant via </a:t>
            </a:r>
            <a:r>
              <a:rPr lang="en-US" sz="2000" b="1" dirty="0"/>
              <a:t>accelerated testing </a:t>
            </a:r>
            <a:r>
              <a:rPr lang="en-US" sz="2000" dirty="0"/>
              <a:t>in </a:t>
            </a:r>
            <a:r>
              <a:rPr lang="en-US" sz="2000" b="1" dirty="0"/>
              <a:t>simulated in-vivo environments </a:t>
            </a:r>
            <a:r>
              <a:rPr lang="en-US" sz="2000" dirty="0"/>
              <a:t>for </a:t>
            </a:r>
            <a:r>
              <a:rPr lang="en-US" sz="2000" b="1" dirty="0"/>
              <a:t>many implants</a:t>
            </a:r>
            <a:r>
              <a:rPr lang="zh-CN" altLang="en-US" sz="2000" b="1" dirty="0"/>
              <a:t> </a:t>
            </a:r>
            <a:r>
              <a:rPr lang="en-US" sz="2000" dirty="0"/>
              <a:t>at once</a:t>
            </a:r>
            <a:endParaRPr lang="en-US" sz="2000" b="1" u="sng" dirty="0"/>
          </a:p>
          <a:p>
            <a:r>
              <a:rPr lang="en-US" sz="2000" b="1" u="sng" dirty="0"/>
              <a:t>Embodiments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Accelerated Testing Apparatus</a:t>
            </a:r>
          </a:p>
          <a:p>
            <a:pPr lvl="1"/>
            <a:r>
              <a:rPr lang="en-US" sz="1800" dirty="0"/>
              <a:t>Vessel + Fixtures of Accelerated Testing Apparatus </a:t>
            </a:r>
          </a:p>
          <a:p>
            <a:pPr lvl="1"/>
            <a:r>
              <a:rPr lang="en-US" sz="1800" dirty="0"/>
              <a:t>Closed vessel of Accelerated Testing </a:t>
            </a:r>
            <a:r>
              <a:rPr lang="en-US" sz="1800" dirty="0" err="1"/>
              <a:t>Appratus</a:t>
            </a:r>
            <a:endParaRPr lang="en-US" sz="1800" dirty="0"/>
          </a:p>
          <a:p>
            <a:pPr lvl="1"/>
            <a:r>
              <a:rPr lang="en-US" sz="1800" dirty="0"/>
              <a:t>Fixture with Yoked Parts</a:t>
            </a:r>
          </a:p>
          <a:p>
            <a:pPr lvl="1"/>
            <a:r>
              <a:rPr lang="en-US" sz="1800" dirty="0"/>
              <a:t>Side View of Fixture</a:t>
            </a:r>
          </a:p>
          <a:p>
            <a:pPr lvl="1"/>
            <a:r>
              <a:rPr lang="en-US" sz="1800" dirty="0"/>
              <a:t>Front view of Accelerated Testing Apparatus</a:t>
            </a:r>
          </a:p>
          <a:p>
            <a:pPr lvl="1"/>
            <a:r>
              <a:rPr lang="en-US" sz="1800" dirty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113315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663C-7A22-4771-EA1D-EFAF749D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Accelerated</a:t>
            </a:r>
            <a:r>
              <a:rPr lang="zh-CN" altLang="en-US" sz="3600" dirty="0"/>
              <a:t> </a:t>
            </a:r>
            <a:r>
              <a:rPr lang="en-US" altLang="zh-CN" sz="3600" dirty="0"/>
              <a:t>Testing Apparatus</a:t>
            </a:r>
            <a:endParaRPr lang="en-US" sz="3600" dirty="0"/>
          </a:p>
        </p:txBody>
      </p:sp>
      <p:pic>
        <p:nvPicPr>
          <p:cNvPr id="5" name="Content Placeholder 4" descr="A drawing of a computer tower&#10;&#10;Description automatically generated">
            <a:extLst>
              <a:ext uri="{FF2B5EF4-FFF2-40B4-BE49-F238E27FC236}">
                <a16:creationId xmlns:a16="http://schemas.microsoft.com/office/drawing/2014/main" id="{8BADCADB-2F9E-1736-2ED6-BEA84903F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0156" y="1690688"/>
            <a:ext cx="4411688" cy="47141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4D2264-24D1-5CE8-BE4F-89AD538E3D51}"/>
              </a:ext>
            </a:extLst>
          </p:cNvPr>
          <p:cNvSpPr txBox="1"/>
          <p:nvPr/>
        </p:nvSpPr>
        <p:spPr>
          <a:xfrm>
            <a:off x="7781048" y="2497615"/>
            <a:ext cx="2072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Cabinet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r>
              <a:rPr lang="en-US" altLang="zh-CN" sz="1000" dirty="0"/>
              <a:t>(18U</a:t>
            </a:r>
            <a:r>
              <a:rPr lang="zh-CN" altLang="en-US" sz="1000" dirty="0"/>
              <a:t> </a:t>
            </a:r>
            <a:r>
              <a:rPr lang="en-US" altLang="zh-CN" sz="1000" dirty="0"/>
              <a:t>or</a:t>
            </a:r>
            <a:r>
              <a:rPr lang="zh-CN" altLang="en-US" sz="1000" dirty="0"/>
              <a:t> </a:t>
            </a:r>
            <a:r>
              <a:rPr lang="en-US" altLang="zh-CN" sz="1000" dirty="0"/>
              <a:t>greater</a:t>
            </a:r>
            <a:r>
              <a:rPr lang="zh-CN" altLang="en-US" sz="1000" dirty="0"/>
              <a:t> </a:t>
            </a:r>
            <a:r>
              <a:rPr lang="en-US" altLang="zh-CN" sz="1000" dirty="0"/>
              <a:t>size</a:t>
            </a:r>
            <a:r>
              <a:rPr lang="zh-CN" altLang="en-US" sz="1000" dirty="0"/>
              <a:t> </a:t>
            </a:r>
            <a:r>
              <a:rPr lang="en-US" altLang="zh-CN" sz="1000" dirty="0"/>
              <a:t>server</a:t>
            </a:r>
            <a:r>
              <a:rPr lang="zh-CN" altLang="en-US" sz="1000" dirty="0"/>
              <a:t> </a:t>
            </a:r>
            <a:r>
              <a:rPr lang="en-US" altLang="zh-CN" sz="1000" dirty="0"/>
              <a:t>rack)</a:t>
            </a:r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70CBF-3F9C-1E6E-7C14-EED346544AE7}"/>
              </a:ext>
            </a:extLst>
          </p:cNvPr>
          <p:cNvSpPr txBox="1"/>
          <p:nvPr/>
        </p:nvSpPr>
        <p:spPr>
          <a:xfrm>
            <a:off x="7859540" y="2949512"/>
            <a:ext cx="1168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Multiple Bays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A2284-21B0-6772-2CB3-3CAA923FDB91}"/>
              </a:ext>
            </a:extLst>
          </p:cNvPr>
          <p:cNvSpPr txBox="1"/>
          <p:nvPr/>
        </p:nvSpPr>
        <p:spPr>
          <a:xfrm>
            <a:off x="3237013" y="3843849"/>
            <a:ext cx="1306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Watertight basin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479E4-611F-ACB9-2F15-16FABC48F12F}"/>
              </a:ext>
            </a:extLst>
          </p:cNvPr>
          <p:cNvSpPr txBox="1"/>
          <p:nvPr/>
        </p:nvSpPr>
        <p:spPr>
          <a:xfrm>
            <a:off x="3008413" y="3508119"/>
            <a:ext cx="146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RF transparent lid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6A9E65-308F-1EE9-5DBE-6AF47DF309A1}"/>
              </a:ext>
            </a:extLst>
          </p:cNvPr>
          <p:cNvSpPr txBox="1"/>
          <p:nvPr/>
        </p:nvSpPr>
        <p:spPr>
          <a:xfrm>
            <a:off x="3798078" y="2595569"/>
            <a:ext cx="700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Vessel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32A93-A478-89EE-2A1D-6585DAF852EA}"/>
              </a:ext>
            </a:extLst>
          </p:cNvPr>
          <p:cNvSpPr txBox="1"/>
          <p:nvPr/>
        </p:nvSpPr>
        <p:spPr>
          <a:xfrm>
            <a:off x="6393544" y="2038362"/>
            <a:ext cx="8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Antenna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D5291A-0A0F-ED96-A066-4307807E2538}"/>
              </a:ext>
            </a:extLst>
          </p:cNvPr>
          <p:cNvSpPr txBox="1"/>
          <p:nvPr/>
        </p:nvSpPr>
        <p:spPr>
          <a:xfrm>
            <a:off x="5200836" y="1853696"/>
            <a:ext cx="125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Computer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A4796E-C13B-34D7-6E07-2D5161620BD0}"/>
              </a:ext>
            </a:extLst>
          </p:cNvPr>
          <p:cNvSpPr txBox="1"/>
          <p:nvPr/>
        </p:nvSpPr>
        <p:spPr>
          <a:xfrm>
            <a:off x="2851688" y="3046454"/>
            <a:ext cx="1691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Latching mechanism</a:t>
            </a:r>
          </a:p>
          <a:p>
            <a:r>
              <a:rPr lang="en-US" altLang="zh-CN" sz="1000" dirty="0"/>
              <a:t>(e.g.,</a:t>
            </a:r>
            <a:r>
              <a:rPr lang="zh-CN" altLang="en-US" sz="1000" dirty="0"/>
              <a:t> </a:t>
            </a:r>
            <a:r>
              <a:rPr lang="en-US" altLang="zh-CN" sz="1000" dirty="0"/>
              <a:t>clamp,</a:t>
            </a:r>
            <a:r>
              <a:rPr lang="zh-CN" altLang="en-US" sz="1000" dirty="0"/>
              <a:t> </a:t>
            </a:r>
            <a:r>
              <a:rPr lang="en-US" altLang="zh-CN" sz="1000" dirty="0"/>
              <a:t>latch)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29AF4-60D1-B1F4-6908-F414A201BF07}"/>
              </a:ext>
            </a:extLst>
          </p:cNvPr>
          <p:cNvSpPr txBox="1"/>
          <p:nvPr/>
        </p:nvSpPr>
        <p:spPr>
          <a:xfrm>
            <a:off x="1233348" y="2778912"/>
            <a:ext cx="1379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Force</a:t>
            </a:r>
            <a:r>
              <a:rPr lang="zh-CN" altLang="en-US" sz="1000" dirty="0"/>
              <a:t> </a:t>
            </a:r>
            <a:r>
              <a:rPr lang="en-US" altLang="zh-CN" sz="1000" dirty="0"/>
              <a:t>together</a:t>
            </a:r>
            <a:r>
              <a:rPr lang="zh-CN" altLang="en-US" sz="1000" dirty="0"/>
              <a:t> </a:t>
            </a:r>
            <a:r>
              <a:rPr lang="en-US" altLang="zh-CN" sz="1000" dirty="0"/>
              <a:t>lid</a:t>
            </a:r>
            <a:r>
              <a:rPr lang="zh-CN" altLang="en-US" sz="1000" dirty="0"/>
              <a:t> </a:t>
            </a:r>
            <a:r>
              <a:rPr lang="en-US" altLang="zh-CN" sz="1000" dirty="0"/>
              <a:t>&amp;</a:t>
            </a:r>
            <a:r>
              <a:rPr lang="zh-CN" altLang="en-US" sz="1000" dirty="0"/>
              <a:t> </a:t>
            </a:r>
            <a:r>
              <a:rPr lang="en-US" altLang="zh-CN" sz="1000" dirty="0"/>
              <a:t>watertight</a:t>
            </a:r>
            <a:r>
              <a:rPr lang="zh-CN" altLang="en-US" sz="1000" dirty="0"/>
              <a:t> </a:t>
            </a:r>
            <a:r>
              <a:rPr lang="en-US" altLang="zh-CN" sz="1000" dirty="0"/>
              <a:t>basin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hermetically</a:t>
            </a:r>
            <a:r>
              <a:rPr lang="zh-CN" altLang="en-US" sz="1000" dirty="0"/>
              <a:t> </a:t>
            </a:r>
            <a:r>
              <a:rPr lang="en-US" altLang="zh-CN" sz="1000" dirty="0"/>
              <a:t>seal</a:t>
            </a:r>
            <a:r>
              <a:rPr lang="zh-CN" altLang="en-US" sz="1000" dirty="0"/>
              <a:t> </a:t>
            </a:r>
            <a:r>
              <a:rPr lang="en-US" altLang="zh-CN" sz="1000" dirty="0"/>
              <a:t>vessel</a:t>
            </a:r>
            <a:endParaRPr lang="en-US" sz="1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D4AE173-CBB2-7DE2-541F-E6ECEC1465C4}"/>
                  </a:ext>
                </a:extLst>
              </p14:cNvPr>
              <p14:cNvContentPartPr/>
              <p14:nvPr/>
            </p14:nvContentPartPr>
            <p14:xfrm>
              <a:off x="3568534" y="2259171"/>
              <a:ext cx="382320" cy="369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D4AE173-CBB2-7DE2-541F-E6ECEC1465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9894" y="2250531"/>
                <a:ext cx="399960" cy="387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5391B74-166B-A7F3-4765-469826A4FFD7}"/>
              </a:ext>
            </a:extLst>
          </p:cNvPr>
          <p:cNvSpPr txBox="1"/>
          <p:nvPr/>
        </p:nvSpPr>
        <p:spPr>
          <a:xfrm>
            <a:off x="1645067" y="1864574"/>
            <a:ext cx="2306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Placed</a:t>
            </a:r>
            <a:r>
              <a:rPr lang="zh-CN" altLang="en-US" sz="1000" dirty="0"/>
              <a:t> </a:t>
            </a:r>
            <a:r>
              <a:rPr lang="en-US" altLang="zh-CN" sz="1000" dirty="0"/>
              <a:t>on</a:t>
            </a:r>
            <a:r>
              <a:rPr lang="zh-CN" altLang="en-US" sz="1000" dirty="0"/>
              <a:t> </a:t>
            </a:r>
            <a:r>
              <a:rPr lang="en-US" altLang="zh-CN" sz="1000" dirty="0"/>
              <a:t>shelf</a:t>
            </a:r>
            <a:r>
              <a:rPr lang="zh-CN" altLang="en-US" sz="1000" dirty="0"/>
              <a:t> </a:t>
            </a:r>
            <a:r>
              <a:rPr lang="en-US" altLang="zh-CN" sz="1000" dirty="0"/>
              <a:t>Insertable/removable</a:t>
            </a:r>
          </a:p>
          <a:p>
            <a:r>
              <a:rPr lang="en-US" altLang="zh-CN" sz="1000" dirty="0"/>
              <a:t>3D</a:t>
            </a:r>
            <a:r>
              <a:rPr lang="zh-CN" altLang="en-US" sz="1000" dirty="0"/>
              <a:t> </a:t>
            </a:r>
            <a:r>
              <a:rPr lang="en-US" altLang="zh-CN" sz="1000" dirty="0"/>
              <a:t>printed</a:t>
            </a:r>
          </a:p>
          <a:p>
            <a:r>
              <a:rPr lang="en-US" altLang="zh-CN" sz="1000" dirty="0"/>
              <a:t>Modular,</a:t>
            </a:r>
            <a:r>
              <a:rPr lang="zh-CN" altLang="en-US" sz="1000" dirty="0"/>
              <a:t> </a:t>
            </a:r>
            <a:r>
              <a:rPr lang="en-US" altLang="zh-CN" sz="1000" dirty="0"/>
              <a:t>“substantially</a:t>
            </a:r>
            <a:r>
              <a:rPr lang="zh-CN" altLang="en-US" sz="1000" dirty="0"/>
              <a:t> </a:t>
            </a:r>
            <a:r>
              <a:rPr lang="en-US" altLang="zh-CN" sz="1000" dirty="0"/>
              <a:t>similar”</a:t>
            </a:r>
          </a:p>
          <a:p>
            <a:r>
              <a:rPr lang="en-US" altLang="zh-CN" sz="1000" dirty="0"/>
              <a:t>Holds</a:t>
            </a:r>
            <a:r>
              <a:rPr lang="zh-CN" altLang="en-US" sz="1000" dirty="0"/>
              <a:t> </a:t>
            </a:r>
            <a:r>
              <a:rPr lang="en-US" altLang="zh-CN" sz="1000" b="1" dirty="0"/>
              <a:t>200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mL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of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liquid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B418ED1-F071-D310-98AE-FDF0112C3ADC}"/>
                  </a:ext>
                </a:extLst>
              </p14:cNvPr>
              <p14:cNvContentPartPr/>
              <p14:nvPr/>
            </p14:nvContentPartPr>
            <p14:xfrm>
              <a:off x="2414374" y="3068811"/>
              <a:ext cx="480240" cy="96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B418ED1-F071-D310-98AE-FDF0112C3A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05734" y="3059811"/>
                <a:ext cx="4978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601CC1C-88B5-5298-C613-BC9D587F8A3A}"/>
                  </a:ext>
                </a:extLst>
              </p14:cNvPr>
              <p14:cNvContentPartPr/>
              <p14:nvPr/>
            </p14:nvContentPartPr>
            <p14:xfrm>
              <a:off x="5748840" y="1585440"/>
              <a:ext cx="958320" cy="534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601CC1C-88B5-5298-C613-BC9D587F8A3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40200" y="1576440"/>
                <a:ext cx="975960" cy="5526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547756D-2C0F-3EB0-DF4B-C9CAABC8BB68}"/>
              </a:ext>
            </a:extLst>
          </p:cNvPr>
          <p:cNvSpPr txBox="1"/>
          <p:nvPr/>
        </p:nvSpPr>
        <p:spPr>
          <a:xfrm>
            <a:off x="6707160" y="838033"/>
            <a:ext cx="2619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-</a:t>
            </a:r>
            <a:r>
              <a:rPr lang="zh-CN" altLang="en-US" sz="1000" dirty="0"/>
              <a:t> </a:t>
            </a:r>
            <a:r>
              <a:rPr lang="en-US" altLang="zh-CN" sz="1000" dirty="0"/>
              <a:t>Computer</a:t>
            </a:r>
            <a:r>
              <a:rPr lang="zh-CN" altLang="en-US" sz="1000" dirty="0"/>
              <a:t> </a:t>
            </a:r>
            <a:r>
              <a:rPr lang="en-US" altLang="zh-CN" sz="1000" dirty="0"/>
              <a:t>server</a:t>
            </a:r>
            <a:r>
              <a:rPr lang="zh-CN" altLang="en-US" sz="1000" dirty="0"/>
              <a:t> </a:t>
            </a:r>
            <a:r>
              <a:rPr lang="en-US" altLang="zh-CN" sz="1000" dirty="0"/>
              <a:t>coupled</a:t>
            </a:r>
            <a:r>
              <a:rPr lang="zh-CN" altLang="en-US" sz="1000" dirty="0"/>
              <a:t> </a:t>
            </a:r>
            <a:r>
              <a:rPr lang="en-US" altLang="zh-CN" sz="1000" dirty="0"/>
              <a:t>with</a:t>
            </a:r>
            <a:r>
              <a:rPr lang="zh-CN" altLang="en-US" sz="1000" dirty="0"/>
              <a:t> </a:t>
            </a:r>
            <a:r>
              <a:rPr lang="en-US" altLang="zh-CN" sz="1000" dirty="0"/>
              <a:t>antenna</a:t>
            </a:r>
            <a:r>
              <a:rPr lang="zh-CN" altLang="en-US" sz="1000" dirty="0"/>
              <a:t> </a:t>
            </a:r>
            <a:r>
              <a:rPr lang="en-US" altLang="zh-CN" sz="1000" dirty="0"/>
              <a:t>for</a:t>
            </a:r>
            <a:r>
              <a:rPr lang="zh-CN" altLang="en-US" sz="1000" dirty="0"/>
              <a:t> </a:t>
            </a:r>
            <a:r>
              <a:rPr lang="en-US" altLang="zh-CN" sz="1000" dirty="0"/>
              <a:t>communication</a:t>
            </a:r>
            <a:r>
              <a:rPr lang="zh-CN" altLang="en-US" sz="1000" dirty="0"/>
              <a:t> </a:t>
            </a:r>
            <a:r>
              <a:rPr lang="en-US" altLang="zh-CN" sz="1000" dirty="0"/>
              <a:t>with</a:t>
            </a:r>
            <a:r>
              <a:rPr lang="zh-CN" altLang="en-US" sz="1000" dirty="0"/>
              <a:t> </a:t>
            </a:r>
            <a:r>
              <a:rPr lang="en-US" altLang="zh-CN" sz="1000" dirty="0"/>
              <a:t>devices-under-test</a:t>
            </a:r>
          </a:p>
          <a:p>
            <a:r>
              <a:rPr lang="en-US" altLang="zh-CN" sz="1000" dirty="0"/>
              <a:t>-</a:t>
            </a:r>
            <a:r>
              <a:rPr lang="zh-CN" altLang="en-US" sz="1000" dirty="0"/>
              <a:t> </a:t>
            </a:r>
            <a:r>
              <a:rPr lang="en-US" altLang="zh-CN" sz="1000" dirty="0"/>
              <a:t>Data</a:t>
            </a:r>
            <a:r>
              <a:rPr lang="zh-CN" altLang="en-US" sz="1000" dirty="0"/>
              <a:t> </a:t>
            </a:r>
            <a:r>
              <a:rPr lang="en-US" altLang="zh-CN" sz="1000" dirty="0"/>
              <a:t>(e.g.,</a:t>
            </a:r>
            <a:r>
              <a:rPr lang="zh-CN" altLang="en-US" sz="1000" dirty="0"/>
              <a:t> </a:t>
            </a:r>
            <a:r>
              <a:rPr lang="en-US" altLang="zh-CN" sz="1000" dirty="0"/>
              <a:t>internal</a:t>
            </a:r>
            <a:r>
              <a:rPr lang="zh-CN" altLang="en-US" sz="1000" dirty="0"/>
              <a:t> </a:t>
            </a:r>
            <a:r>
              <a:rPr lang="en-US" altLang="zh-CN" sz="1000" dirty="0"/>
              <a:t>physical</a:t>
            </a:r>
            <a:r>
              <a:rPr lang="zh-CN" altLang="en-US" sz="1000" dirty="0"/>
              <a:t> </a:t>
            </a:r>
            <a:r>
              <a:rPr lang="en-US" altLang="zh-CN" sz="1000" dirty="0"/>
              <a:t>properties)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devices-under-test</a:t>
            </a:r>
            <a:r>
              <a:rPr lang="zh-CN" altLang="en-US" sz="1000" dirty="0"/>
              <a:t> </a:t>
            </a:r>
            <a:r>
              <a:rPr lang="en-US" altLang="zh-CN" sz="1000" dirty="0"/>
              <a:t>continuously</a:t>
            </a:r>
            <a:r>
              <a:rPr lang="zh-CN" altLang="en-US" sz="1000" dirty="0"/>
              <a:t> </a:t>
            </a:r>
            <a:r>
              <a:rPr lang="en-US" altLang="zh-CN" sz="1000" dirty="0"/>
              <a:t>received,</a:t>
            </a:r>
            <a:r>
              <a:rPr lang="zh-CN" altLang="en-US" sz="1000" dirty="0"/>
              <a:t> </a:t>
            </a:r>
            <a:r>
              <a:rPr lang="en-US" altLang="zh-CN" sz="1000" dirty="0"/>
              <a:t>indexed</a:t>
            </a:r>
            <a:r>
              <a:rPr lang="zh-CN" altLang="en-US" sz="1000" dirty="0"/>
              <a:t> </a:t>
            </a:r>
            <a:r>
              <a:rPr lang="en-US" altLang="zh-CN" sz="1000" dirty="0"/>
              <a:t>by</a:t>
            </a:r>
            <a:r>
              <a:rPr lang="zh-CN" altLang="en-US" sz="1000" dirty="0"/>
              <a:t> </a:t>
            </a:r>
            <a:r>
              <a:rPr lang="en-US" altLang="zh-CN" sz="1000" dirty="0"/>
              <a:t>computer</a:t>
            </a:r>
            <a:r>
              <a:rPr lang="zh-CN" altLang="en-US" sz="1000" dirty="0"/>
              <a:t> </a:t>
            </a:r>
            <a:r>
              <a:rPr lang="en-US" altLang="zh-CN" sz="1000" dirty="0"/>
              <a:t>server</a:t>
            </a:r>
          </a:p>
          <a:p>
            <a:r>
              <a:rPr lang="en-US" altLang="zh-CN" sz="1000" dirty="0"/>
              <a:t>-</a:t>
            </a:r>
            <a:r>
              <a:rPr lang="zh-CN" altLang="en-US" sz="1000" dirty="0"/>
              <a:t> </a:t>
            </a:r>
            <a:r>
              <a:rPr lang="en-US" altLang="zh-CN" sz="1000" dirty="0"/>
              <a:t>Can</a:t>
            </a:r>
            <a:r>
              <a:rPr lang="zh-CN" altLang="en-US" sz="1000" dirty="0"/>
              <a:t> </a:t>
            </a:r>
            <a:r>
              <a:rPr lang="en-US" altLang="zh-CN" sz="1000" dirty="0"/>
              <a:t>include</a:t>
            </a:r>
            <a:r>
              <a:rPr lang="zh-CN" altLang="en-US" sz="1000" dirty="0"/>
              <a:t> </a:t>
            </a:r>
            <a:r>
              <a:rPr lang="en-US" altLang="zh-CN" sz="1000" dirty="0"/>
              <a:t>multiple</a:t>
            </a:r>
            <a:r>
              <a:rPr lang="zh-CN" altLang="en-US" sz="1000" dirty="0"/>
              <a:t> </a:t>
            </a:r>
            <a:r>
              <a:rPr lang="en-US" altLang="zh-CN" sz="1000" dirty="0"/>
              <a:t>computer</a:t>
            </a:r>
            <a:r>
              <a:rPr lang="zh-CN" altLang="en-US" sz="1000" dirty="0"/>
              <a:t> </a:t>
            </a:r>
            <a:r>
              <a:rPr lang="en-US" altLang="zh-CN" sz="1000" dirty="0"/>
              <a:t>servers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984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286E-BC15-7CD5-9662-0E3EC8A0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view of Accelerated</a:t>
            </a:r>
            <a:r>
              <a:rPr lang="zh-CN" altLang="en-US" dirty="0"/>
              <a:t> </a:t>
            </a:r>
            <a:r>
              <a:rPr lang="en-US" altLang="zh-CN" dirty="0"/>
              <a:t>Testing Apparatus</a:t>
            </a:r>
            <a:endParaRPr lang="en-US" dirty="0"/>
          </a:p>
        </p:txBody>
      </p:sp>
      <p:pic>
        <p:nvPicPr>
          <p:cNvPr id="5" name="Content Placeholder 4" descr="A drawing of a machine&#10;&#10;Description automatically generated">
            <a:extLst>
              <a:ext uri="{FF2B5EF4-FFF2-40B4-BE49-F238E27FC236}">
                <a16:creationId xmlns:a16="http://schemas.microsoft.com/office/drawing/2014/main" id="{B59FDF0F-5AD2-4D62-24EE-2819EE1A8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4473" y="1825625"/>
            <a:ext cx="296305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EB6789-C715-6816-B39D-CA1B0EDEEAA1}"/>
              </a:ext>
            </a:extLst>
          </p:cNvPr>
          <p:cNvSpPr txBox="1"/>
          <p:nvPr/>
        </p:nvSpPr>
        <p:spPr>
          <a:xfrm>
            <a:off x="4067368" y="5572434"/>
            <a:ext cx="1316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Pressure Sensor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2D763-F98A-7990-5107-37020F97B30C}"/>
              </a:ext>
            </a:extLst>
          </p:cNvPr>
          <p:cNvSpPr txBox="1"/>
          <p:nvPr/>
        </p:nvSpPr>
        <p:spPr>
          <a:xfrm>
            <a:off x="4413955" y="5179445"/>
            <a:ext cx="8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Reservoir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DCBE0-1389-1D98-D7A8-AFEF3E0B86C6}"/>
              </a:ext>
            </a:extLst>
          </p:cNvPr>
          <p:cNvSpPr txBox="1"/>
          <p:nvPr/>
        </p:nvSpPr>
        <p:spPr>
          <a:xfrm>
            <a:off x="4048754" y="4906008"/>
            <a:ext cx="1329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Peroxide sensor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8025E-10FA-B9DA-A71A-BEA7F23525E8}"/>
              </a:ext>
            </a:extLst>
          </p:cNvPr>
          <p:cNvSpPr txBox="1"/>
          <p:nvPr/>
        </p:nvSpPr>
        <p:spPr>
          <a:xfrm>
            <a:off x="7019365" y="4001294"/>
            <a:ext cx="166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Peroxide dispenser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0CF3FE-7B24-3D10-F663-578E98CAADA4}"/>
              </a:ext>
            </a:extLst>
          </p:cNvPr>
          <p:cNvSpPr txBox="1"/>
          <p:nvPr/>
        </p:nvSpPr>
        <p:spPr>
          <a:xfrm>
            <a:off x="6944849" y="4413230"/>
            <a:ext cx="632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Pump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62769D-E0C9-969A-0E40-B15C738DEF09}"/>
              </a:ext>
            </a:extLst>
          </p:cNvPr>
          <p:cNvSpPr txBox="1"/>
          <p:nvPr/>
        </p:nvSpPr>
        <p:spPr>
          <a:xfrm>
            <a:off x="6944846" y="4686666"/>
            <a:ext cx="63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Heater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66E0B4-3C96-57AD-08AA-B9F8CB53B1F3}"/>
              </a:ext>
            </a:extLst>
          </p:cNvPr>
          <p:cNvSpPr txBox="1"/>
          <p:nvPr/>
        </p:nvSpPr>
        <p:spPr>
          <a:xfrm>
            <a:off x="4167776" y="4607406"/>
            <a:ext cx="1329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Metal portions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65ADF4-90D9-7417-636A-C7C237C79BF6}"/>
              </a:ext>
            </a:extLst>
          </p:cNvPr>
          <p:cNvSpPr txBox="1"/>
          <p:nvPr/>
        </p:nvSpPr>
        <p:spPr>
          <a:xfrm>
            <a:off x="7188047" y="2363023"/>
            <a:ext cx="1329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5A2F66-CB96-6E65-EC94-F115308690E3}"/>
              </a:ext>
            </a:extLst>
          </p:cNvPr>
          <p:cNvSpPr txBox="1"/>
          <p:nvPr/>
        </p:nvSpPr>
        <p:spPr>
          <a:xfrm>
            <a:off x="7142095" y="2926496"/>
            <a:ext cx="87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Multiple Bays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378074-BA68-B407-DB92-E5C9624E7D73}"/>
              </a:ext>
            </a:extLst>
          </p:cNvPr>
          <p:cNvSpPr txBox="1"/>
          <p:nvPr/>
        </p:nvSpPr>
        <p:spPr>
          <a:xfrm>
            <a:off x="7142096" y="2649497"/>
            <a:ext cx="8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Cabinet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AB374-C6EA-50A6-E715-E3C5F70B254A}"/>
              </a:ext>
            </a:extLst>
          </p:cNvPr>
          <p:cNvSpPr txBox="1"/>
          <p:nvPr/>
        </p:nvSpPr>
        <p:spPr>
          <a:xfrm>
            <a:off x="4379644" y="3226879"/>
            <a:ext cx="8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Vessel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451265-834E-DA9F-6C61-18E52BDDC157}"/>
              </a:ext>
            </a:extLst>
          </p:cNvPr>
          <p:cNvSpPr txBox="1"/>
          <p:nvPr/>
        </p:nvSpPr>
        <p:spPr>
          <a:xfrm>
            <a:off x="3325304" y="3538612"/>
            <a:ext cx="1707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RF transparent lid</a:t>
            </a:r>
            <a:r>
              <a:rPr lang="zh-CN" altLang="en-US" sz="1200" dirty="0"/>
              <a:t> </a:t>
            </a:r>
            <a:r>
              <a:rPr lang="en-US" altLang="zh-CN" sz="1000" dirty="0"/>
              <a:t>(open)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9655DA-A168-FD3E-3574-52AAAF06279F}"/>
              </a:ext>
            </a:extLst>
          </p:cNvPr>
          <p:cNvSpPr txBox="1"/>
          <p:nvPr/>
        </p:nvSpPr>
        <p:spPr>
          <a:xfrm>
            <a:off x="3852524" y="3847893"/>
            <a:ext cx="1306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Watertight basin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5319A7-9649-F05F-5CB7-F88D45865C09}"/>
              </a:ext>
            </a:extLst>
          </p:cNvPr>
          <p:cNvSpPr txBox="1"/>
          <p:nvPr/>
        </p:nvSpPr>
        <p:spPr>
          <a:xfrm>
            <a:off x="4020084" y="2643150"/>
            <a:ext cx="116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Latching mechanism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C17C0F-6C5A-C0F6-D142-89864F962899}"/>
              </a:ext>
            </a:extLst>
          </p:cNvPr>
          <p:cNvSpPr txBox="1"/>
          <p:nvPr/>
        </p:nvSpPr>
        <p:spPr>
          <a:xfrm>
            <a:off x="5604327" y="1875754"/>
            <a:ext cx="983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Computer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D6834E-E384-081D-23A0-2CC0B7083184}"/>
              </a:ext>
            </a:extLst>
          </p:cNvPr>
          <p:cNvSpPr txBox="1"/>
          <p:nvPr/>
        </p:nvSpPr>
        <p:spPr>
          <a:xfrm>
            <a:off x="6632759" y="1996759"/>
            <a:ext cx="8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Antenna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B6EACFA-3380-B900-DE57-0224F6ADA650}"/>
                  </a:ext>
                </a:extLst>
              </p14:cNvPr>
              <p14:cNvContentPartPr/>
              <p14:nvPr/>
            </p14:nvContentPartPr>
            <p14:xfrm>
              <a:off x="3531086" y="5277703"/>
              <a:ext cx="921960" cy="71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B6EACFA-3380-B900-DE57-0224F6ADA6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2446" y="5269063"/>
                <a:ext cx="939600" cy="892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D2EEBC3-C707-C43F-A84A-B73BBD1D4170}"/>
              </a:ext>
            </a:extLst>
          </p:cNvPr>
          <p:cNvSpPr txBox="1"/>
          <p:nvPr/>
        </p:nvSpPr>
        <p:spPr>
          <a:xfrm>
            <a:off x="749195" y="4812908"/>
            <a:ext cx="32428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Reservoir</a:t>
            </a:r>
            <a:r>
              <a:rPr lang="en-US" altLang="zh-CN" sz="1000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Includes</a:t>
            </a:r>
            <a:r>
              <a:rPr lang="zh-CN" altLang="en-US" sz="1000" dirty="0"/>
              <a:t> </a:t>
            </a:r>
            <a:r>
              <a:rPr lang="en-US" altLang="zh-CN" sz="1000" b="1" dirty="0"/>
              <a:t>liquid</a:t>
            </a:r>
            <a:r>
              <a:rPr lang="zh-CN" altLang="en-US" sz="1000" dirty="0"/>
              <a:t> </a:t>
            </a:r>
            <a:r>
              <a:rPr lang="en-US" altLang="zh-CN" sz="1000" dirty="0"/>
              <a:t>with</a:t>
            </a:r>
            <a:r>
              <a:rPr lang="zh-CN" altLang="en-US" sz="1000" dirty="0"/>
              <a:t> </a:t>
            </a:r>
            <a:r>
              <a:rPr lang="en-US" altLang="zh-CN" sz="1000" dirty="0"/>
              <a:t>properties</a:t>
            </a:r>
            <a:r>
              <a:rPr lang="zh-CN" altLang="en-US" sz="1000" dirty="0"/>
              <a:t> </a:t>
            </a:r>
            <a:r>
              <a:rPr lang="en-US" altLang="zh-CN" sz="1000" b="1" dirty="0"/>
              <a:t>similar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of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cerebral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spinal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fluid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(CSF)</a:t>
            </a:r>
            <a:r>
              <a:rPr lang="zh-CN" altLang="en-US" sz="1000" b="1" dirty="0"/>
              <a:t> </a:t>
            </a:r>
            <a:endParaRPr lang="en-US" altLang="zh-CN" sz="1000" b="1" dirty="0"/>
          </a:p>
          <a:p>
            <a:pPr marL="171450" indent="-171450">
              <a:buFontTx/>
              <a:buChar char="-"/>
            </a:pPr>
            <a:r>
              <a:rPr lang="en-US" altLang="zh-CN" sz="1000" b="1" dirty="0"/>
              <a:t>Synthetic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CSF</a:t>
            </a:r>
            <a:r>
              <a:rPr lang="zh-CN" altLang="en-US" sz="1000" b="1" dirty="0"/>
              <a:t> </a:t>
            </a:r>
            <a:r>
              <a:rPr lang="en-US" altLang="zh-CN" sz="1000" dirty="0"/>
              <a:t>–</a:t>
            </a:r>
            <a:r>
              <a:rPr lang="zh-CN" altLang="en-US" sz="1000" dirty="0"/>
              <a:t> </a:t>
            </a:r>
            <a:r>
              <a:rPr lang="en-US" altLang="zh-CN" sz="1000" b="1" dirty="0"/>
              <a:t>chemically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mimic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in-vivo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environment</a:t>
            </a:r>
            <a:r>
              <a:rPr lang="zh-CN" altLang="en-US" sz="1000" dirty="0"/>
              <a:t> </a:t>
            </a:r>
            <a:r>
              <a:rPr lang="en-US" altLang="zh-CN" sz="1000" dirty="0"/>
              <a:t>via</a:t>
            </a:r>
            <a:r>
              <a:rPr lang="zh-CN" altLang="en-US" sz="1000" dirty="0"/>
              <a:t> </a:t>
            </a:r>
            <a:r>
              <a:rPr lang="en-US" altLang="zh-CN" sz="1000" dirty="0"/>
              <a:t>solvent</a:t>
            </a:r>
            <a:r>
              <a:rPr lang="zh-CN" altLang="en-US" sz="1000" dirty="0"/>
              <a:t> </a:t>
            </a:r>
            <a:r>
              <a:rPr lang="en-US" altLang="zh-CN" sz="1000" dirty="0"/>
              <a:t>pH,</a:t>
            </a:r>
            <a:r>
              <a:rPr lang="zh-CN" altLang="en-US" sz="1000" dirty="0"/>
              <a:t> </a:t>
            </a:r>
            <a:r>
              <a:rPr lang="en-US" altLang="zh-CN" sz="1000" dirty="0"/>
              <a:t>ionic</a:t>
            </a:r>
            <a:r>
              <a:rPr lang="zh-CN" altLang="en-US" sz="1000" dirty="0"/>
              <a:t> </a:t>
            </a:r>
            <a:r>
              <a:rPr lang="en-US" altLang="zh-CN" sz="1000" dirty="0"/>
              <a:t>strength,</a:t>
            </a:r>
            <a:r>
              <a:rPr lang="zh-CN" altLang="en-US" sz="1000" dirty="0"/>
              <a:t> </a:t>
            </a:r>
            <a:r>
              <a:rPr lang="en-US" altLang="zh-CN" sz="1000" dirty="0"/>
              <a:t>conductivity,</a:t>
            </a:r>
            <a:r>
              <a:rPr lang="zh-CN" altLang="en-US" sz="1000" dirty="0"/>
              <a:t> </a:t>
            </a:r>
            <a:r>
              <a:rPr lang="en-US" altLang="zh-CN" sz="1000" dirty="0"/>
              <a:t>reactive</a:t>
            </a:r>
            <a:r>
              <a:rPr lang="zh-CN" altLang="en-US" sz="1000" dirty="0"/>
              <a:t> </a:t>
            </a:r>
            <a:r>
              <a:rPr lang="en-US" altLang="zh-CN" sz="1000" dirty="0"/>
              <a:t>oxygen</a:t>
            </a:r>
            <a:r>
              <a:rPr lang="zh-CN" altLang="en-US" sz="1000" dirty="0"/>
              <a:t> </a:t>
            </a:r>
            <a:r>
              <a:rPr lang="en-US" altLang="zh-CN" sz="1000" dirty="0"/>
              <a:t>species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Holds</a:t>
            </a:r>
            <a:r>
              <a:rPr lang="zh-CN" altLang="en-US" sz="1000" dirty="0"/>
              <a:t> </a:t>
            </a:r>
            <a:r>
              <a:rPr lang="en-US" altLang="zh-CN" sz="1000" b="1" dirty="0"/>
              <a:t>8L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of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liquid</a:t>
            </a:r>
            <a:endParaRPr lang="en-US" sz="10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72DC2FE-5BF8-37DE-D420-B3A6D3EC9165}"/>
                  </a:ext>
                </a:extLst>
              </p14:cNvPr>
              <p14:cNvContentPartPr/>
              <p14:nvPr/>
            </p14:nvContentPartPr>
            <p14:xfrm>
              <a:off x="3850876" y="5712791"/>
              <a:ext cx="200160" cy="3405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72DC2FE-5BF8-37DE-D420-B3A6D3EC91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41876" y="5703791"/>
                <a:ext cx="217800" cy="3582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3D43B804-D107-A693-B89B-915B03802A1D}"/>
              </a:ext>
            </a:extLst>
          </p:cNvPr>
          <p:cNvSpPr txBox="1"/>
          <p:nvPr/>
        </p:nvSpPr>
        <p:spPr>
          <a:xfrm>
            <a:off x="1789917" y="6107049"/>
            <a:ext cx="3242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000" dirty="0"/>
              <a:t>Disposed</a:t>
            </a:r>
            <a:r>
              <a:rPr lang="zh-CN" altLang="en-US" sz="1000" dirty="0"/>
              <a:t> </a:t>
            </a:r>
            <a:r>
              <a:rPr lang="en-US" altLang="zh-CN" sz="1000" dirty="0"/>
              <a:t>on</a:t>
            </a:r>
            <a:r>
              <a:rPr lang="zh-CN" altLang="en-US" sz="1000" dirty="0"/>
              <a:t> </a:t>
            </a:r>
            <a:r>
              <a:rPr lang="en-US" altLang="zh-CN" sz="1000" dirty="0"/>
              <a:t>external</a:t>
            </a:r>
            <a:r>
              <a:rPr lang="zh-CN" altLang="en-US" sz="1000" dirty="0"/>
              <a:t> </a:t>
            </a:r>
            <a:r>
              <a:rPr lang="en-US" altLang="zh-CN" sz="1000" dirty="0"/>
              <a:t>surface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reservoir</a:t>
            </a:r>
            <a:r>
              <a:rPr lang="zh-CN" altLang="en-US" sz="1000" dirty="0"/>
              <a:t> </a:t>
            </a:r>
            <a:endParaRPr lang="en-US" altLang="zh-CN" sz="1000" dirty="0"/>
          </a:p>
          <a:p>
            <a:pPr marL="171450" indent="-171450">
              <a:buFontTx/>
              <a:buChar char="-"/>
            </a:pPr>
            <a:r>
              <a:rPr lang="en-US" altLang="zh-CN" sz="1000" b="1" dirty="0"/>
              <a:t>Measure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pressure</a:t>
            </a:r>
            <a:r>
              <a:rPr lang="zh-CN" altLang="en-US" sz="1000" b="1" dirty="0"/>
              <a:t> </a:t>
            </a:r>
            <a:r>
              <a:rPr lang="en-US" altLang="zh-CN" sz="1000" dirty="0"/>
              <a:t>between</a:t>
            </a:r>
            <a:r>
              <a:rPr lang="zh-CN" altLang="en-US" sz="1000" dirty="0"/>
              <a:t> </a:t>
            </a:r>
            <a:r>
              <a:rPr lang="en-US" altLang="zh-CN" sz="1000" b="1" dirty="0"/>
              <a:t>reservoir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and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vessel</a:t>
            </a:r>
            <a:r>
              <a:rPr lang="zh-CN" altLang="en-US" sz="1000" b="1" dirty="0"/>
              <a:t> </a:t>
            </a:r>
            <a:endParaRPr lang="en-US" sz="1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801D3B-E3A8-DACE-30B3-68910AF685D7}"/>
              </a:ext>
            </a:extLst>
          </p:cNvPr>
          <p:cNvSpPr txBox="1"/>
          <p:nvPr/>
        </p:nvSpPr>
        <p:spPr>
          <a:xfrm>
            <a:off x="690225" y="3497900"/>
            <a:ext cx="2728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Peroxide sensor: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Measures</a:t>
            </a:r>
            <a:r>
              <a:rPr lang="zh-CN" altLang="en-US" sz="1000" dirty="0"/>
              <a:t> </a:t>
            </a:r>
            <a:r>
              <a:rPr lang="en-US" altLang="zh-CN" sz="1000" dirty="0"/>
              <a:t>pH,</a:t>
            </a:r>
            <a:r>
              <a:rPr lang="zh-CN" altLang="en-US" sz="1000" dirty="0"/>
              <a:t> </a:t>
            </a:r>
            <a:r>
              <a:rPr lang="en-US" altLang="zh-CN" sz="1000" dirty="0"/>
              <a:t>ionic</a:t>
            </a:r>
            <a:r>
              <a:rPr lang="zh-CN" altLang="en-US" sz="1000" dirty="0"/>
              <a:t> </a:t>
            </a:r>
            <a:r>
              <a:rPr lang="en-US" altLang="zh-CN" sz="1000" dirty="0"/>
              <a:t>concentration,</a:t>
            </a:r>
            <a:r>
              <a:rPr lang="zh-CN" altLang="en-US" sz="1000" dirty="0"/>
              <a:t> </a:t>
            </a:r>
            <a:r>
              <a:rPr lang="en-US" altLang="zh-CN" sz="1000" dirty="0"/>
              <a:t>temperature,</a:t>
            </a:r>
            <a:r>
              <a:rPr lang="zh-CN" altLang="en-US" sz="1000" dirty="0"/>
              <a:t> </a:t>
            </a:r>
            <a:r>
              <a:rPr lang="en-US" altLang="zh-CN" sz="1000" dirty="0"/>
              <a:t>or</a:t>
            </a:r>
            <a:r>
              <a:rPr lang="zh-CN" altLang="en-US" sz="1000" dirty="0"/>
              <a:t> </a:t>
            </a:r>
            <a:r>
              <a:rPr lang="en-US" altLang="zh-CN" sz="1000" dirty="0"/>
              <a:t>pressure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Peroxide – allow temperature acceleration </a:t>
            </a:r>
            <a:r>
              <a:rPr lang="en-US" sz="1000" dirty="0"/>
              <a:t>without unrealistic failure </a:t>
            </a:r>
          </a:p>
          <a:p>
            <a:pPr marL="171450" indent="-171450">
              <a:buFontTx/>
              <a:buChar char="-"/>
            </a:pPr>
            <a:r>
              <a:rPr lang="en-US" sz="1000" b="1" dirty="0"/>
              <a:t>Peroxide</a:t>
            </a:r>
            <a:r>
              <a:rPr lang="en-US" sz="1000" dirty="0"/>
              <a:t> concentration: higher than in-vivo levels, without unrealistic failure (e.g., 2.5 </a:t>
            </a:r>
            <a:r>
              <a:rPr lang="en-US" sz="1000" dirty="0" err="1"/>
              <a:t>millimolars</a:t>
            </a:r>
            <a:r>
              <a:rPr lang="en-US" sz="1000" dirty="0"/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6504739-1579-46EC-EBEF-90480BBD1728}"/>
                  </a:ext>
                </a:extLst>
              </p14:cNvPr>
              <p14:cNvContentPartPr/>
              <p14:nvPr/>
            </p14:nvContentPartPr>
            <p14:xfrm>
              <a:off x="323906" y="3512261"/>
              <a:ext cx="4054680" cy="2548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6504739-1579-46EC-EBEF-90480BBD172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5266" y="3503261"/>
                <a:ext cx="4072320" cy="256608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AAC0A2FB-2AF4-32B2-DC35-17E43A1FE235}"/>
              </a:ext>
            </a:extLst>
          </p:cNvPr>
          <p:cNvSpPr txBox="1"/>
          <p:nvPr/>
        </p:nvSpPr>
        <p:spPr>
          <a:xfrm>
            <a:off x="148836" y="2275294"/>
            <a:ext cx="17074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Vessel + Reservoir</a:t>
            </a:r>
            <a:r>
              <a:rPr lang="en-US" sz="1000" dirty="0"/>
              <a:t>:</a:t>
            </a:r>
            <a:endParaRPr lang="en-US" altLang="zh-CN" sz="1000" dirty="0"/>
          </a:p>
          <a:p>
            <a:pPr marL="171450" indent="-171450">
              <a:buFontTx/>
              <a:buChar char="-"/>
            </a:pPr>
            <a:r>
              <a:rPr lang="en-US" sz="1000" b="1" dirty="0"/>
              <a:t>Share common liquid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Pressurized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at least 202,650 pascals (2 atm) 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pH of liquid: 7.4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Ionic concentration 6000 </a:t>
            </a:r>
            <a:r>
              <a:rPr lang="en-US" altLang="zh-CN" sz="1000" dirty="0" err="1"/>
              <a:t>microsiemens</a:t>
            </a:r>
            <a:r>
              <a:rPr lang="en-US" altLang="zh-CN" sz="1000" dirty="0"/>
              <a:t>/cm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90775C-ED26-F133-00FD-B5AE1C5C611F}"/>
              </a:ext>
            </a:extLst>
          </p:cNvPr>
          <p:cNvSpPr txBox="1"/>
          <p:nvPr/>
        </p:nvSpPr>
        <p:spPr>
          <a:xfrm>
            <a:off x="2351246" y="2573557"/>
            <a:ext cx="138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Vessel</a:t>
            </a:r>
            <a:r>
              <a:rPr lang="en-US" sz="1000" dirty="0"/>
              <a:t>:</a:t>
            </a:r>
          </a:p>
          <a:p>
            <a:r>
              <a:rPr lang="en-US" sz="1000" dirty="0"/>
              <a:t>Holds 200mL of liquid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3076BC7-1FEE-389B-0100-12050060B84C}"/>
                  </a:ext>
                </a:extLst>
              </p14:cNvPr>
              <p14:cNvContentPartPr/>
              <p14:nvPr/>
            </p14:nvContentPartPr>
            <p14:xfrm>
              <a:off x="7509278" y="4497802"/>
              <a:ext cx="1290960" cy="92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3076BC7-1FEE-389B-0100-12050060B84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00638" y="4489162"/>
                <a:ext cx="1308600" cy="1098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AE14C4A-CD02-D3D1-8975-3CE1B64D8B4C}"/>
              </a:ext>
            </a:extLst>
          </p:cNvPr>
          <p:cNvSpPr txBox="1"/>
          <p:nvPr/>
        </p:nvSpPr>
        <p:spPr>
          <a:xfrm>
            <a:off x="8856257" y="3115176"/>
            <a:ext cx="27287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Peroxide dispenser: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Connected with computer server, which commands dispensing peroxide from peroxide dispenser (e.g., stop dispensing if max limit reached, start dispensing if min limit reached) </a:t>
            </a:r>
          </a:p>
          <a:p>
            <a:pPr marL="171450" indent="-171450">
              <a:buFontTx/>
              <a:buChar char="-"/>
            </a:pPr>
            <a:endParaRPr 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6D232C-525D-6074-72C5-26EDA7B5662F}"/>
              </a:ext>
            </a:extLst>
          </p:cNvPr>
          <p:cNvSpPr txBox="1"/>
          <p:nvPr/>
        </p:nvSpPr>
        <p:spPr>
          <a:xfrm>
            <a:off x="8800238" y="4343827"/>
            <a:ext cx="27287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Pump: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Pump liquid from reservoir to vessel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Circulates constantly replenishing liquid, similar to brain fluid (rather than using a heating stationary liquid replaced every couple of days)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E9CBB90-D046-CF53-73DE-4A0C064D966C}"/>
                  </a:ext>
                </a:extLst>
              </p14:cNvPr>
              <p14:cNvContentPartPr/>
              <p14:nvPr/>
            </p14:nvContentPartPr>
            <p14:xfrm>
              <a:off x="2935211" y="2960378"/>
              <a:ext cx="37800" cy="1936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E9CBB90-D046-CF53-73DE-4A0C064D966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26571" y="2951378"/>
                <a:ext cx="554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F0E4773-940D-3517-CAC2-6A1B57D98562}"/>
                  </a:ext>
                </a:extLst>
              </p14:cNvPr>
              <p14:cNvContentPartPr/>
              <p14:nvPr/>
            </p14:nvContentPartPr>
            <p14:xfrm>
              <a:off x="7360475" y="4922936"/>
              <a:ext cx="135720" cy="1861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F0E4773-940D-3517-CAC2-6A1B57D9856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51475" y="4914296"/>
                <a:ext cx="153360" cy="20376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37E752B2-52A4-B579-0479-ACB514379DC3}"/>
              </a:ext>
            </a:extLst>
          </p:cNvPr>
          <p:cNvSpPr txBox="1"/>
          <p:nvPr/>
        </p:nvSpPr>
        <p:spPr>
          <a:xfrm>
            <a:off x="6741983" y="5149042"/>
            <a:ext cx="22938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Heater:</a:t>
            </a:r>
          </a:p>
          <a:p>
            <a:pPr marL="171450" indent="-171450">
              <a:buFontTx/>
              <a:buChar char="-"/>
            </a:pPr>
            <a:r>
              <a:rPr lang="en-US" sz="1000" b="1" dirty="0"/>
              <a:t>Heat</a:t>
            </a:r>
            <a:r>
              <a:rPr lang="en-US" sz="1000" dirty="0"/>
              <a:t> liquid to </a:t>
            </a:r>
            <a:r>
              <a:rPr lang="en-US" sz="1000" b="1" dirty="0"/>
              <a:t>above body temperature </a:t>
            </a:r>
            <a:r>
              <a:rPr lang="en-US" sz="1000" dirty="0"/>
              <a:t>(e.g., 37 to 57C), </a:t>
            </a:r>
            <a:r>
              <a:rPr lang="en-US" sz="1000" b="1" dirty="0"/>
              <a:t>just enough</a:t>
            </a:r>
            <a:r>
              <a:rPr lang="en-US" sz="1000" dirty="0"/>
              <a:t> to fail realistically 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Immersion heater (metal portions along immersion length of immersion heater coated in polymer)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DEA418A-EE50-18D4-7BF6-B5921730D7D4}"/>
                  </a:ext>
                </a:extLst>
              </p14:cNvPr>
              <p14:cNvContentPartPr/>
              <p14:nvPr/>
            </p14:nvContentPartPr>
            <p14:xfrm>
              <a:off x="3378198" y="4412901"/>
              <a:ext cx="759240" cy="5958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DEA418A-EE50-18D4-7BF6-B5921730D7D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69558" y="4403901"/>
                <a:ext cx="77688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6F59726-F3CA-DD1E-3A2A-AFF9DF85E5EA}"/>
                  </a:ext>
                </a:extLst>
              </p14:cNvPr>
              <p14:cNvContentPartPr/>
              <p14:nvPr/>
            </p14:nvContentPartPr>
            <p14:xfrm>
              <a:off x="1434327" y="3039445"/>
              <a:ext cx="3002400" cy="314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6F59726-F3CA-DD1E-3A2A-AFF9DF85E5E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425327" y="3030445"/>
                <a:ext cx="302004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0D2BDBE-DB16-C8E2-28FB-F353BDD90736}"/>
                  </a:ext>
                </a:extLst>
              </p14:cNvPr>
              <p14:cNvContentPartPr/>
              <p14:nvPr/>
            </p14:nvContentPartPr>
            <p14:xfrm>
              <a:off x="8011337" y="2023352"/>
              <a:ext cx="1143000" cy="4507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0D2BDBE-DB16-C8E2-28FB-F353BDD9073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002337" y="2014712"/>
                <a:ext cx="1160640" cy="46836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11A0B9C3-A4A4-7E17-9B72-06012F942400}"/>
              </a:ext>
            </a:extLst>
          </p:cNvPr>
          <p:cNvSpPr txBox="1"/>
          <p:nvPr/>
        </p:nvSpPr>
        <p:spPr>
          <a:xfrm>
            <a:off x="9154337" y="1895738"/>
            <a:ext cx="27287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Controller:</a:t>
            </a:r>
          </a:p>
          <a:p>
            <a:pPr marL="171450" indent="-171450">
              <a:buFontTx/>
              <a:buChar char="-"/>
            </a:pPr>
            <a:r>
              <a:rPr lang="en-US" sz="1000" b="1" dirty="0"/>
              <a:t>Pulse pressure </a:t>
            </a:r>
            <a:r>
              <a:rPr lang="en-US" sz="1000" dirty="0"/>
              <a:t>from pump to </a:t>
            </a:r>
            <a:r>
              <a:rPr lang="en-US" sz="1000" b="1" dirty="0"/>
              <a:t>induce &amp; exaggerate</a:t>
            </a:r>
            <a:r>
              <a:rPr lang="en-US" sz="1000" dirty="0"/>
              <a:t> cyclic mechanical </a:t>
            </a:r>
            <a:r>
              <a:rPr lang="en-US" sz="1000" b="1" dirty="0"/>
              <a:t>fatigue</a:t>
            </a:r>
            <a:endParaRPr lang="en-US" sz="1000" dirty="0"/>
          </a:p>
          <a:p>
            <a:pPr marL="171450" indent="-171450">
              <a:buFontTx/>
              <a:buChar char="-"/>
            </a:pPr>
            <a:r>
              <a:rPr lang="en-US" sz="1000" dirty="0"/>
              <a:t>Maintain pressure within a yield stress to decrease time to failure, without non-reversible effects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5D92D12-9E6A-428E-4A21-2E3A546B6510}"/>
                  </a:ext>
                </a:extLst>
              </p14:cNvPr>
              <p14:cNvContentPartPr/>
              <p14:nvPr/>
            </p14:nvContentPartPr>
            <p14:xfrm>
              <a:off x="8410577" y="3252032"/>
              <a:ext cx="445680" cy="8301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5D92D12-9E6A-428E-4A21-2E3A546B651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01937" y="3243392"/>
                <a:ext cx="463320" cy="84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302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F215-BA6C-68C3-4973-9E4FD87B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Vessel + Fixtures of Accelerated</a:t>
            </a:r>
            <a:r>
              <a:rPr lang="zh-CN" altLang="en-US" sz="3600" dirty="0"/>
              <a:t> </a:t>
            </a:r>
            <a:r>
              <a:rPr lang="en-US" altLang="zh-CN" sz="3600" dirty="0"/>
              <a:t>Testing Apparatus</a:t>
            </a:r>
            <a:endParaRPr lang="en-US" sz="3600" dirty="0"/>
          </a:p>
        </p:txBody>
      </p:sp>
      <p:pic>
        <p:nvPicPr>
          <p:cNvPr id="5" name="Content Placeholder 4" descr="A drawing of a machine&#10;&#10;Description automatically generated">
            <a:extLst>
              <a:ext uri="{FF2B5EF4-FFF2-40B4-BE49-F238E27FC236}">
                <a16:creationId xmlns:a16="http://schemas.microsoft.com/office/drawing/2014/main" id="{F08E5400-25D6-D07A-89F8-6ED15F447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2925" y="1825625"/>
            <a:ext cx="584615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4FC796-909F-A06A-5052-6A0F99B9EBE7}"/>
              </a:ext>
            </a:extLst>
          </p:cNvPr>
          <p:cNvSpPr txBox="1"/>
          <p:nvPr/>
        </p:nvSpPr>
        <p:spPr>
          <a:xfrm>
            <a:off x="3043190" y="2049665"/>
            <a:ext cx="8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Vessel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A3259-6D96-043D-1F2E-D23BB25F7C83}"/>
              </a:ext>
            </a:extLst>
          </p:cNvPr>
          <p:cNvSpPr txBox="1"/>
          <p:nvPr/>
        </p:nvSpPr>
        <p:spPr>
          <a:xfrm>
            <a:off x="2237280" y="3031217"/>
            <a:ext cx="146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RF transparent lid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8621F-30C6-9745-3997-57982F60F882}"/>
              </a:ext>
            </a:extLst>
          </p:cNvPr>
          <p:cNvSpPr txBox="1"/>
          <p:nvPr/>
        </p:nvSpPr>
        <p:spPr>
          <a:xfrm>
            <a:off x="2317272" y="3463791"/>
            <a:ext cx="13062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Watertight basin</a:t>
            </a:r>
          </a:p>
          <a:p>
            <a:r>
              <a:rPr lang="en-US" sz="1000" dirty="0"/>
              <a:t>(e.g.,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613C3-815C-2A4F-889B-0C2D5EA6EC97}"/>
              </a:ext>
            </a:extLst>
          </p:cNvPr>
          <p:cNvSpPr txBox="1"/>
          <p:nvPr/>
        </p:nvSpPr>
        <p:spPr>
          <a:xfrm>
            <a:off x="2665867" y="2502083"/>
            <a:ext cx="116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Latching mechanism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D20D9-07B1-ED3F-5019-8ABBC8F611ED}"/>
              </a:ext>
            </a:extLst>
          </p:cNvPr>
          <p:cNvSpPr txBox="1"/>
          <p:nvPr/>
        </p:nvSpPr>
        <p:spPr>
          <a:xfrm>
            <a:off x="3043190" y="4934003"/>
            <a:ext cx="71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2CE180-06DC-8003-7543-88D3561B443B}"/>
              </a:ext>
            </a:extLst>
          </p:cNvPr>
          <p:cNvSpPr txBox="1"/>
          <p:nvPr/>
        </p:nvSpPr>
        <p:spPr>
          <a:xfrm>
            <a:off x="1310992" y="4210728"/>
            <a:ext cx="2394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 transmission coil</a:t>
            </a:r>
          </a:p>
          <a:p>
            <a:r>
              <a:rPr lang="en-US" sz="1000" dirty="0"/>
              <a:t>- Powers respective device-under-test within fixture, provide </a:t>
            </a:r>
            <a:r>
              <a:rPr lang="en-US" sz="1000" b="1" dirty="0"/>
              <a:t>wireless charging</a:t>
            </a:r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D5C91C-9007-6084-C030-FA68C32DC2DA}"/>
              </a:ext>
            </a:extLst>
          </p:cNvPr>
          <p:cNvSpPr txBox="1"/>
          <p:nvPr/>
        </p:nvSpPr>
        <p:spPr>
          <a:xfrm>
            <a:off x="8458101" y="2825248"/>
            <a:ext cx="25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Fixtures</a:t>
            </a:r>
          </a:p>
          <a:p>
            <a:r>
              <a:rPr lang="en-US" sz="1000" dirty="0"/>
              <a:t>(e.g., 16 fixtures per vessel, each fixture holds device-under-test)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6E47C-7928-3CE1-862C-F355D0A9EEB0}"/>
              </a:ext>
            </a:extLst>
          </p:cNvPr>
          <p:cNvSpPr txBox="1"/>
          <p:nvPr/>
        </p:nvSpPr>
        <p:spPr>
          <a:xfrm>
            <a:off x="8490933" y="4795503"/>
            <a:ext cx="71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Fixtures</a:t>
            </a:r>
          </a:p>
        </p:txBody>
      </p:sp>
    </p:spTree>
    <p:extLst>
      <p:ext uri="{BB962C8B-B14F-4D97-AF65-F5344CB8AC3E}">
        <p14:creationId xmlns:p14="http://schemas.microsoft.com/office/powerpoint/2010/main" val="1894875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6957-AEEA-410C-6554-351148167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Closed vessel of Accelerated</a:t>
            </a:r>
            <a:r>
              <a:rPr lang="zh-CN" altLang="en-US" sz="3600" dirty="0"/>
              <a:t> </a:t>
            </a:r>
            <a:r>
              <a:rPr lang="en-US" altLang="zh-CN" sz="3600" dirty="0"/>
              <a:t>Testing Apparatus</a:t>
            </a:r>
            <a:endParaRPr lang="en-US" sz="3600" dirty="0"/>
          </a:p>
        </p:txBody>
      </p:sp>
      <p:pic>
        <p:nvPicPr>
          <p:cNvPr id="5" name="Content Placeholder 4" descr="A drawing of a machine&#10;&#10;Description automatically generated">
            <a:extLst>
              <a:ext uri="{FF2B5EF4-FFF2-40B4-BE49-F238E27FC236}">
                <a16:creationId xmlns:a16="http://schemas.microsoft.com/office/drawing/2014/main" id="{1CFB3FD7-7511-32A5-2D12-428FAB0B5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7530" y="1825625"/>
            <a:ext cx="537693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3965B3-F7B4-0D37-CB1B-E4DB17A0FC1F}"/>
              </a:ext>
            </a:extLst>
          </p:cNvPr>
          <p:cNvSpPr txBox="1"/>
          <p:nvPr/>
        </p:nvSpPr>
        <p:spPr>
          <a:xfrm>
            <a:off x="3026174" y="5308252"/>
            <a:ext cx="146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RF transparent lid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7F0E4C-97BF-62DD-07C2-AC4F50927403}"/>
              </a:ext>
            </a:extLst>
          </p:cNvPr>
          <p:cNvSpPr txBox="1"/>
          <p:nvPr/>
        </p:nvSpPr>
        <p:spPr>
          <a:xfrm>
            <a:off x="2754387" y="4716540"/>
            <a:ext cx="1306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Watertight basin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71A1E7-FD53-417B-C381-3C1F509A8673}"/>
              </a:ext>
            </a:extLst>
          </p:cNvPr>
          <p:cNvSpPr txBox="1"/>
          <p:nvPr/>
        </p:nvSpPr>
        <p:spPr>
          <a:xfrm>
            <a:off x="3407530" y="2583980"/>
            <a:ext cx="116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Latching mechanism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58FBE-FDA9-A524-B2F5-6E395522295A}"/>
              </a:ext>
            </a:extLst>
          </p:cNvPr>
          <p:cNvSpPr txBox="1"/>
          <p:nvPr/>
        </p:nvSpPr>
        <p:spPr>
          <a:xfrm>
            <a:off x="5644299" y="2445480"/>
            <a:ext cx="690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Fixture</a:t>
            </a:r>
          </a:p>
        </p:txBody>
      </p:sp>
    </p:spTree>
    <p:extLst>
      <p:ext uri="{BB962C8B-B14F-4D97-AF65-F5344CB8AC3E}">
        <p14:creationId xmlns:p14="http://schemas.microsoft.com/office/powerpoint/2010/main" val="2391666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46DF-8E5A-4672-D281-43DEC321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Fixture with Yoked Parts </a:t>
            </a:r>
          </a:p>
        </p:txBody>
      </p:sp>
      <p:pic>
        <p:nvPicPr>
          <p:cNvPr id="5" name="Content Placeholder 4" descr="A black and white drawing of a device&#10;&#10;Description automatically generated">
            <a:extLst>
              <a:ext uri="{FF2B5EF4-FFF2-40B4-BE49-F238E27FC236}">
                <a16:creationId xmlns:a16="http://schemas.microsoft.com/office/drawing/2014/main" id="{23C4DABE-B1D7-EC9C-9E86-E0C68952F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3242" y="1690688"/>
            <a:ext cx="4705516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92F2A8-F50F-07E8-DBB1-1C0E0BB78D6C}"/>
              </a:ext>
            </a:extLst>
          </p:cNvPr>
          <p:cNvSpPr txBox="1"/>
          <p:nvPr/>
        </p:nvSpPr>
        <p:spPr>
          <a:xfrm>
            <a:off x="3877821" y="2314039"/>
            <a:ext cx="828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First part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A6FE4-9314-445F-2CDB-3DCA1D88EA6F}"/>
              </a:ext>
            </a:extLst>
          </p:cNvPr>
          <p:cNvSpPr txBox="1"/>
          <p:nvPr/>
        </p:nvSpPr>
        <p:spPr>
          <a:xfrm>
            <a:off x="7714716" y="5167312"/>
            <a:ext cx="111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Second part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B14A92-C25C-FEF4-3E2D-6556EDDDE29C}"/>
              </a:ext>
            </a:extLst>
          </p:cNvPr>
          <p:cNvSpPr txBox="1"/>
          <p:nvPr/>
        </p:nvSpPr>
        <p:spPr>
          <a:xfrm>
            <a:off x="5195632" y="5167312"/>
            <a:ext cx="1312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Simulated tissue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4F1414-AF5E-C21F-7F44-28F7A0B98536}"/>
              </a:ext>
            </a:extLst>
          </p:cNvPr>
          <p:cNvSpPr txBox="1"/>
          <p:nvPr/>
        </p:nvSpPr>
        <p:spPr>
          <a:xfrm>
            <a:off x="5852004" y="2038768"/>
            <a:ext cx="9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Device well</a:t>
            </a:r>
          </a:p>
        </p:txBody>
      </p:sp>
    </p:spTree>
    <p:extLst>
      <p:ext uri="{BB962C8B-B14F-4D97-AF65-F5344CB8AC3E}">
        <p14:creationId xmlns:p14="http://schemas.microsoft.com/office/powerpoint/2010/main" val="36776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2EBB-7907-F9D3-37FF-2892559D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view of Fixture</a:t>
            </a:r>
          </a:p>
        </p:txBody>
      </p:sp>
      <p:pic>
        <p:nvPicPr>
          <p:cNvPr id="4" name="Picture 3" descr="A drawing of a device&#10;&#10;Description automatically generated">
            <a:extLst>
              <a:ext uri="{FF2B5EF4-FFF2-40B4-BE49-F238E27FC236}">
                <a16:creationId xmlns:a16="http://schemas.microsoft.com/office/drawing/2014/main" id="{1F622027-AADC-0288-B60C-7E7433D03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00" y="1873250"/>
            <a:ext cx="4622800" cy="311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B42863-759E-B8ED-86D4-3B55CDADCEBC}"/>
              </a:ext>
            </a:extLst>
          </p:cNvPr>
          <p:cNvSpPr txBox="1"/>
          <p:nvPr/>
        </p:nvSpPr>
        <p:spPr>
          <a:xfrm>
            <a:off x="4021257" y="2009795"/>
            <a:ext cx="828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First part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C8B95D-46F3-B8DF-0A99-259AD00DFFCE}"/>
              </a:ext>
            </a:extLst>
          </p:cNvPr>
          <p:cNvSpPr txBox="1"/>
          <p:nvPr/>
        </p:nvSpPr>
        <p:spPr>
          <a:xfrm>
            <a:off x="6130137" y="2009794"/>
            <a:ext cx="997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Device well (body)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1F058-7E47-A953-068D-C7A318DFBCAD}"/>
              </a:ext>
            </a:extLst>
          </p:cNvPr>
          <p:cNvSpPr txBox="1"/>
          <p:nvPr/>
        </p:nvSpPr>
        <p:spPr>
          <a:xfrm>
            <a:off x="5603131" y="4109542"/>
            <a:ext cx="1814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Simulated tissue well</a:t>
            </a:r>
          </a:p>
          <a:p>
            <a:r>
              <a:rPr lang="en-US" sz="1200" dirty="0"/>
              <a:t>(electrodes)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8111F-2B9E-E74D-E548-DB3E5FFEA399}"/>
              </a:ext>
            </a:extLst>
          </p:cNvPr>
          <p:cNvSpPr txBox="1"/>
          <p:nvPr/>
        </p:nvSpPr>
        <p:spPr>
          <a:xfrm>
            <a:off x="7983657" y="4294208"/>
            <a:ext cx="111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Second part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C7198-FC32-4341-89BF-56909035A147}"/>
              </a:ext>
            </a:extLst>
          </p:cNvPr>
          <p:cNvSpPr txBox="1"/>
          <p:nvPr/>
        </p:nvSpPr>
        <p:spPr>
          <a:xfrm>
            <a:off x="838200" y="4984750"/>
            <a:ext cx="3179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Electrodes</a:t>
            </a:r>
            <a:r>
              <a:rPr lang="en-US" sz="1200" dirty="0"/>
              <a:t> – sewn into </a:t>
            </a:r>
            <a:r>
              <a:rPr lang="en-US" sz="1200" b="1" dirty="0"/>
              <a:t>brain-like material (conductive agarose) </a:t>
            </a:r>
            <a:r>
              <a:rPr lang="en-US" sz="1200" dirty="0"/>
              <a:t>to </a:t>
            </a:r>
            <a:r>
              <a:rPr lang="en-US" sz="1200" b="1" dirty="0"/>
              <a:t>mimic mechanical stresses of electrodes </a:t>
            </a:r>
          </a:p>
        </p:txBody>
      </p:sp>
    </p:spTree>
    <p:extLst>
      <p:ext uri="{BB962C8B-B14F-4D97-AF65-F5344CB8AC3E}">
        <p14:creationId xmlns:p14="http://schemas.microsoft.com/office/powerpoint/2010/main" val="84317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722</Words>
  <Application>Microsoft Macintosh PowerPoint</Application>
  <PresentationFormat>Widescreen</PresentationFormat>
  <Paragraphs>124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In Vitro Neural Implant Tester with Hardware-In-The-Loop Simulation</vt:lpstr>
      <vt:lpstr>Background</vt:lpstr>
      <vt:lpstr>Outline</vt:lpstr>
      <vt:lpstr>Accelerated Testing Apparatus</vt:lpstr>
      <vt:lpstr>Front view of Accelerated Testing Apparatus</vt:lpstr>
      <vt:lpstr>Vessel + Fixtures of Accelerated Testing Apparatus</vt:lpstr>
      <vt:lpstr>Closed vessel of Accelerated Testing Apparatus</vt:lpstr>
      <vt:lpstr>Fixture with Yoked Parts </vt:lpstr>
      <vt:lpstr>Side view of Fixture</vt:lpstr>
      <vt:lpstr>Reservoir + Other Components of Accelerated Testing Apparatus</vt:lpstr>
      <vt:lpstr>Flowchart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Zhou</dc:creator>
  <cp:lastModifiedBy>Michael Zhou</cp:lastModifiedBy>
  <cp:revision>152</cp:revision>
  <dcterms:created xsi:type="dcterms:W3CDTF">2024-06-08T10:31:35Z</dcterms:created>
  <dcterms:modified xsi:type="dcterms:W3CDTF">2024-06-11T07:12:56Z</dcterms:modified>
</cp:coreProperties>
</file>