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5" r:id="rId11"/>
    <p:sldId id="266" r:id="rId12"/>
    <p:sldId id="267" r:id="rId13"/>
    <p:sldId id="272" r:id="rId14"/>
    <p:sldId id="268" r:id="rId15"/>
    <p:sldId id="269" r:id="rId16"/>
    <p:sldId id="273" r:id="rId17"/>
    <p:sldId id="277" r:id="rId18"/>
    <p:sldId id="278" r:id="rId19"/>
    <p:sldId id="27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05"/>
  </p:normalViewPr>
  <p:slideViewPr>
    <p:cSldViewPr snapToGrid="0">
      <p:cViewPr varScale="1">
        <p:scale>
          <a:sx n="108" d="100"/>
          <a:sy n="10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32:2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24575,'-5'65'0,"-7"-5"0,4-11 0,-1 2 0,-8 20 0,2-21 0,10-18 0,1-13 0,4-11 0,0-5 0,0 3 0,0-2 0,0 1 0,0 0 0,0 2 0,0 0 0,0 0 0,0-1 0,0-1 0,0-2 0,0 2 0,0-2 0,0 3 0,0-4 0,0 4 0,-2-5 0,0 2 0,-1-6 0,4 0 0,5-2 0,5 2 0,4-2 0,2 4 0,0-3 0,1 3 0,-1-2 0,0 1 0,1 0 0,9 2 0,4 0 0,14 0 0,-2 0 0,-4 0 0,-9 0 0,-9 0 0,-7 0 0,-5 0 0,-1 0 0,-5 0 0,1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6:55:2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24575,'20'8'0,"9"6"0,4 7 0,10 2 0,-4-3 0,-3-6 0,-3 4 0,-3-7 0,-2 7 0,1-3 0,-3-3 0,-1 0 0,2-4 0,2 3 0,0-1 0,0 2 0,-8-4 0,-2 1 0,-7-2 0,0-3 0,-5 0 0,1-1 0,7 5 0,22 11 0,14 9 0,16 6 0,-6-1 0,-17-7 0,-12-7 0,-16-7 0,-9-6 0,1 1 0,-7-7 0,2 3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0:2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24575,'20'0'0,"25"0"0,10 0 0,4 0 0,3 0 0,13 0 0,-8 0 0,0 0 0,7 0 0,11 0 0,-20 0 0,-17 0 0,3 0 0,-7 0 0,10 0 0,4 0 0,5 0 0,0 0 0,3 0 0,-2 0 0,4 0 0,2 5 0,12 5 0,3 2 0,0 7 0,-10-7 0,-14 7 0,-3-8 0,-9 6 0,5-5 0,-1 6 0,3-2 0,3 3 0,2 1 0,-4-2 0,-1-1 0,-5-4 0,2 3 0,-5-1 0,3 0 0,-8 2 0,-2-2 0,-9-1 0,-1-1 0,-8-4 0,-6-4 0,-4-1 0,-8-4 0,1 0 0,11-4 0,11 3 0,14-11 0,0 5 0,-10-2 0,-9 4 0,-12 2 0,-2 2 0,-7-2 0,-1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32:4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1442 0 24575,'-7'0'0,"-14"0"0,-9 0 0,-16 0 0,5 0 0,2 0 0,18 0 0,4 0 0,9 0 0,1 0 0,2 0 0,-4 0 0,-16 0 0,-14 9 0,-25 4 0,-7 8 0,6 0 0,14-6 0,18-6 0,17-3 0,7-4 0,4 0 0,3 0 0,-3-2 0,2 0 0,-5 0 0,-13 3 0,-23 4 0,-23 6 0,-24 6 0,3 2 0,7-4 0,26-5 0,23-8 0,15-3 0,8-1 0,6 0 0,-4 0 0,6 0 0,-4 0 0,1 0 0,-13 0 0,-14 0 0,-21 0 0,-4 0 0,5 4 0,16-3 0,17 3 0,10 0 0,7-3 0,1 2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32:4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24575,'0'16'0,"0"5"0,0-7 0,0 7 0,0-11 0,0 1 0,0-3 0,0 9 0,-6 17 0,-5 13 0,-2 4 0,-2-10 0,8-14 0,2-13 0,3-4 0,2-7 0,0 3 0,-14 30 0,-4 4 0,-9 22 0,7-16 0,10-13 0,6-13 0,4-10 0,0-2 0,0-5 0,0 2 0,-2 7 0,-9 30 0,-3 12 0,-9 12 0,6-9 0,1-24 0,11-12 0,1-9 0,4-9 0,0 3 0,-10 36 0,-7 6 0,-6 29 0,-3-14 0,15-17 0,2-15 0,9-15 0,0-7 0,0-5 0,-2 4 0,-9 35 0,-3 1 0,-8 30 0,6-24 0,5-10 0,6-18 0,4-13 0,1-5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7:5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1 755 24575,'3'-4'0,"6"1"0,37 3 0,29 0 0,13 0 0,6 0 0,-34 0 0,2 0 0,19 0 0,9 0 0,-6 0 0,-7 0 0,0 0 0,1 0 0,6 0 0,-1 0-281,-9 0 1,0 0 0,-1 0 280,5 0 0,0 1 0,0-2 0,3-2 0,-1-2 0,1 1 0,0 1 0,0 0 0,0-2 0,-1-4 0,0-3 0,0 0 0,3 2 0,0 0 0,-1-1 0,-4-1 0,-1 0 0,0-2 0,3-1 0,-1-1 0,1 0 0,-3 2 0,0 2 0,1-3 0,0-2 0,1-3 0,0 2 0,-3 2 0,0 2 0,-1-2 0,3-2 0,0 0 0,-2 0 0,-8 4 0,-2 0 0,-1 0 23,31-6 1,-1-1-24,-1-2 0,-4 1 0,-15 4 0,-2-1 0,8-3 0,-1-1 0,-17 3 0,-3-1 0,-3 3 0,0-1 0,-6 1 0,-3 1 629,18-9-629,-19 9 165,-20 8-165,-13 5 0,-6 3 0,-4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7:5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15484,'20'0'0,"23"0"1941,7 0 1,9 0-1942,15 0 0,8 0 0,-12 0 0,4 0 0,0 0-1808,-1 0 0,0 0 1,0 0 1807,4 0 0,0 0 0,-1 0 0,-8 0 0,-2 0 0,0 0 989,35-1 0,-2 2-989,-12 2 0,-1 3 0,0 1 0,0 3 0,4 9 0,-2 2 0,-5-3 0,1 2 0,10 9 0,2 1 0,-9-6 0,-1 0 0,7 4 0,1 2 0,-30-10 0,0 0 0,-1 0 0,16 6 0,-1 1 934,7 2 1,-3 0-935,-20-5 0,-3 0 0,5 0 0,-3 0 0,-11 1 0,-4 0 6784,33 18-6784,-14 3 0,-11-7 0,10 9 0,12 6 0,-35-24 0,3-1 0,7 5 0,0-2 0,-7-6 0,-1-1 0,1 1 0,-1 0 0,26 14 0,3 2 0,-11-2 0,5 5 0,-9 2 0,-7-3 0,-15-10 0,-10-8 0,-12-13 0,-7-5 0,-1-1 0,-6-4 0,26 29 0,23 15 0,7 5 0,-20-15 0,1 2 0,31 21 0,-5-5 0,-23-17 0,-6-15 0,-23-16 0,-6-6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8:1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2358 24575,'0'-33'0,"0"-24"0,0-34 0,0 32 0,0-2 0,0-2 0,0-1 0,0-3 0,0 1 0,0 10 0,0 2 0,-1 1 0,2 2 0,4-37 0,5 2 0,13-7 0,10 5 0,-14 38 0,3 1 0,2 3 0,1 2 0,1-1 0,1 2 0,25-31 0,0 13 0,-1 10 0,8 0 0,13-3 0,-30 26 0,1-1 0,4-3 0,1 1 0,4 3 0,1 0 0,-2-2 0,1 0 0,15 0 0,2 1 0,-9 2 0,0 0 0,17 0 0,3 2 0,-3 2 0,0 3 0,-2 4 0,1 3 0,18-4 0,1 2 0,-11 7 0,1 1 0,6-3 0,2 0 0,3 3 0,-2-1 0,-6-1 0,-1 0 0,1 1 0,0 1 0,2-3 0,-3 1 0,-18 5 0,-3 1 0,3-1 0,-4 2 0,14 2 0,-25 0 0,-19 0 0,0 0 0,32-5 0,-6 1 0,8-1 0,10-1 0,5 0 0,-15 3 0,1 0 0,0 1 0,27-1 0,0 1 0,-27 2 0,0 0 0,0 0 0,25 0 0,-2 0 0,2 0 0,-1 0 0,-3 1 0,-2 0 0,-7 1 0,0 0 0,-2 2 0,0 1 0,0-1 0,-1 1 0,-7 3 0,-1 0 0,-1-2 0,-2 1 0,-7 3 0,-1 0 0,-4-1 0,-1 0 0,0 2 0,-1 1 0,-1-1 0,0 0 0,4 3 0,-1 0 0,1 0 0,-1 2 0,-1 0 0,-2 2 0,-2 1 0,0 0 0,3 1 0,0 2 0,1 5 0,-1 2 0,3-2 0,0 1 0,3 4 0,0 0 0,-4-3 0,0-1 0,1-2 0,0 1 0,-3 0 0,-3 1 0,0-2 0,-4 2 0,27 29 0,-24-9 0,-25-17 0,-10-17 0,-8-13 0,37 11 0,5 10 0,27 15 0,-9 5 0,1 9 0,-18-7 0,3 8 0,-6 1 0,2 3 0,7 7 0,-3 0 0,3 0 0,-3-1 0,0 6 0,-6-5 0,-4 10 0,-4-6 0,-10 13 0,-11-34 0,0 3 0,-5 5 0,0 2 0,4 9 0,-1 0 0,-3-3 0,-1-2 0,-2-8 0,-2-5 0,1 9 0,-9-23 0,0 9 0,5 21 0,2-4 0,4 4 0,1-1 0,3 2 0,5 13 0,2 1 0,-3-12 0,0-1 0,-1-3 0,-1-1 0,-2-7 0,-2-1 0,-1-2 0,-1-1 0,0 0 0,0 0 0,9 47 0,-11-47 0,-2 1 0,5 46 0,-8-43 0,0 0 0,0 5 0,-1 0 0,1 6 0,0 2 0,2 16 0,0 3 0,-2-4 0,0 0 0,0 8 0,-1-2 0,-2-15 0,0-6 0,-5 21 0,3-29 0,-3-36 0,-2 32 0,-2 13 0,-2-6 0,-1 7 0,0 18 0,0 13 0,-1-1-364,0-11 1,0-1-1,1 2 364,4-13 0,0 2 0,1 0 0,-1-2 0,-2 16 0,-1-2 0,1-3 0,2-11 0,0-2 0,-1-2-65,-2-2 0,-1 0 0,0-4 65,-5 11 0,-1-1 0,-6 11 0,-3-2 0,4-14 0,-3 0 0,-6 11 0,0-1 0,8-11 0,0 0 540,-3 9 0,2-1-540,5-11 0,1-1 103,0 1 0,1-1-103,1-8 0,2-1 0,0-6 0,1-1 0,-1 0 0,0-1 0,-9 46 0,7-44 0,-1 0 0,-8 43 0,8-45 0,1-1 0,-11 36 0,-5 6 0,5-13 0,-2 8 0,1-10 0,3 6 0,0-8 0,4-9 0,5 0 0,-6-14 0,10 2 0,-9-9 0,11-7 0,1-10 0,2-10 0,3 1 0,-8 4 0,-23 34 0,-13 5 0,-8 5 0,3-6 0,-4 1 0,2-3 0,-4 3 0,2-3 0,-12 8 0,1-5 0,-3-1 0,0-1 0,3 2 0,1-2 0,8-15 0,0-1 0,4 0 0,2-3 0,8-9 0,1-4 0,-34 16 0,5-6 0,8-6 0,0 0 0,-1 1 0,-1-3 0,-10-2 0,26-10 0,-4-2 0,-5-3 0,-4-1 0,-20 0 0,-5-2 0,22-4 0,-2-2 0,-1-1-256,-6 0 1,-1-2 0,0 1 255,3 1 0,0-1 0,2-1 0,-29-6 0,5-2 0,21 1 0,8-3 0,-17-17 0,18 12 0,22 8 0,-4 9 0,-13 4 0,-22 2 0,-14 3 0,2 0 0,10-1 0,1-1 0,-6 0-186,-3 0 0,-7 0 0,-1-1 0,7 0 186,0-2 0,5 0 0,-1-3 0,-2-1 0,-1-1 0,2-1-207,4 1 1,0 0-1,2 0 207,5 1 0,0-1 0,1-1 0,2 1 0,1-1 0,1-2 0,-23-4 0,1-2-67,-1-3 1,3-1 66,13-2 0,2-1 0,-2 0 0,2 1 0,11 4 0,2 1 725,4 1 0,2 0-725,5 2 0,3 0 664,-45-4-664,11-7 149,1-4-149,6-13 0,-8-4 0,8 1 0,2 2 0,10 5 0,9 2 0,20 9 0,10 0 0,7 2 0,-18-33 0,-13-14 0,19 20 0,-2-3 0,1 1 0,0 1 0,0 2 0,1 0 0,-1-1 0,0 0 0,1 4 0,0 0 0,3 0 0,0 0 0,-32-29 0,15 7 0,0 9 0,11-1 0,3 1 0,7-1 0,3 5 0,5 4 0,3 5 0,-1-8 0,1 4 0,-3-18 0,0 7 0,-2-15 0,5 4 0,1-12 0,8-2 0,2-15 0,2 42 0,1-1 0,1 3 0,0 0 0,-2-2 0,1 4 0,2-3 0,0-6 0,0-2 0,-3 0 0,-2-14 0,1 1 0,2-16 0,0-4 0,-2 4 0,-1-6 0,2 7 0,3-2 0,0 7 0,-2 8 0,-1 4 0,2 9 0,0 4 0,-3 8 0,-1 1 0,1-43 0,0 41 0,1 1 0,0-48 0,-1 39 0,0-2 0,3 5 0,1 0 0,-3-2 0,1 0 0,1 2 0,2 1 0,-1-42 0,0 4 0,3 18 0,7 4 0,0 16 0,4-2 0,-4 8 0,-1-8 0,-3 4 0,2 5 0,-3 11 0,1 10 0,0 9 0,-3-4 0,5-1 0,-1-4 0,5 0 0,-5 6 0,0 7 0,-2 6 0,1-3 0,0-3 0,4-8 0,-1 2 0,3-1 0,-7 8 0,-1 5 0,-4 2 0,0 3 0,0-16 0,0-9 0,0-14 0,0-4 0,0 9 0,0 8 0,0 15 0,-3 7 0,2 5 0,-2 3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5:13:0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0 516 24575,'17'-4'0,"51"-20"0,-13 2 0,9-4 0,3 1 0,7-2 0,2-2-736,8-4 1,3-1 0,1 1 735,2 3 0,0 1 0,0 2 0,-3 0 0,0 0 0,-6 5 354,10 1 0,-4 5-354,-2-1 0,-7 4 364,6 5-364,-18 2 0,-32 6 0,-17 0 1134,-9 0-1134,-2 0 0,-4 0 0,0-2 0,-1 1 0,-1-5 0,0 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6:54:5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0 22973,'-31'26'0,"-4"24"0,-3 14 0,3-8 0,-1 5 0,0 6 0,2 1 0,1 7 0,0 1 0,3 1-2458,2-1 0,3 0 1,2 1-1,2-2 2373,-1 16 1,4-2 0,2-2 84,3-10 0,3-1 0,4-6 1431,4 8 0,3-5-1431,-2-6 0,2-3 882,2-7 0,3-3-882,14 39 276,3-18-276,7-20 6784,-12-13-6784,-2-17 0,-5 2 0,-6-11 0,0 1 0,-4-8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1FE25-D8DE-344A-AF53-9861C9000929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1A854-0292-7F40-8116-F7C54A63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1A854-0292-7F40-8116-F7C54A63E5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7B75-E99D-38A7-6FF8-8F470449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CEE5-B4B3-A910-2F3A-BBFAAEB4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FF99-D455-EC0C-EE1A-073B4900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3045-D1BB-E923-68F0-37208DE1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DF5-3E46-BA24-14C2-8608A9C7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885D-A8B6-9217-0158-79FBC055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32BF-EECB-5EAC-C837-3ADC18FF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9BBD-D463-5F07-C736-7E35494A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0CB3-50BA-6A57-8211-4E5E0749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69FA-4177-D924-2BE3-9567913A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85A0B-72C0-494A-8686-29C93F38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330B0-C021-0ADC-6BDA-53B0E0658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7B18-B803-6002-89A6-C84226A6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37FD-EFBC-89EF-4BC9-FA5A4E40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CE5E-390F-1E39-300D-50954D8C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EDB6-3D56-8954-2B0B-06AF00B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D25C-A0E6-5B5B-EEE2-235AB873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1D43-9D49-AF52-ACB0-1B0034A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4238-23DF-2940-08E0-F91F13B5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8C5A-DA9B-F19E-62C9-CCABD4DA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9ABE-F8E3-AF96-788B-5FDD2895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9341-2CDD-B896-C1B5-6005973F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13B1-B80F-45A1-750D-9279D8A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5ECD-9D36-D83B-3E4A-4876C68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13A9-2788-3010-D71A-A155D7AC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CEDF-424B-92A8-F616-8B593345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442B-6D61-B306-0866-5A0DD88B9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BEA5-D82B-6A39-C9F5-BB783DA1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D2D6-004C-701D-B796-D23CFE83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F0C6-E612-EC41-E9D8-8DD23236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99A2-593A-B218-DAA5-96201FCB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4A93-799D-6463-2AC8-27CC3EF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AE1F-82DB-06A1-B6E4-BFB926E0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FC972-2AE8-4C4C-897A-6DA2C9F9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CA0FC-4A3E-E3A4-C491-B47F2B099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086E6-AA62-096D-0EC3-DB32723E5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2708E-E140-9205-34CF-5C1D5B1C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ACAD9-250B-4EF9-4003-E2AC55A7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DE1B6-1AB8-1569-C546-62023921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41B7-4B69-1852-25F0-1F0DC7C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7EBC8-00AE-0B02-8B20-A719C71E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729C-A298-3BB4-D6AB-4C2529F6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68BE1-41A1-4D80-3987-CE21B1C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DB06E-190B-99A9-C0E7-551EEC1D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9693A-8D30-B6FE-FA67-72D63037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4B9EB-1463-6140-B2A6-8136295E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63E3-D7E9-7BAE-0B7A-1F2758B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23BF-4C25-7818-A7D3-E280124E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5243-6569-D0A0-C7DD-BAF0D972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4DA1A-6C78-2A60-9EDC-584B95C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8F8C-DA36-D995-25F3-B0CDAE16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49D07-BA92-CD51-0B37-D99C041A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75F0-D942-785F-4902-2EC89DA8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E253D-95CE-F9E1-0780-1CFE815E2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32B3C-1C2D-5F30-C823-6E9F3F6D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6C5A-FCC5-2A16-6F89-3CD9C5F1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2DD4-FB3B-D4CE-D5B1-770211F0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045C-99C4-5072-B229-7380670D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C5A9D-677A-7506-955E-9BF62581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85B0-AB9B-1538-4488-9E6A5DAE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F82C-E91C-19F7-ABDB-9251131B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8C80-29F3-0C5B-D790-F4EB77E78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8F52-DD57-9F5F-37D1-0A345670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B74D-1438-CFB4-D97C-071A6E253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Polymer Enclosure with Wire Passthrough for Implantable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1FD2E-6C74-ED8E-D1D8-7915F995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2023/0148968 A1, Published 5/18/2023</a:t>
            </a:r>
          </a:p>
          <a:p>
            <a:r>
              <a:rPr lang="en-US"/>
              <a:t>6/17/2024</a:t>
            </a:r>
          </a:p>
        </p:txBody>
      </p:sp>
    </p:spTree>
    <p:extLst>
      <p:ext uri="{BB962C8B-B14F-4D97-AF65-F5344CB8AC3E}">
        <p14:creationId xmlns:p14="http://schemas.microsoft.com/office/powerpoint/2010/main" val="423837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463B-B758-DF53-63FF-39C447C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Clamp for Sealing Passthrough Slit</a:t>
            </a:r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3F434AE4-9E51-830D-EA82-FCB6506A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08" y="1825625"/>
            <a:ext cx="437578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29081-3C21-9B20-0129-61CC9ED2AC57}"/>
              </a:ext>
            </a:extLst>
          </p:cNvPr>
          <p:cNvSpPr txBox="1"/>
          <p:nvPr/>
        </p:nvSpPr>
        <p:spPr>
          <a:xfrm>
            <a:off x="2338938" y="2138958"/>
            <a:ext cx="18699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Clamp</a:t>
            </a:r>
            <a:r>
              <a:rPr lang="en-US" altLang="zh-CN" sz="1200" dirty="0"/>
              <a:t>: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Used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apply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pressure</a:t>
            </a:r>
            <a:r>
              <a:rPr lang="zh-CN" altLang="en-US" sz="1000" b="1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portion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b="1" dirty="0"/>
              <a:t>slit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&amp;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insulated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wires</a:t>
            </a:r>
            <a:r>
              <a:rPr lang="zh-CN" altLang="en-US" sz="1000" b="1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b="1" dirty="0"/>
              <a:t>thermocompression</a:t>
            </a:r>
            <a:endParaRPr lang="en-US" altLang="zh-CN" sz="1000" dirty="0"/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b="1" dirty="0"/>
              <a:t>C-clamp</a:t>
            </a:r>
            <a:r>
              <a:rPr lang="zh-CN" altLang="en-US" sz="1000" b="1" dirty="0"/>
              <a:t> </a:t>
            </a:r>
            <a:r>
              <a:rPr lang="en-US" altLang="zh-CN" sz="1000" dirty="0"/>
              <a:t>shown</a:t>
            </a:r>
            <a:r>
              <a:rPr lang="zh-CN" altLang="en-US" sz="1000" dirty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20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CB29-001E-3126-9521-1F69E63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Heater for Sealing Passthrough Slit</a:t>
            </a:r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56682279-2E2D-6906-0997-452363D6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401" y="1825625"/>
            <a:ext cx="481719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CF68D-B4D5-9B28-8F78-00A37AE16FA4}"/>
              </a:ext>
            </a:extLst>
          </p:cNvPr>
          <p:cNvSpPr txBox="1"/>
          <p:nvPr/>
        </p:nvSpPr>
        <p:spPr>
          <a:xfrm>
            <a:off x="2002054" y="2033080"/>
            <a:ext cx="18699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Heater</a:t>
            </a:r>
            <a:r>
              <a:rPr lang="en-US" altLang="zh-CN" sz="1200" dirty="0"/>
              <a:t>: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Used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apply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heat</a:t>
            </a:r>
            <a:r>
              <a:rPr lang="zh-CN" altLang="en-US" sz="1000" b="1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portion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b="1" dirty="0"/>
              <a:t>slit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&amp;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insulated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wires</a:t>
            </a:r>
            <a:r>
              <a:rPr lang="zh-CN" altLang="en-US" sz="1000" b="1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b="1" dirty="0"/>
              <a:t>thermocompression</a:t>
            </a:r>
            <a:endParaRPr lang="en-US" altLang="zh-CN" sz="1000" dirty="0"/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b="1" dirty="0"/>
              <a:t>Furnace</a:t>
            </a:r>
            <a:r>
              <a:rPr lang="zh-CN" altLang="en-US" sz="1000" b="1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heat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200-400C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0469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D09-AEB6-2C3D-9E5A-3573AB84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First View of Mold for Manufacturing a Polymer Enclosure</a:t>
            </a:r>
          </a:p>
        </p:txBody>
      </p:sp>
      <p:pic>
        <p:nvPicPr>
          <p:cNvPr id="8" name="Content Placeholder 4" descr="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6E750827-612C-91B4-17D3-A21DD2EA9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" b="46397"/>
          <a:stretch/>
        </p:blipFill>
        <p:spPr>
          <a:xfrm>
            <a:off x="3469645" y="1782072"/>
            <a:ext cx="5252709" cy="4438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F7E22-690A-105C-9C4D-2820DA136D81}"/>
              </a:ext>
            </a:extLst>
          </p:cNvPr>
          <p:cNvSpPr txBox="1"/>
          <p:nvPr/>
        </p:nvSpPr>
        <p:spPr>
          <a:xfrm>
            <a:off x="3253340" y="4356296"/>
            <a:ext cx="12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  <a:p>
            <a:r>
              <a:rPr lang="en-US" altLang="zh-CN" sz="1000" dirty="0"/>
              <a:t>(polymer</a:t>
            </a:r>
            <a:r>
              <a:rPr lang="zh-CN" altLang="en-US" sz="1000" dirty="0"/>
              <a:t> </a:t>
            </a:r>
            <a:r>
              <a:rPr lang="en-US" altLang="zh-CN" sz="1000" dirty="0"/>
              <a:t>reflows</a:t>
            </a:r>
            <a:r>
              <a:rPr lang="zh-CN" altLang="en-US" sz="1000" dirty="0"/>
              <a:t> </a:t>
            </a:r>
            <a:r>
              <a:rPr lang="en-US" altLang="zh-CN" sz="1000" dirty="0"/>
              <a:t>within</a:t>
            </a:r>
            <a:r>
              <a:rPr lang="zh-CN" altLang="en-US" sz="1000" dirty="0"/>
              <a:t> </a:t>
            </a:r>
            <a:r>
              <a:rPr lang="en-US" altLang="zh-CN" sz="1000" dirty="0"/>
              <a:t>mold)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0B4CC-F87D-B06B-848C-CDD28D943D32}"/>
              </a:ext>
            </a:extLst>
          </p:cNvPr>
          <p:cNvSpPr txBox="1"/>
          <p:nvPr/>
        </p:nvSpPr>
        <p:spPr>
          <a:xfrm>
            <a:off x="8241085" y="3152001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225BD-403E-B22D-8EEF-C50259BA10E3}"/>
              </a:ext>
            </a:extLst>
          </p:cNvPr>
          <p:cNvSpPr txBox="1"/>
          <p:nvPr/>
        </p:nvSpPr>
        <p:spPr>
          <a:xfrm>
            <a:off x="5956150" y="5317312"/>
            <a:ext cx="1570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  <a:p>
            <a:r>
              <a:rPr lang="en-US" altLang="zh-CN" sz="1000" dirty="0"/>
              <a:t>(where</a:t>
            </a:r>
            <a:r>
              <a:rPr lang="zh-CN" altLang="en-US" sz="1000" dirty="0"/>
              <a:t> </a:t>
            </a:r>
            <a:r>
              <a:rPr lang="en-US" altLang="zh-CN" sz="1000" dirty="0"/>
              <a:t>wires</a:t>
            </a:r>
            <a:r>
              <a:rPr lang="zh-CN" altLang="en-US" sz="1000" dirty="0"/>
              <a:t> </a:t>
            </a:r>
            <a:r>
              <a:rPr lang="en-US" altLang="zh-CN" sz="1000" dirty="0"/>
              <a:t>extend</a:t>
            </a:r>
            <a:r>
              <a:rPr lang="zh-CN" altLang="en-US" sz="1000" dirty="0"/>
              <a:t> </a:t>
            </a:r>
            <a:r>
              <a:rPr lang="en-US" altLang="zh-CN" sz="1000" dirty="0"/>
              <a:t>out)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5407-48C3-C805-8005-6502BDF2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Second View of Mold for Manufacturing a Polymer Enclosure, with Wires in Place</a:t>
            </a:r>
          </a:p>
        </p:txBody>
      </p:sp>
      <p:pic>
        <p:nvPicPr>
          <p:cNvPr id="4" name="Content Placeholder 4" descr="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57335E70-8939-A63F-C8ED-80F22A8C2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74"/>
          <a:stretch/>
        </p:blipFill>
        <p:spPr>
          <a:xfrm>
            <a:off x="3098540" y="1773207"/>
            <a:ext cx="5994920" cy="445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74356-6BB3-1AD0-D1C5-EACCD71321D9}"/>
              </a:ext>
            </a:extLst>
          </p:cNvPr>
          <p:cNvSpPr txBox="1"/>
          <p:nvPr/>
        </p:nvSpPr>
        <p:spPr>
          <a:xfrm>
            <a:off x="5971221" y="2065479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EE455-350F-EDAB-1DE7-70E8A3769AB3}"/>
              </a:ext>
            </a:extLst>
          </p:cNvPr>
          <p:cNvSpPr txBox="1"/>
          <p:nvPr/>
        </p:nvSpPr>
        <p:spPr>
          <a:xfrm>
            <a:off x="7247068" y="2886084"/>
            <a:ext cx="84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BAF84-9E3D-4CEB-CBC4-168E315B2201}"/>
              </a:ext>
            </a:extLst>
          </p:cNvPr>
          <p:cNvSpPr txBox="1"/>
          <p:nvPr/>
        </p:nvSpPr>
        <p:spPr>
          <a:xfrm>
            <a:off x="3193096" y="5087816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37A43-EFA0-6BF8-7BF9-61A5560B79FF}"/>
              </a:ext>
            </a:extLst>
          </p:cNvPr>
          <p:cNvSpPr txBox="1"/>
          <p:nvPr/>
        </p:nvSpPr>
        <p:spPr>
          <a:xfrm>
            <a:off x="7247068" y="4949316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C66C7-CB05-D8DD-8623-545DA23F705C}"/>
              </a:ext>
            </a:extLst>
          </p:cNvPr>
          <p:cNvSpPr txBox="1"/>
          <p:nvPr/>
        </p:nvSpPr>
        <p:spPr>
          <a:xfrm>
            <a:off x="5760050" y="5087816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Melt zone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D084E-B9E1-8D11-BD3F-DF79FC92FA00}"/>
              </a:ext>
            </a:extLst>
          </p:cNvPr>
          <p:cNvSpPr txBox="1"/>
          <p:nvPr/>
        </p:nvSpPr>
        <p:spPr>
          <a:xfrm>
            <a:off x="4378532" y="5087816"/>
            <a:ext cx="107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pic>
        <p:nvPicPr>
          <p:cNvPr id="3" name="Content Placeholder 4" descr="A drawing of a wire&#10;&#10;Description automatically generated">
            <a:extLst>
              <a:ext uri="{FF2B5EF4-FFF2-40B4-BE49-F238E27FC236}">
                <a16:creationId xmlns:a16="http://schemas.microsoft.com/office/drawing/2014/main" id="{D5882E3B-98C9-E650-160B-EE2073B65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406" b="33053"/>
          <a:stretch/>
        </p:blipFill>
        <p:spPr>
          <a:xfrm>
            <a:off x="9806439" y="1429537"/>
            <a:ext cx="1631709" cy="29130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5F26BB-84E3-8305-257F-03B5B8F48261}"/>
                  </a:ext>
                </a:extLst>
              </p14:cNvPr>
              <p14:cNvContentPartPr/>
              <p14:nvPr/>
            </p14:nvContentPartPr>
            <p14:xfrm>
              <a:off x="10151116" y="3579676"/>
              <a:ext cx="189360" cy="781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5F26BB-84E3-8305-257F-03B5B8F482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2476" y="3570676"/>
                <a:ext cx="20700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523B5F7-073B-F4EB-71F4-7D55D97179F2}"/>
              </a:ext>
            </a:extLst>
          </p:cNvPr>
          <p:cNvSpPr txBox="1"/>
          <p:nvPr/>
        </p:nvSpPr>
        <p:spPr>
          <a:xfrm>
            <a:off x="10061184" y="4377046"/>
            <a:ext cx="112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Bond</a:t>
            </a:r>
            <a:r>
              <a:rPr lang="zh-CN" altLang="en-US" sz="1200" dirty="0"/>
              <a:t> </a:t>
            </a:r>
            <a:r>
              <a:rPr lang="en-US" altLang="zh-CN" sz="1200" dirty="0"/>
              <a:t>pad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4C29C-5BFF-A7AA-07C2-51E1B36B49DF}"/>
              </a:ext>
            </a:extLst>
          </p:cNvPr>
          <p:cNvSpPr txBox="1"/>
          <p:nvPr/>
        </p:nvSpPr>
        <p:spPr>
          <a:xfrm>
            <a:off x="9491497" y="1328142"/>
            <a:ext cx="142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444255-C921-E9F2-6750-09098A798884}"/>
                  </a:ext>
                </a:extLst>
              </p14:cNvPr>
              <p14:cNvContentPartPr/>
              <p14:nvPr/>
            </p14:nvContentPartPr>
            <p14:xfrm>
              <a:off x="10203676" y="1662676"/>
              <a:ext cx="327240" cy="165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444255-C921-E9F2-6750-09098A7988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5036" y="1654036"/>
                <a:ext cx="344880" cy="182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5D3B259-4EA5-D467-3237-89AACDD7D1DB}"/>
              </a:ext>
            </a:extLst>
          </p:cNvPr>
          <p:cNvSpPr txBox="1"/>
          <p:nvPr/>
        </p:nvSpPr>
        <p:spPr>
          <a:xfrm>
            <a:off x="9561398" y="4964705"/>
            <a:ext cx="212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</a:t>
            </a:r>
            <a:r>
              <a:rPr lang="zh-CN" altLang="en-US" sz="1000" dirty="0"/>
              <a:t> </a:t>
            </a:r>
            <a:r>
              <a:rPr lang="en-US" altLang="zh-CN" sz="1000" b="1" dirty="0"/>
              <a:t>wires</a:t>
            </a:r>
            <a:r>
              <a:rPr lang="zh-CN" altLang="en-US" sz="1000" dirty="0"/>
              <a:t> </a:t>
            </a:r>
            <a:r>
              <a:rPr lang="en-US" altLang="zh-CN" sz="1000" dirty="0"/>
              <a:t>are </a:t>
            </a:r>
            <a:r>
              <a:rPr lang="en-US" altLang="zh-CN" sz="1000" b="1" dirty="0"/>
              <a:t>pre-connected</a:t>
            </a:r>
            <a:r>
              <a:rPr lang="zh-CN" altLang="en-US" sz="1000" dirty="0"/>
              <a:t> </a:t>
            </a:r>
            <a:r>
              <a:rPr lang="en-US" altLang="zh-CN" sz="1000" dirty="0"/>
              <a:t>to electronics</a:t>
            </a:r>
            <a:r>
              <a:rPr lang="en-US" altLang="zh-CN" sz="1000" b="1" dirty="0"/>
              <a:t> before slit formation </a:t>
            </a:r>
            <a:r>
              <a:rPr lang="en-US" altLang="zh-CN" sz="1000" dirty="0">
                <a:sym typeface="Wingdings" pitchFamily="2" charset="2"/>
              </a:rPr>
              <a:t> </a:t>
            </a:r>
            <a:r>
              <a:rPr lang="en-US" altLang="zh-CN" sz="1000" b="1" dirty="0">
                <a:sym typeface="Wingdings" pitchFamily="2" charset="2"/>
              </a:rPr>
              <a:t>bond pad OUTSIDE</a:t>
            </a:r>
            <a:r>
              <a:rPr lang="en-US" altLang="zh-CN" sz="1000" dirty="0">
                <a:sym typeface="Wingdings" pitchFamily="2" charset="2"/>
              </a:rPr>
              <a:t> of mold (prevent damage to electronics)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728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8EC-BF73-FA56-8C82-C3331C7C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Mold for Manufacturing a Polymer Enclosure, with Wires and Stiffener in Place</a:t>
            </a:r>
          </a:p>
        </p:txBody>
      </p:sp>
      <p:pic>
        <p:nvPicPr>
          <p:cNvPr id="5" name="Content Placeholder 4" descr="A diagram of a computer device&#10;&#10;Description automatically generated">
            <a:extLst>
              <a:ext uri="{FF2B5EF4-FFF2-40B4-BE49-F238E27FC236}">
                <a16:creationId xmlns:a16="http://schemas.microsoft.com/office/drawing/2014/main" id="{20EE8F66-4000-EB79-3F9C-054136E57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118" y="1825625"/>
            <a:ext cx="54237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AC8D3-210D-C628-8211-7193C05D1E5B}"/>
              </a:ext>
            </a:extLst>
          </p:cNvPr>
          <p:cNvSpPr txBox="1"/>
          <p:nvPr/>
        </p:nvSpPr>
        <p:spPr>
          <a:xfrm>
            <a:off x="5723795" y="2119267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F7C05-EAF3-4313-9D15-226AA4B11678}"/>
              </a:ext>
            </a:extLst>
          </p:cNvPr>
          <p:cNvSpPr txBox="1"/>
          <p:nvPr/>
        </p:nvSpPr>
        <p:spPr>
          <a:xfrm>
            <a:off x="3139307" y="5184635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6337B-FC3F-EC75-8230-DD65E156F919}"/>
              </a:ext>
            </a:extLst>
          </p:cNvPr>
          <p:cNvSpPr txBox="1"/>
          <p:nvPr/>
        </p:nvSpPr>
        <p:spPr>
          <a:xfrm>
            <a:off x="7257826" y="3160662"/>
            <a:ext cx="84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6C892-414B-95B2-5E51-DDEC6C6B5ACB}"/>
              </a:ext>
            </a:extLst>
          </p:cNvPr>
          <p:cNvSpPr txBox="1"/>
          <p:nvPr/>
        </p:nvSpPr>
        <p:spPr>
          <a:xfrm>
            <a:off x="7343218" y="5046135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7A438-2006-3973-073B-203D5D124A63}"/>
              </a:ext>
            </a:extLst>
          </p:cNvPr>
          <p:cNvSpPr txBox="1"/>
          <p:nvPr/>
        </p:nvSpPr>
        <p:spPr>
          <a:xfrm>
            <a:off x="4346655" y="5184634"/>
            <a:ext cx="107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E099D-A586-AA24-9BAD-5F4CB5A3283B}"/>
              </a:ext>
            </a:extLst>
          </p:cNvPr>
          <p:cNvSpPr txBox="1"/>
          <p:nvPr/>
        </p:nvSpPr>
        <p:spPr>
          <a:xfrm>
            <a:off x="5830098" y="5092301"/>
            <a:ext cx="79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Melt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FB503-D7BE-8A4B-3DCB-6C8ECD7160BF}"/>
              </a:ext>
            </a:extLst>
          </p:cNvPr>
          <p:cNvSpPr txBox="1"/>
          <p:nvPr/>
        </p:nvSpPr>
        <p:spPr>
          <a:xfrm>
            <a:off x="6492109" y="5184634"/>
            <a:ext cx="23157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Stiffener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Placed between polymer &amp; mold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Temporarily support wires during sealing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Protect wires from damage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Maintain alignment of wires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Made of Kapton (</a:t>
            </a:r>
            <a:r>
              <a:rPr lang="en-US" sz="1000" dirty="0" err="1"/>
              <a:t>polymide</a:t>
            </a:r>
            <a:r>
              <a:rPr lang="en-US" sz="1000" dirty="0"/>
              <a:t> film type)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81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1F73-2B72-A5B8-5C0C-4B65FF79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Flowchart for Manufacturing Enclosure with Passthrough Slit</a:t>
            </a:r>
          </a:p>
        </p:txBody>
      </p:sp>
      <p:pic>
        <p:nvPicPr>
          <p:cNvPr id="5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D2FBAB67-925F-B3CD-F553-0C77F46E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227" y="1276515"/>
            <a:ext cx="4183119" cy="5216360"/>
          </a:xfrm>
        </p:spPr>
      </p:pic>
    </p:spTree>
    <p:extLst>
      <p:ext uri="{BB962C8B-B14F-4D97-AF65-F5344CB8AC3E}">
        <p14:creationId xmlns:p14="http://schemas.microsoft.com/office/powerpoint/2010/main" val="193077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9" b="75680"/>
          <a:stretch/>
        </p:blipFill>
        <p:spPr>
          <a:xfrm>
            <a:off x="3038296" y="314998"/>
            <a:ext cx="7537064" cy="1240753"/>
          </a:xfrm>
          <a:prstGeom prst="rect">
            <a:avLst/>
          </a:prstGeom>
        </p:spPr>
      </p:pic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21E11EFC-F32B-4453-4532-45A0A45F8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4" r="31455" b="66099"/>
          <a:stretch/>
        </p:blipFill>
        <p:spPr>
          <a:xfrm>
            <a:off x="3038296" y="2830696"/>
            <a:ext cx="3007810" cy="2913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74678-7A71-39C6-9F9C-EB8C77312B49}"/>
              </a:ext>
            </a:extLst>
          </p:cNvPr>
          <p:cNvSpPr txBox="1"/>
          <p:nvPr/>
        </p:nvSpPr>
        <p:spPr>
          <a:xfrm>
            <a:off x="1813014" y="4456984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pic>
        <p:nvPicPr>
          <p:cNvPr id="9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352B1186-5C1E-8FB3-050C-A3DD87683B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16" t="11970" r="13166" b="63152"/>
          <a:stretch/>
        </p:blipFill>
        <p:spPr>
          <a:xfrm>
            <a:off x="6838949" y="3500196"/>
            <a:ext cx="4181475" cy="1634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23DF0A-7858-9EB0-57F0-2721341F73D5}"/>
              </a:ext>
            </a:extLst>
          </p:cNvPr>
          <p:cNvSpPr txBox="1"/>
          <p:nvPr/>
        </p:nvSpPr>
        <p:spPr>
          <a:xfrm>
            <a:off x="7404869" y="3419533"/>
            <a:ext cx="171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</p:spTree>
    <p:extLst>
      <p:ext uri="{BB962C8B-B14F-4D97-AF65-F5344CB8AC3E}">
        <p14:creationId xmlns:p14="http://schemas.microsoft.com/office/powerpoint/2010/main" val="419955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" t="31325" r="-156" b="55474"/>
          <a:stretch/>
        </p:blipFill>
        <p:spPr>
          <a:xfrm>
            <a:off x="3038296" y="314998"/>
            <a:ext cx="7537064" cy="1240753"/>
          </a:xfrm>
          <a:prstGeom prst="rect">
            <a:avLst/>
          </a:prstGeom>
        </p:spPr>
      </p:pic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D2372DE1-C5D9-4A13-9820-3A57B6A5E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7" t="34460" r="29074" b="31750"/>
          <a:stretch/>
        </p:blipFill>
        <p:spPr>
          <a:xfrm>
            <a:off x="1700893" y="2579967"/>
            <a:ext cx="2887123" cy="242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EEAB1-66BE-67F0-ED4A-F97B71AEB23C}"/>
              </a:ext>
            </a:extLst>
          </p:cNvPr>
          <p:cNvSpPr txBox="1"/>
          <p:nvPr/>
        </p:nvSpPr>
        <p:spPr>
          <a:xfrm>
            <a:off x="486385" y="3794549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AA9C3-FDEC-2BD8-B2FB-469D8D24FD99}"/>
              </a:ext>
            </a:extLst>
          </p:cNvPr>
          <p:cNvSpPr txBox="1"/>
          <p:nvPr/>
        </p:nvSpPr>
        <p:spPr>
          <a:xfrm>
            <a:off x="4588016" y="3225320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pic>
        <p:nvPicPr>
          <p:cNvPr id="3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F6730ED4-8B4C-7788-3FCB-996E38959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66941" r="21222" b="-331"/>
          <a:stretch/>
        </p:blipFill>
        <p:spPr>
          <a:xfrm>
            <a:off x="6273478" y="2386305"/>
            <a:ext cx="3738623" cy="255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C6745-20C1-4267-5F18-724CA04DE36B}"/>
              </a:ext>
            </a:extLst>
          </p:cNvPr>
          <p:cNvSpPr txBox="1"/>
          <p:nvPr/>
        </p:nvSpPr>
        <p:spPr>
          <a:xfrm>
            <a:off x="9452694" y="2579967"/>
            <a:ext cx="147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Forceps/Tweezers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EB7C4-F3C3-14D9-7CE3-C69BA1426819}"/>
              </a:ext>
            </a:extLst>
          </p:cNvPr>
          <p:cNvSpPr txBox="1"/>
          <p:nvPr/>
        </p:nvSpPr>
        <p:spPr>
          <a:xfrm>
            <a:off x="2193478" y="5009131"/>
            <a:ext cx="190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 slit via knife/blade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D4E98-D638-B471-7D74-572D23D28125}"/>
              </a:ext>
            </a:extLst>
          </p:cNvPr>
          <p:cNvSpPr txBox="1"/>
          <p:nvPr/>
        </p:nvSpPr>
        <p:spPr>
          <a:xfrm>
            <a:off x="6924379" y="4916797"/>
            <a:ext cx="243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Widen slit via forceps, then sand down to accommodate wires</a:t>
            </a:r>
          </a:p>
        </p:txBody>
      </p:sp>
    </p:spTree>
    <p:extLst>
      <p:ext uri="{BB962C8B-B14F-4D97-AF65-F5344CB8AC3E}">
        <p14:creationId xmlns:p14="http://schemas.microsoft.com/office/powerpoint/2010/main" val="19259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82" b="36017"/>
          <a:stretch/>
        </p:blipFill>
        <p:spPr>
          <a:xfrm>
            <a:off x="3038296" y="314998"/>
            <a:ext cx="7537064" cy="1240753"/>
          </a:xfrm>
          <a:prstGeom prst="rect">
            <a:avLst/>
          </a:prstGeom>
        </p:spPr>
      </p:pic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C9FCA0F4-9EC8-374B-0C6C-9B382EBF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128" b="16854"/>
          <a:stretch/>
        </p:blipFill>
        <p:spPr>
          <a:xfrm>
            <a:off x="469934" y="3156407"/>
            <a:ext cx="4751423" cy="2259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1B83F-72DA-4292-5D98-ADA386878235}"/>
              </a:ext>
            </a:extLst>
          </p:cNvPr>
          <p:cNvSpPr txBox="1"/>
          <p:nvPr/>
        </p:nvSpPr>
        <p:spPr>
          <a:xfrm>
            <a:off x="469934" y="2972736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D2C2-8161-BFE7-B986-6B1F0DDDCD4F}"/>
              </a:ext>
            </a:extLst>
          </p:cNvPr>
          <p:cNvSpPr txBox="1"/>
          <p:nvPr/>
        </p:nvSpPr>
        <p:spPr>
          <a:xfrm>
            <a:off x="2063583" y="5322249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B9AB4-304D-347B-8BA6-CEA8FDD4D152}"/>
              </a:ext>
            </a:extLst>
          </p:cNvPr>
          <p:cNvSpPr txBox="1"/>
          <p:nvPr/>
        </p:nvSpPr>
        <p:spPr>
          <a:xfrm>
            <a:off x="2343286" y="2931361"/>
            <a:ext cx="78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pic>
        <p:nvPicPr>
          <p:cNvPr id="3" name="Content Placeholder 4" descr="A diagram of a computer device&#10;&#10;Description automatically generated">
            <a:extLst>
              <a:ext uri="{FF2B5EF4-FFF2-40B4-BE49-F238E27FC236}">
                <a16:creationId xmlns:a16="http://schemas.microsoft.com/office/drawing/2014/main" id="{9976271D-50B1-CC9D-2B29-E9F29BA5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984" y="1829776"/>
            <a:ext cx="5423764" cy="43513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AA6BCE-7A13-9366-7C3D-03A645CF6800}"/>
              </a:ext>
            </a:extLst>
          </p:cNvPr>
          <p:cNvSpPr txBox="1"/>
          <p:nvPr/>
        </p:nvSpPr>
        <p:spPr>
          <a:xfrm>
            <a:off x="8802661" y="2123418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7DD9A1-4CEF-4D39-F7E2-68E068B1B0C5}"/>
              </a:ext>
            </a:extLst>
          </p:cNvPr>
          <p:cNvSpPr txBox="1"/>
          <p:nvPr/>
        </p:nvSpPr>
        <p:spPr>
          <a:xfrm>
            <a:off x="6218173" y="5188786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0936B-A99E-66C5-B747-52BDB5D9B7BF}"/>
              </a:ext>
            </a:extLst>
          </p:cNvPr>
          <p:cNvSpPr txBox="1"/>
          <p:nvPr/>
        </p:nvSpPr>
        <p:spPr>
          <a:xfrm>
            <a:off x="10336692" y="3164813"/>
            <a:ext cx="84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4CAD9-20E9-1211-9080-890F2C1C3A6F}"/>
              </a:ext>
            </a:extLst>
          </p:cNvPr>
          <p:cNvSpPr txBox="1"/>
          <p:nvPr/>
        </p:nvSpPr>
        <p:spPr>
          <a:xfrm>
            <a:off x="10422084" y="5050286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FF87F-629D-4F70-4E94-EB346BA14FA0}"/>
              </a:ext>
            </a:extLst>
          </p:cNvPr>
          <p:cNvSpPr txBox="1"/>
          <p:nvPr/>
        </p:nvSpPr>
        <p:spPr>
          <a:xfrm>
            <a:off x="7425521" y="5188785"/>
            <a:ext cx="107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3B3A5-B939-9A8A-D2E6-FD5F38CA981C}"/>
              </a:ext>
            </a:extLst>
          </p:cNvPr>
          <p:cNvSpPr txBox="1"/>
          <p:nvPr/>
        </p:nvSpPr>
        <p:spPr>
          <a:xfrm>
            <a:off x="8908964" y="5096452"/>
            <a:ext cx="79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Melt zone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16948-5C88-5192-4EE1-6E96EB335BC4}"/>
              </a:ext>
            </a:extLst>
          </p:cNvPr>
          <p:cNvSpPr txBox="1"/>
          <p:nvPr/>
        </p:nvSpPr>
        <p:spPr>
          <a:xfrm>
            <a:off x="9570975" y="5188785"/>
            <a:ext cx="765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Stiffener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359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1" t="70863" r="311" b="10037"/>
          <a:stretch/>
        </p:blipFill>
        <p:spPr>
          <a:xfrm>
            <a:off x="3026573" y="130328"/>
            <a:ext cx="7537064" cy="1795156"/>
          </a:xfrm>
          <a:prstGeom prst="rect">
            <a:avLst/>
          </a:prstGeom>
        </p:spPr>
      </p:pic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457C6D6E-88A7-4CBC-958D-8CCC21C4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800868" y="2562610"/>
            <a:ext cx="3345956" cy="3022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F36BC-CEC6-B394-9678-5A6475E0F294}"/>
              </a:ext>
            </a:extLst>
          </p:cNvPr>
          <p:cNvSpPr txBox="1"/>
          <p:nvPr/>
        </p:nvSpPr>
        <p:spPr>
          <a:xfrm>
            <a:off x="9218398" y="2513834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Heater</a:t>
            </a:r>
          </a:p>
        </p:txBody>
      </p:sp>
      <p:pic>
        <p:nvPicPr>
          <p:cNvPr id="7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4E370882-B677-48E2-1A88-FAB045B1A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850" y="2416105"/>
            <a:ext cx="3334010" cy="3315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CD6AA-029C-248F-4E85-8FA20CCF5038}"/>
              </a:ext>
            </a:extLst>
          </p:cNvPr>
          <p:cNvSpPr txBox="1"/>
          <p:nvPr/>
        </p:nvSpPr>
        <p:spPr>
          <a:xfrm>
            <a:off x="6096000" y="2562610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BF6C5-B895-560B-3CEB-CF0270DBAE19}"/>
              </a:ext>
            </a:extLst>
          </p:cNvPr>
          <p:cNvSpPr txBox="1"/>
          <p:nvPr/>
        </p:nvSpPr>
        <p:spPr>
          <a:xfrm>
            <a:off x="457496" y="2069583"/>
            <a:ext cx="46932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</a:t>
            </a:r>
            <a:r>
              <a:rPr lang="en-US" sz="1400" b="1" dirty="0"/>
              <a:t>thermo-compression </a:t>
            </a:r>
            <a:r>
              <a:rPr lang="en-US" sz="1400" dirty="0"/>
              <a:t>techniques for </a:t>
            </a:r>
            <a:r>
              <a:rPr lang="en-US" sz="1400" b="1" dirty="0"/>
              <a:t>thermal bonding PCTFE </a:t>
            </a:r>
            <a:r>
              <a:rPr lang="en-US" sz="1400" dirty="0"/>
              <a:t>(performed </a:t>
            </a:r>
            <a:r>
              <a:rPr lang="en-US" sz="1400" b="1" dirty="0"/>
              <a:t>automatically </a:t>
            </a:r>
            <a:r>
              <a:rPr lang="en-US" sz="1400" dirty="0"/>
              <a:t>in controller)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b="1" dirty="0"/>
              <a:t>Seal</a:t>
            </a:r>
            <a:r>
              <a:rPr lang="en-US" sz="1400" dirty="0"/>
              <a:t> </a:t>
            </a:r>
            <a:r>
              <a:rPr lang="en-US" sz="1400" b="1" dirty="0"/>
              <a:t>slit </a:t>
            </a:r>
            <a:r>
              <a:rPr lang="en-US" sz="1400" dirty="0"/>
              <a:t>around wires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Apply </a:t>
            </a:r>
            <a:r>
              <a:rPr lang="en-US" sz="1400" b="1" dirty="0"/>
              <a:t>pressure</a:t>
            </a:r>
            <a:r>
              <a:rPr lang="en-US" sz="1400" dirty="0"/>
              <a:t> on </a:t>
            </a:r>
            <a:r>
              <a:rPr lang="en-US" sz="1400" b="1" dirty="0"/>
              <a:t>polymer piece</a:t>
            </a:r>
            <a:r>
              <a:rPr lang="en-US" sz="1400" dirty="0"/>
              <a:t> + </a:t>
            </a:r>
            <a:r>
              <a:rPr lang="en-US" sz="1400" b="1" dirty="0"/>
              <a:t>insulated wires </a:t>
            </a:r>
            <a:r>
              <a:rPr lang="en-US" sz="1400" dirty="0"/>
              <a:t>on the </a:t>
            </a:r>
            <a:r>
              <a:rPr lang="en-US" sz="1400" b="1" dirty="0"/>
              <a:t>slit portion </a:t>
            </a:r>
            <a:r>
              <a:rPr lang="en-US" sz="1400" dirty="0"/>
              <a:t>via </a:t>
            </a:r>
            <a:r>
              <a:rPr lang="en-US" sz="1400" b="1" dirty="0"/>
              <a:t>clamp</a:t>
            </a:r>
            <a:r>
              <a:rPr lang="en-US" sz="1400" dirty="0"/>
              <a:t> (or hydraulic press/piston)</a:t>
            </a:r>
          </a:p>
          <a:p>
            <a:pPr marL="800100" lvl="1" indent="-342900">
              <a:buAutoNum type="arabicPeriod"/>
            </a:pPr>
            <a:r>
              <a:rPr lang="en-US" sz="1400" b="1" dirty="0"/>
              <a:t>Heat</a:t>
            </a:r>
            <a:r>
              <a:rPr lang="en-US" sz="1400" dirty="0"/>
              <a:t> polymer + wires via </a:t>
            </a:r>
            <a:r>
              <a:rPr lang="en-US" sz="1400" b="1" dirty="0"/>
              <a:t>furnace</a:t>
            </a:r>
            <a:r>
              <a:rPr lang="en-US" sz="1400" dirty="0"/>
              <a:t> (or hot plate) – </a:t>
            </a:r>
            <a:r>
              <a:rPr lang="en-US" sz="1400" b="1" dirty="0"/>
              <a:t>melt polymer without damaging wires </a:t>
            </a:r>
            <a:r>
              <a:rPr lang="en-US" sz="1400" dirty="0"/>
              <a:t>(250-300C for PCTFE polymer piece for </a:t>
            </a:r>
            <a:r>
              <a:rPr lang="en-US" sz="1400" b="1" dirty="0"/>
              <a:t>reflow + fusing</a:t>
            </a:r>
            <a:r>
              <a:rPr lang="en-US" sz="1400" dirty="0"/>
              <a:t> around PI wires, 10-15 minutes)</a:t>
            </a:r>
          </a:p>
          <a:p>
            <a:pPr lvl="2"/>
            <a:r>
              <a:rPr lang="en-US" sz="1400" b="1" dirty="0"/>
              <a:t>Higher pressure, time, temperature of thermocompression </a:t>
            </a:r>
            <a:r>
              <a:rPr lang="en-US" sz="1400" b="1" dirty="0">
                <a:sym typeface="Wingdings" pitchFamily="2" charset="2"/>
              </a:rPr>
              <a:t> more PCTFE melt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Deactivate heater &amp; clamping devices </a:t>
            </a:r>
            <a:r>
              <a:rPr lang="en-US" sz="1400" dirty="0"/>
              <a:t>from mold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Dispose active electronics </a:t>
            </a:r>
            <a:r>
              <a:rPr lang="en-US" sz="1400" dirty="0"/>
              <a:t>within 2 polymer pieces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b="1" dirty="0"/>
              <a:t>Join 2 polymer pieces</a:t>
            </a:r>
            <a:r>
              <a:rPr lang="en-US" sz="1400" dirty="0"/>
              <a:t> to </a:t>
            </a:r>
            <a:r>
              <a:rPr lang="en-US" sz="1400" b="1" dirty="0"/>
              <a:t>form enclosure </a:t>
            </a:r>
            <a:r>
              <a:rPr lang="en-US" sz="1400" dirty="0"/>
              <a:t>(similar to step 1, but set max temperature to 255-260C)</a:t>
            </a:r>
          </a:p>
          <a:p>
            <a:pPr marL="342900" indent="-342900">
              <a:buAutoNum type="arabicPeriod"/>
            </a:pPr>
            <a:r>
              <a:rPr lang="en-US" sz="1400" b="1" dirty="0"/>
              <a:t>Cool </a:t>
            </a:r>
            <a:r>
              <a:rPr lang="en-US" sz="1400" dirty="0"/>
              <a:t>implantable device (sealing system sets alarm to notify user of completion)</a:t>
            </a:r>
          </a:p>
          <a:p>
            <a:endParaRPr lang="en-US" sz="1400" dirty="0"/>
          </a:p>
          <a:p>
            <a:r>
              <a:rPr lang="en-US" sz="1400" dirty="0"/>
              <a:t>* </a:t>
            </a:r>
            <a:r>
              <a:rPr lang="en-US" sz="1400" b="1" dirty="0"/>
              <a:t>reflow</a:t>
            </a:r>
            <a:r>
              <a:rPr lang="en-US" sz="1400" dirty="0"/>
              <a:t>: </a:t>
            </a:r>
            <a:r>
              <a:rPr lang="en-US" sz="1400" b="1" dirty="0"/>
              <a:t>join metals</a:t>
            </a:r>
            <a:r>
              <a:rPr lang="en-US" altLang="zh-CN" sz="1400" b="1" dirty="0"/>
              <a:t>/polymers</a:t>
            </a:r>
            <a:r>
              <a:rPr lang="en-US" sz="1400" b="1" dirty="0"/>
              <a:t> together </a:t>
            </a:r>
            <a:r>
              <a:rPr lang="en-US" sz="1400" dirty="0"/>
              <a:t>by </a:t>
            </a:r>
            <a:r>
              <a:rPr lang="en-US" sz="1400" b="1" dirty="0"/>
              <a:t>heating</a:t>
            </a:r>
            <a:r>
              <a:rPr lang="en-US" sz="1400" dirty="0"/>
              <a:t> and </a:t>
            </a:r>
            <a:r>
              <a:rPr lang="en-US" sz="1400" b="1" dirty="0"/>
              <a:t>melting</a:t>
            </a:r>
            <a:r>
              <a:rPr lang="en-US" sz="1400" dirty="0"/>
              <a:t> </a:t>
            </a:r>
            <a:r>
              <a:rPr lang="en-US" sz="1400" b="1" dirty="0"/>
              <a:t>solder</a:t>
            </a:r>
          </a:p>
        </p:txBody>
      </p:sp>
    </p:spTree>
    <p:extLst>
      <p:ext uri="{BB962C8B-B14F-4D97-AF65-F5344CB8AC3E}">
        <p14:creationId xmlns:p14="http://schemas.microsoft.com/office/powerpoint/2010/main" val="180134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BC6E-4F01-83AC-2C6A-F07EA7BE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2FCE-3659-C2FC-C76D-EAA8F973C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Implantable devices in-vivo have rigid hermetic housing to protect active electronics from environmental and mechanical stress</a:t>
            </a:r>
          </a:p>
          <a:p>
            <a:r>
              <a:rPr lang="en-US" sz="2000" dirty="0"/>
              <a:t>Increasingly</a:t>
            </a:r>
            <a:r>
              <a:rPr lang="zh-CN" altLang="en-US" sz="2000" dirty="0"/>
              <a:t> </a:t>
            </a:r>
            <a:r>
              <a:rPr lang="en-US" altLang="zh-CN" sz="2000" dirty="0"/>
              <a:t>common</a:t>
            </a:r>
            <a:r>
              <a:rPr lang="zh-CN" altLang="en-US" sz="2000" dirty="0"/>
              <a:t> </a:t>
            </a:r>
            <a:r>
              <a:rPr lang="en-US" altLang="zh-CN" sz="2000" dirty="0"/>
              <a:t>for </a:t>
            </a:r>
            <a:r>
              <a:rPr lang="en-US" altLang="zh-CN" sz="2000" b="1" dirty="0"/>
              <a:t>large number (e.g., thousands) of tightly-spaced (micron-level spaced) wires </a:t>
            </a:r>
            <a:r>
              <a:rPr lang="en-US" altLang="zh-CN" sz="2000" dirty="0"/>
              <a:t>extending from implantable device</a:t>
            </a:r>
          </a:p>
          <a:p>
            <a:r>
              <a:rPr lang="en-US" sz="2000" dirty="0"/>
              <a:t>Traditional housing materials</a:t>
            </a:r>
            <a:r>
              <a:rPr lang="zh-CN" altLang="en-US" sz="2000" dirty="0"/>
              <a:t> </a:t>
            </a:r>
            <a:r>
              <a:rPr lang="en-US" altLang="zh-CN" sz="2000" dirty="0"/>
              <a:t>(ceramic,</a:t>
            </a:r>
            <a:r>
              <a:rPr lang="zh-CN" altLang="en-US" sz="2000" dirty="0"/>
              <a:t> </a:t>
            </a:r>
            <a:r>
              <a:rPr lang="en-US" altLang="zh-CN" sz="2000" dirty="0"/>
              <a:t>glass,</a:t>
            </a:r>
            <a:r>
              <a:rPr lang="zh-CN" altLang="en-US" sz="2000" dirty="0"/>
              <a:t> </a:t>
            </a:r>
            <a:r>
              <a:rPr lang="en-US" altLang="zh-CN" sz="2000" dirty="0"/>
              <a:t>titanium)</a:t>
            </a:r>
            <a:r>
              <a:rPr lang="en-US" sz="2000" dirty="0"/>
              <a:t> can become problematic with above structure (e.g., </a:t>
            </a:r>
            <a:r>
              <a:rPr lang="en-US" sz="2000" b="1" dirty="0"/>
              <a:t>cracked</a:t>
            </a:r>
            <a:r>
              <a:rPr lang="en-US" sz="2000" dirty="0"/>
              <a:t> </a:t>
            </a:r>
            <a:r>
              <a:rPr lang="en-US" sz="2000" b="1" dirty="0"/>
              <a:t>glass housing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03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F4B-3057-B7F1-D83A-794FF810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59F89D5-5336-B544-5F0E-0DDB96E4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703" y="1825625"/>
            <a:ext cx="6112593" cy="4351338"/>
          </a:xfrm>
        </p:spPr>
      </p:pic>
    </p:spTree>
    <p:extLst>
      <p:ext uri="{BB962C8B-B14F-4D97-AF65-F5344CB8AC3E}">
        <p14:creationId xmlns:p14="http://schemas.microsoft.com/office/powerpoint/2010/main" val="260214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DBA-A603-87FF-45B1-87772A33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9D9D-5DF0-B39B-9BD8-BDD734F5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u="sng" dirty="0"/>
              <a:t>Goal</a:t>
            </a:r>
            <a:r>
              <a:rPr lang="en-US" sz="2000" dirty="0"/>
              <a:t>: Describe</a:t>
            </a:r>
            <a:r>
              <a:rPr lang="zh-CN" altLang="en-US" sz="2000" dirty="0"/>
              <a:t> </a:t>
            </a:r>
            <a:r>
              <a:rPr lang="en-US" altLang="zh-CN" sz="2000" dirty="0"/>
              <a:t>a method and disclosure for manufacturing polymer (PCTFE) enclosure with polymer (PI) wires </a:t>
            </a:r>
            <a:r>
              <a:rPr lang="en-US" altLang="zh-CN" sz="2000" b="1" dirty="0"/>
              <a:t>extending</a:t>
            </a:r>
            <a:r>
              <a:rPr lang="en-US" altLang="zh-CN" sz="2000" dirty="0"/>
              <a:t> through a </a:t>
            </a:r>
            <a:r>
              <a:rPr lang="en-US" altLang="zh-CN" sz="2000" b="1" dirty="0"/>
              <a:t>passthrough slit </a:t>
            </a:r>
            <a:r>
              <a:rPr lang="en-US" altLang="zh-CN" sz="2000" dirty="0"/>
              <a:t>for implantable devices + </a:t>
            </a:r>
            <a:r>
              <a:rPr lang="en-US" altLang="zh-CN" sz="2000" b="1" dirty="0"/>
              <a:t>reflowing process </a:t>
            </a:r>
            <a:r>
              <a:rPr lang="en-US" altLang="zh-CN" sz="2000" dirty="0"/>
              <a:t>to form </a:t>
            </a:r>
            <a:r>
              <a:rPr lang="en-US" altLang="zh-CN" sz="2000" b="1" dirty="0"/>
              <a:t>substantially hermetic seal around wires</a:t>
            </a:r>
          </a:p>
          <a:p>
            <a:r>
              <a:rPr lang="en-US" altLang="zh-CN" sz="2000" b="1" u="sng" dirty="0"/>
              <a:t>Purpose of invention</a:t>
            </a:r>
            <a:r>
              <a:rPr lang="en-US" altLang="zh-CN" sz="2000" dirty="0"/>
              <a:t>: To </a:t>
            </a:r>
            <a:r>
              <a:rPr lang="en-US" altLang="zh-CN" sz="2000" b="1" dirty="0"/>
              <a:t>prevent bending or straining of wires </a:t>
            </a:r>
            <a:r>
              <a:rPr lang="en-US" altLang="zh-CN" sz="2000" dirty="0"/>
              <a:t>and allow the use in relatively high temperatures and pressure to </a:t>
            </a:r>
            <a:r>
              <a:rPr lang="en-US" altLang="zh-CN" sz="2000" b="1" dirty="0"/>
              <a:t>ensure substantially hermetic seal</a:t>
            </a:r>
            <a:r>
              <a:rPr lang="en-US" altLang="zh-CN" sz="2000" dirty="0"/>
              <a:t>.</a:t>
            </a:r>
            <a:endParaRPr lang="en-US" sz="2000" b="1" dirty="0"/>
          </a:p>
          <a:p>
            <a:r>
              <a:rPr lang="en-US" sz="2000" b="1" u="sng" dirty="0"/>
              <a:t>Embodiments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Implantable Device with Polymer Enclosure with Bottom Passthrough Slit</a:t>
            </a:r>
          </a:p>
          <a:p>
            <a:pPr lvl="1"/>
            <a:r>
              <a:rPr lang="en-US" sz="1600" dirty="0"/>
              <a:t>Components of Enclosure</a:t>
            </a:r>
          </a:p>
          <a:p>
            <a:pPr lvl="1"/>
            <a:r>
              <a:rPr lang="en-US" sz="1600" dirty="0"/>
              <a:t>Piece of Polymer Before and During Slit Fabrication</a:t>
            </a:r>
          </a:p>
          <a:p>
            <a:pPr lvl="1"/>
            <a:r>
              <a:rPr lang="en-US" sz="1600" dirty="0"/>
              <a:t>Piece of Polymer with Insulated Wires Inserted in Slit</a:t>
            </a:r>
          </a:p>
          <a:p>
            <a:pPr lvl="1"/>
            <a:r>
              <a:rPr lang="en-US" sz="1600" dirty="0"/>
              <a:t>Portion of Enclosure Placed in Mold for Sealing </a:t>
            </a:r>
          </a:p>
          <a:p>
            <a:pPr lvl="1"/>
            <a:r>
              <a:rPr lang="en-US" sz="1600" dirty="0"/>
              <a:t>Piece of Polymer Placed in Mold Base for Sealing </a:t>
            </a:r>
          </a:p>
          <a:p>
            <a:pPr lvl="1"/>
            <a:r>
              <a:rPr lang="en-US" sz="1600" dirty="0"/>
              <a:t>Clamp for Sealing Passthrough Slit</a:t>
            </a:r>
          </a:p>
          <a:p>
            <a:pPr lvl="1"/>
            <a:r>
              <a:rPr lang="en-US" sz="1600" dirty="0"/>
              <a:t>Heater for Sealing Passthrough Slit</a:t>
            </a:r>
          </a:p>
          <a:p>
            <a:pPr lvl="1"/>
            <a:r>
              <a:rPr lang="en-US" sz="1600" dirty="0"/>
              <a:t>First View of Mold for Manufacturing a Polymer Enclosure</a:t>
            </a:r>
          </a:p>
          <a:p>
            <a:pPr lvl="1"/>
            <a:r>
              <a:rPr lang="en-US" sz="1600" dirty="0"/>
              <a:t>Second View of Mold for Manufacturing a Polymer Enclosure, with Wires in Place</a:t>
            </a:r>
          </a:p>
          <a:p>
            <a:pPr lvl="1"/>
            <a:r>
              <a:rPr lang="en-US" sz="1600" dirty="0"/>
              <a:t>Mold for Manufacturing a Polymer Enclosure, with Wires and Stiffener in Place</a:t>
            </a:r>
          </a:p>
          <a:p>
            <a:pPr lvl="1"/>
            <a:r>
              <a:rPr lang="en-US" sz="1600" dirty="0"/>
              <a:t>Flowchart for Manufacturing Enclosure with Passthrough Slit</a:t>
            </a:r>
          </a:p>
          <a:p>
            <a:pPr lvl="1"/>
            <a:r>
              <a:rPr lang="en-US" sz="1600" dirty="0"/>
              <a:t>Computer System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65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BD1-05BD-BE23-467E-9459C13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Implantable Device with Polymer Enclosure with Bottom Passthrough Slit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DD931753-8E8F-92AB-E8D1-4A0EADAC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534" y="1825624"/>
            <a:ext cx="33429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B7C13-4977-0D20-D162-E4BF7F3B24B7}"/>
              </a:ext>
            </a:extLst>
          </p:cNvPr>
          <p:cNvSpPr txBox="1"/>
          <p:nvPr/>
        </p:nvSpPr>
        <p:spPr>
          <a:xfrm>
            <a:off x="7604434" y="3862793"/>
            <a:ext cx="908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526A8-7551-A8BA-FCB0-3864E4155117}"/>
              </a:ext>
            </a:extLst>
          </p:cNvPr>
          <p:cNvSpPr txBox="1"/>
          <p:nvPr/>
        </p:nvSpPr>
        <p:spPr>
          <a:xfrm>
            <a:off x="3289869" y="4337005"/>
            <a:ext cx="18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(bottom</a:t>
            </a:r>
            <a:r>
              <a:rPr lang="zh-CN" altLang="en-US" sz="1200" dirty="0"/>
              <a:t> </a:t>
            </a:r>
            <a:r>
              <a:rPr lang="en-US" altLang="zh-CN" sz="1200" dirty="0"/>
              <a:t>portion;</a:t>
            </a:r>
            <a:r>
              <a:rPr lang="zh-CN" altLang="en-US" sz="1200" dirty="0"/>
              <a:t> </a:t>
            </a:r>
            <a:r>
              <a:rPr lang="en-US" altLang="zh-CN" sz="1200" dirty="0"/>
              <a:t>PCTFE)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C954E-AB1F-FF7B-6B59-008C3DA7FD61}"/>
              </a:ext>
            </a:extLst>
          </p:cNvPr>
          <p:cNvSpPr txBox="1"/>
          <p:nvPr/>
        </p:nvSpPr>
        <p:spPr>
          <a:xfrm>
            <a:off x="6858382" y="2428711"/>
            <a:ext cx="19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(top</a:t>
            </a:r>
            <a:r>
              <a:rPr lang="zh-CN" altLang="en-US" sz="1200" dirty="0"/>
              <a:t> </a:t>
            </a:r>
            <a:r>
              <a:rPr lang="en-US" altLang="zh-CN" sz="1200" dirty="0"/>
              <a:t>portion;</a:t>
            </a:r>
            <a:r>
              <a:rPr lang="zh-CN" altLang="en-US" sz="1200" dirty="0"/>
              <a:t> </a:t>
            </a:r>
            <a:r>
              <a:rPr lang="en-US" altLang="zh-CN" sz="1200" dirty="0"/>
              <a:t>PCTFE)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B2341-B4E0-32E6-0134-FE86EA92980D}"/>
              </a:ext>
            </a:extLst>
          </p:cNvPr>
          <p:cNvSpPr txBox="1"/>
          <p:nvPr/>
        </p:nvSpPr>
        <p:spPr>
          <a:xfrm>
            <a:off x="6883098" y="4853025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F1BCD1-CE97-2D5C-DC69-8ED133B9ED7F}"/>
                  </a:ext>
                </a:extLst>
              </p:cNvPr>
              <p:cNvSpPr txBox="1"/>
              <p:nvPr/>
            </p:nvSpPr>
            <p:spPr>
              <a:xfrm>
                <a:off x="3198361" y="4933606"/>
                <a:ext cx="232100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Insulated wires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In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form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 err="1"/>
                  <a:t>polymide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(PI)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electrode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film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array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Parallel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each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other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Perpendicular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first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PCTFE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portion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Spaced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&lt;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100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micrometers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Each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wire</a:t>
                </a:r>
                <a:r>
                  <a:rPr lang="zh-CN" altLang="en-US" sz="1000" dirty="0"/>
                  <a:t>  </a:t>
                </a:r>
                <a:r>
                  <a:rPr lang="en-US" altLang="zh-CN" sz="1000" dirty="0"/>
                  <a:t>-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includes</a:t>
                </a:r>
                <a:r>
                  <a:rPr lang="zh-CN" altLang="en-US" sz="1000" dirty="0"/>
                  <a:t> </a:t>
                </a:r>
                <a:r>
                  <a:rPr lang="en-US" altLang="zh-CN" sz="1000" i="1" dirty="0"/>
                  <a:t>metal</a:t>
                </a:r>
                <a:r>
                  <a:rPr lang="zh-CN" altLang="en-US" sz="1000" i="1" dirty="0"/>
                  <a:t> </a:t>
                </a:r>
                <a:r>
                  <a:rPr lang="en-US" altLang="zh-CN" sz="1000" i="1" dirty="0"/>
                  <a:t>traces</a:t>
                </a:r>
                <a:r>
                  <a:rPr lang="zh-CN" altLang="en-US" sz="1000" i="1" dirty="0"/>
                  <a:t> </a:t>
                </a:r>
                <a:r>
                  <a:rPr lang="en-US" altLang="zh-CN" sz="1000" i="1" dirty="0"/>
                  <a:t>(not</a:t>
                </a:r>
                <a:r>
                  <a:rPr lang="zh-CN" altLang="en-US" sz="1000" i="1" dirty="0"/>
                  <a:t> </a:t>
                </a:r>
                <a:r>
                  <a:rPr lang="en-US" altLang="zh-CN" sz="1000" i="1" dirty="0"/>
                  <a:t>visible)</a:t>
                </a:r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spaced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cross-sectional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width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Metal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trace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–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one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with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device,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one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with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electrode</a:t>
                </a:r>
                <a:endParaRPr 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F1BCD1-CE97-2D5C-DC69-8ED133B9E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61" y="4933606"/>
                <a:ext cx="2321007" cy="1815882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45598E-4BF6-8BD2-CCCE-C19F47E7F207}"/>
              </a:ext>
            </a:extLst>
          </p:cNvPr>
          <p:cNvSpPr txBox="1"/>
          <p:nvPr/>
        </p:nvSpPr>
        <p:spPr>
          <a:xfrm>
            <a:off x="5374113" y="1994485"/>
            <a:ext cx="148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Attachment means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A2171-1120-2569-BB10-CF1FD1C05FDD}"/>
              </a:ext>
            </a:extLst>
          </p:cNvPr>
          <p:cNvSpPr txBox="1"/>
          <p:nvPr/>
        </p:nvSpPr>
        <p:spPr>
          <a:xfrm>
            <a:off x="7101734" y="3626322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5E9964-3576-148A-C452-8C343BEEC829}"/>
                  </a:ext>
                </a:extLst>
              </p14:cNvPr>
              <p14:cNvContentPartPr/>
              <p14:nvPr/>
            </p14:nvContentPartPr>
            <p14:xfrm>
              <a:off x="5989615" y="3653028"/>
              <a:ext cx="147960" cy="17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5E9964-3576-148A-C452-8C343BEEC8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0615" y="3644388"/>
                <a:ext cx="165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0B0AF5-AD35-C671-3D6E-20114FF4A897}"/>
                  </a:ext>
                </a:extLst>
              </p14:cNvPr>
              <p14:cNvContentPartPr/>
              <p14:nvPr/>
            </p14:nvContentPartPr>
            <p14:xfrm>
              <a:off x="4400183" y="5051090"/>
              <a:ext cx="1021320" cy="130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0B0AF5-AD35-C671-3D6E-20114FF4A8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1543" y="5042090"/>
                <a:ext cx="1038960" cy="147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F63330B-7F7A-A1D9-0A28-E14AFEDB33DA}"/>
              </a:ext>
            </a:extLst>
          </p:cNvPr>
          <p:cNvSpPr txBox="1"/>
          <p:nvPr/>
        </p:nvSpPr>
        <p:spPr>
          <a:xfrm>
            <a:off x="8902131" y="5116250"/>
            <a:ext cx="2885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* </a:t>
            </a:r>
            <a:r>
              <a:rPr lang="en-US" altLang="zh-CN" sz="1100" dirty="0"/>
              <a:t>Inside</a:t>
            </a:r>
            <a:r>
              <a:rPr lang="zh-CN" altLang="en-US" sz="1100" dirty="0"/>
              <a:t> </a:t>
            </a:r>
            <a:r>
              <a:rPr lang="en-US" altLang="zh-CN" sz="1100" dirty="0"/>
              <a:t>the</a:t>
            </a:r>
            <a:r>
              <a:rPr lang="zh-CN" altLang="en-US" sz="1100" dirty="0"/>
              <a:t> </a:t>
            </a:r>
            <a:r>
              <a:rPr lang="en-US" altLang="zh-CN" sz="1100" dirty="0"/>
              <a:t>structure</a:t>
            </a:r>
            <a:r>
              <a:rPr lang="zh-CN" altLang="en-US" sz="1100" dirty="0"/>
              <a:t> </a:t>
            </a:r>
            <a:r>
              <a:rPr lang="en-US" altLang="zh-CN" sz="1100" dirty="0"/>
              <a:t>(sealed):</a:t>
            </a:r>
            <a:r>
              <a:rPr lang="zh-CN" altLang="en-US" sz="1100" dirty="0"/>
              <a:t> </a:t>
            </a:r>
            <a:r>
              <a:rPr lang="en-US" altLang="zh-CN" sz="1100" dirty="0"/>
              <a:t>IC</a:t>
            </a:r>
            <a:r>
              <a:rPr lang="zh-CN" altLang="en-US" sz="1100" dirty="0"/>
              <a:t> </a:t>
            </a:r>
            <a:r>
              <a:rPr lang="en-US" altLang="zh-CN" sz="1100" dirty="0"/>
              <a:t>chip,</a:t>
            </a:r>
            <a:r>
              <a:rPr lang="zh-CN" altLang="en-US" sz="1100" dirty="0"/>
              <a:t> </a:t>
            </a:r>
            <a:r>
              <a:rPr lang="en-US" altLang="zh-CN" sz="1100" dirty="0"/>
              <a:t>communications</a:t>
            </a:r>
            <a:r>
              <a:rPr lang="zh-CN" altLang="en-US" sz="1100" dirty="0"/>
              <a:t> </a:t>
            </a:r>
            <a:r>
              <a:rPr lang="en-US" altLang="zh-CN" sz="1100" dirty="0"/>
              <a:t>components</a:t>
            </a:r>
            <a:r>
              <a:rPr lang="zh-CN" altLang="en-US" sz="1100" dirty="0"/>
              <a:t> </a:t>
            </a:r>
            <a:r>
              <a:rPr lang="en-US" altLang="zh-CN" sz="1100" dirty="0"/>
              <a:t>(wireless,</a:t>
            </a:r>
            <a:r>
              <a:rPr lang="zh-CN" altLang="en-US" sz="1100" dirty="0"/>
              <a:t> </a:t>
            </a:r>
            <a:r>
              <a:rPr lang="en-US" altLang="zh-CN" sz="1100" dirty="0" err="1"/>
              <a:t>bluetooth</a:t>
            </a:r>
            <a:r>
              <a:rPr lang="en-US" altLang="zh-CN" sz="1100" dirty="0"/>
              <a:t>),</a:t>
            </a:r>
            <a:r>
              <a:rPr lang="zh-CN" altLang="en-US" sz="1100" dirty="0"/>
              <a:t> </a:t>
            </a:r>
            <a:r>
              <a:rPr lang="en-US" altLang="zh-CN" sz="1100" dirty="0"/>
              <a:t>power</a:t>
            </a:r>
            <a:r>
              <a:rPr lang="zh-CN" altLang="en-US" sz="1100" dirty="0"/>
              <a:t> </a:t>
            </a:r>
            <a:r>
              <a:rPr lang="en-US" altLang="zh-CN" sz="1100" dirty="0"/>
              <a:t>components</a:t>
            </a:r>
            <a:r>
              <a:rPr lang="zh-CN" altLang="en-US" sz="1100" dirty="0"/>
              <a:t> </a:t>
            </a:r>
            <a:r>
              <a:rPr lang="en-US" altLang="zh-CN" sz="1100" dirty="0"/>
              <a:t>(wireless</a:t>
            </a:r>
            <a:r>
              <a:rPr lang="zh-CN" altLang="en-US" sz="1100" dirty="0"/>
              <a:t> </a:t>
            </a:r>
            <a:r>
              <a:rPr lang="en-US" altLang="zh-CN" sz="1100" dirty="0"/>
              <a:t>charging)</a:t>
            </a:r>
            <a:r>
              <a:rPr lang="zh-CN" altLang="en-US" sz="1100" dirty="0"/>
              <a:t> </a:t>
            </a:r>
            <a:endParaRPr lang="en-US" sz="1100" dirty="0"/>
          </a:p>
        </p:txBody>
      </p:sp>
      <p:pic>
        <p:nvPicPr>
          <p:cNvPr id="22" name="Picture 21" descr="A drawing of a device&#10;&#10;Description automatically generated">
            <a:extLst>
              <a:ext uri="{FF2B5EF4-FFF2-40B4-BE49-F238E27FC236}">
                <a16:creationId xmlns:a16="http://schemas.microsoft.com/office/drawing/2014/main" id="{01087804-2485-D299-BB7C-D87A9D5541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7998"/>
          <a:stretch/>
        </p:blipFill>
        <p:spPr>
          <a:xfrm>
            <a:off x="8749489" y="2918121"/>
            <a:ext cx="1662832" cy="1531734"/>
          </a:xfrm>
          <a:prstGeom prst="rect">
            <a:avLst/>
          </a:prstGeom>
        </p:spPr>
      </p:pic>
      <p:pic>
        <p:nvPicPr>
          <p:cNvPr id="24" name="Picture 23" descr="A diagram of a device&#10;&#10;Description automatically generated">
            <a:extLst>
              <a:ext uri="{FF2B5EF4-FFF2-40B4-BE49-F238E27FC236}">
                <a16:creationId xmlns:a16="http://schemas.microsoft.com/office/drawing/2014/main" id="{E5DFEA9F-C4C8-E750-DF2C-99BF283B5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6030" y="2995187"/>
            <a:ext cx="1672463" cy="201709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6C92E04-198D-3AF7-403B-3D61BFC13771}"/>
              </a:ext>
            </a:extLst>
          </p:cNvPr>
          <p:cNvGrpSpPr/>
          <p:nvPr/>
        </p:nvGrpSpPr>
        <p:grpSpPr>
          <a:xfrm>
            <a:off x="5674615" y="2341739"/>
            <a:ext cx="6386368" cy="3975120"/>
            <a:chOff x="5674615" y="2341739"/>
            <a:chExt cx="6386368" cy="39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0444B5-455A-62A9-EC5E-F24CB994251A}"/>
                    </a:ext>
                  </a:extLst>
                </p14:cNvPr>
                <p14:cNvContentPartPr/>
                <p14:nvPr/>
              </p14:nvContentPartPr>
              <p14:xfrm>
                <a:off x="5674615" y="3606588"/>
                <a:ext cx="519480" cy="77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0444B5-455A-62A9-EC5E-F24CB99425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5975" y="3597588"/>
                  <a:ext cx="537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ED1A7F-9F4E-7DD6-F257-8CCE616E1F51}"/>
                    </a:ext>
                  </a:extLst>
                </p14:cNvPr>
                <p14:cNvContentPartPr/>
                <p14:nvPr/>
              </p14:nvContentPartPr>
              <p14:xfrm>
                <a:off x="6049375" y="3606588"/>
                <a:ext cx="152280" cy="55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ED1A7F-9F4E-7DD6-F257-8CCE616E1F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0375" y="3597948"/>
                  <a:ext cx="1699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AE5B93-1227-5D94-3A50-1218C803DB4E}"/>
                    </a:ext>
                  </a:extLst>
                </p14:cNvPr>
                <p14:cNvContentPartPr/>
                <p14:nvPr/>
              </p14:nvContentPartPr>
              <p14:xfrm>
                <a:off x="6919823" y="3170459"/>
                <a:ext cx="190908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AE5B93-1227-5D94-3A50-1218C803DB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1183" y="3161459"/>
                  <a:ext cx="1926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F1F80A-4789-D01F-B29E-951FFD924B84}"/>
                    </a:ext>
                  </a:extLst>
                </p14:cNvPr>
                <p14:cNvContentPartPr/>
                <p14:nvPr/>
              </p14:nvContentPartPr>
              <p14:xfrm>
                <a:off x="6866903" y="3550979"/>
                <a:ext cx="1823040" cy="642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F1F80A-4789-D01F-B29E-951FFD924B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903" y="3542339"/>
                  <a:ext cx="184068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A7A7E1-6D14-F804-4CD3-1476B5239382}"/>
                    </a:ext>
                  </a:extLst>
                </p14:cNvPr>
                <p14:cNvContentPartPr/>
                <p14:nvPr/>
              </p14:nvContentPartPr>
              <p14:xfrm>
                <a:off x="8612903" y="2341739"/>
                <a:ext cx="3448080" cy="397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A7A7E1-6D14-F804-4CD3-1476B52393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3903" y="2333099"/>
                  <a:ext cx="3465720" cy="399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84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F2F3-AE6D-37E1-1F8F-A8B8D169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Enclosure</a:t>
            </a:r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C7E14A87-C7F6-F5DE-260F-6C31355D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946" y="1825625"/>
            <a:ext cx="396610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DA3E4-F68D-5D36-313A-1C0A52234F44}"/>
              </a:ext>
            </a:extLst>
          </p:cNvPr>
          <p:cNvSpPr txBox="1"/>
          <p:nvPr/>
        </p:nvSpPr>
        <p:spPr>
          <a:xfrm>
            <a:off x="3972323" y="5370151"/>
            <a:ext cx="160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EAFB5-8AD0-ADC2-5AA8-12AFA9F772A2}"/>
              </a:ext>
            </a:extLst>
          </p:cNvPr>
          <p:cNvSpPr txBox="1"/>
          <p:nvPr/>
        </p:nvSpPr>
        <p:spPr>
          <a:xfrm>
            <a:off x="6912170" y="5370150"/>
            <a:ext cx="19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 of polymer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B6DF2-C1E8-0E11-E2EE-86562AA470B0}"/>
              </a:ext>
            </a:extLst>
          </p:cNvPr>
          <p:cNvSpPr txBox="1"/>
          <p:nvPr/>
        </p:nvSpPr>
        <p:spPr>
          <a:xfrm>
            <a:off x="5081380" y="2293685"/>
            <a:ext cx="139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</p:spTree>
    <p:extLst>
      <p:ext uri="{BB962C8B-B14F-4D97-AF65-F5344CB8AC3E}">
        <p14:creationId xmlns:p14="http://schemas.microsoft.com/office/powerpoint/2010/main" val="32980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109FB07B-9B6C-6783-788F-B3A72632C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t="66941" r="-421" b="-331"/>
          <a:stretch/>
        </p:blipFill>
        <p:spPr>
          <a:xfrm>
            <a:off x="7988943" y="2104030"/>
            <a:ext cx="4081178" cy="2189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2D594-6C5E-7EE2-BE91-0E11467F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Piece of Polymer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sz="3600" dirty="0"/>
              <a:t>Slit Fabrication</a:t>
            </a:r>
            <a:r>
              <a:rPr lang="zh-CN" altLang="en-US" sz="3600" dirty="0"/>
              <a:t> </a:t>
            </a:r>
            <a:r>
              <a:rPr lang="en-US" altLang="zh-CN" sz="3600" dirty="0"/>
              <a:t>Process</a:t>
            </a:r>
            <a:endParaRPr lang="en-US" sz="3600" dirty="0"/>
          </a:p>
        </p:txBody>
      </p:sp>
      <p:pic>
        <p:nvPicPr>
          <p:cNvPr id="4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3F5AA771-8FD4-4DCE-A509-E10A1D439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3" b="32977"/>
          <a:stretch/>
        </p:blipFill>
        <p:spPr>
          <a:xfrm>
            <a:off x="4055411" y="2104286"/>
            <a:ext cx="4081178" cy="218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55EC7-762F-F361-9447-346C47B64757}"/>
              </a:ext>
            </a:extLst>
          </p:cNvPr>
          <p:cNvSpPr txBox="1"/>
          <p:nvPr/>
        </p:nvSpPr>
        <p:spPr>
          <a:xfrm>
            <a:off x="6642066" y="2597820"/>
            <a:ext cx="4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06BA3-B065-A759-A4C9-61A635BC75EB}"/>
              </a:ext>
            </a:extLst>
          </p:cNvPr>
          <p:cNvSpPr txBox="1"/>
          <p:nvPr/>
        </p:nvSpPr>
        <p:spPr>
          <a:xfrm>
            <a:off x="10267794" y="2222258"/>
            <a:ext cx="1552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Forceps / tweezers</a:t>
            </a:r>
          </a:p>
        </p:txBody>
      </p:sp>
      <p:pic>
        <p:nvPicPr>
          <p:cNvPr id="3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D60E986D-6993-1DDF-C765-52899EF5D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367"/>
          <a:stretch/>
        </p:blipFill>
        <p:spPr>
          <a:xfrm>
            <a:off x="697515" y="2075299"/>
            <a:ext cx="4051608" cy="2189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37492-DBD9-9468-BCD9-279B0BC6E02E}"/>
              </a:ext>
            </a:extLst>
          </p:cNvPr>
          <p:cNvSpPr txBox="1"/>
          <p:nvPr/>
        </p:nvSpPr>
        <p:spPr>
          <a:xfrm>
            <a:off x="213298" y="3473307"/>
            <a:ext cx="131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(PCTFE)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C0BBF-D990-A417-9670-E5E7C05181EC}"/>
              </a:ext>
            </a:extLst>
          </p:cNvPr>
          <p:cNvSpPr txBox="1"/>
          <p:nvPr/>
        </p:nvSpPr>
        <p:spPr>
          <a:xfrm>
            <a:off x="1130653" y="4501983"/>
            <a:ext cx="226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Before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ctr"/>
            <a:r>
              <a:rPr lang="en-US" altLang="zh-CN" dirty="0"/>
              <a:t>slit</a:t>
            </a:r>
            <a:r>
              <a:rPr lang="zh-CN" altLang="en-US" dirty="0"/>
              <a:t> </a:t>
            </a:r>
            <a:r>
              <a:rPr lang="en-US" altLang="zh-CN" dirty="0"/>
              <a:t>fabrication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b="1" dirty="0"/>
              <a:t>initial</a:t>
            </a:r>
            <a:r>
              <a:rPr lang="zh-CN" altLang="en-US" sz="1200" dirty="0"/>
              <a:t> </a:t>
            </a:r>
            <a:r>
              <a:rPr lang="en-US" altLang="zh-CN" sz="1200" dirty="0"/>
              <a:t>piece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PCTFE</a:t>
            </a:r>
            <a:r>
              <a:rPr lang="zh-CN" altLang="en-US" sz="1200" dirty="0"/>
              <a:t> </a:t>
            </a:r>
            <a:r>
              <a:rPr lang="en-US" altLang="zh-CN" sz="1200" dirty="0"/>
              <a:t>provided)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89FB9-D7F9-DA85-0B27-5C149F8B0F80}"/>
              </a:ext>
            </a:extLst>
          </p:cNvPr>
          <p:cNvSpPr txBox="1"/>
          <p:nvPr/>
        </p:nvSpPr>
        <p:spPr>
          <a:xfrm>
            <a:off x="4628074" y="4496493"/>
            <a:ext cx="216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During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ctr"/>
            <a:r>
              <a:rPr lang="en-US" altLang="zh-CN" dirty="0"/>
              <a:t>slit</a:t>
            </a:r>
            <a:r>
              <a:rPr lang="zh-CN" altLang="en-US" dirty="0"/>
              <a:t> </a:t>
            </a:r>
            <a:r>
              <a:rPr lang="en-US" altLang="zh-CN" dirty="0"/>
              <a:t>fabrication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b="1" dirty="0"/>
              <a:t>slit</a:t>
            </a:r>
            <a:r>
              <a:rPr lang="zh-CN" altLang="en-US" sz="1200" dirty="0"/>
              <a:t> </a:t>
            </a:r>
            <a:r>
              <a:rPr lang="en-US" altLang="zh-CN" sz="1200" b="1" dirty="0"/>
              <a:t>formed</a:t>
            </a:r>
            <a:r>
              <a:rPr lang="zh-CN" altLang="en-US" sz="1200" dirty="0"/>
              <a:t> </a:t>
            </a:r>
            <a:r>
              <a:rPr lang="en-US" altLang="zh-CN" sz="1200" dirty="0"/>
              <a:t>via</a:t>
            </a:r>
            <a:r>
              <a:rPr lang="zh-CN" altLang="en-US" sz="1200" dirty="0"/>
              <a:t> </a:t>
            </a:r>
            <a:r>
              <a:rPr lang="en-US" altLang="zh-CN" sz="1200" dirty="0"/>
              <a:t>knife</a:t>
            </a:r>
            <a:r>
              <a:rPr lang="zh-CN" altLang="en-US" sz="1200" dirty="0"/>
              <a:t> </a:t>
            </a:r>
            <a:r>
              <a:rPr lang="en-US" altLang="zh-CN" sz="1200" dirty="0"/>
              <a:t>or</a:t>
            </a:r>
            <a:r>
              <a:rPr lang="zh-CN" altLang="en-US" sz="1200" dirty="0"/>
              <a:t> </a:t>
            </a:r>
            <a:r>
              <a:rPr lang="en-US" altLang="zh-CN" sz="1200" dirty="0"/>
              <a:t>blade, cut may be partial or completely separating)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7949D-9268-DF6F-96BA-CA06E15F0A1A}"/>
              </a:ext>
            </a:extLst>
          </p:cNvPr>
          <p:cNvSpPr txBox="1"/>
          <p:nvPr/>
        </p:nvSpPr>
        <p:spPr>
          <a:xfrm>
            <a:off x="8450679" y="4496493"/>
            <a:ext cx="2903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During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ctr"/>
            <a:r>
              <a:rPr lang="en-US" altLang="zh-CN" dirty="0"/>
              <a:t>slit</a:t>
            </a:r>
            <a:r>
              <a:rPr lang="zh-CN" altLang="en-US" dirty="0"/>
              <a:t> </a:t>
            </a:r>
            <a:r>
              <a:rPr lang="en-US" altLang="zh-CN" dirty="0"/>
              <a:t>fabrication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b="1" dirty="0"/>
              <a:t>slit</a:t>
            </a:r>
            <a:r>
              <a:rPr lang="zh-CN" altLang="en-US" sz="1200" dirty="0"/>
              <a:t> </a:t>
            </a:r>
            <a:r>
              <a:rPr lang="en-US" altLang="zh-CN" sz="1200" b="1" dirty="0"/>
              <a:t>widened</a:t>
            </a:r>
            <a:r>
              <a:rPr lang="zh-CN" altLang="en-US" sz="1200" dirty="0"/>
              <a:t> </a:t>
            </a:r>
            <a:r>
              <a:rPr lang="en-US" altLang="zh-CN" sz="1200" dirty="0"/>
              <a:t>via</a:t>
            </a:r>
            <a:r>
              <a:rPr lang="zh-CN" altLang="en-US" sz="1200" dirty="0"/>
              <a:t> </a:t>
            </a:r>
            <a:r>
              <a:rPr lang="en-US" altLang="zh-CN" sz="1200" dirty="0"/>
              <a:t>tweezers/forceps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accommodate</a:t>
            </a:r>
            <a:r>
              <a:rPr lang="zh-CN" altLang="en-US" sz="1200" dirty="0"/>
              <a:t> </a:t>
            </a:r>
            <a:r>
              <a:rPr lang="en-US" altLang="zh-CN" sz="1200" dirty="0"/>
              <a:t>wires,</a:t>
            </a:r>
            <a:r>
              <a:rPr lang="zh-CN" altLang="en-US" sz="1200" dirty="0"/>
              <a:t> </a:t>
            </a:r>
            <a:r>
              <a:rPr lang="en-US" altLang="zh-CN" sz="1200" dirty="0"/>
              <a:t>then</a:t>
            </a:r>
            <a:r>
              <a:rPr lang="zh-CN" altLang="en-US" sz="1200" dirty="0"/>
              <a:t> </a:t>
            </a:r>
            <a:r>
              <a:rPr lang="en-US" altLang="zh-CN" sz="1200" b="1" dirty="0"/>
              <a:t>sanded/smoothed</a:t>
            </a:r>
            <a:r>
              <a:rPr lang="zh-CN" altLang="en-US" sz="1200" b="1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prevent</a:t>
            </a:r>
            <a:r>
              <a:rPr lang="zh-CN" altLang="en-US" sz="1200" dirty="0"/>
              <a:t> </a:t>
            </a:r>
            <a:r>
              <a:rPr lang="en-US" altLang="zh-CN" sz="1200" dirty="0"/>
              <a:t>damage)</a:t>
            </a:r>
          </a:p>
        </p:txBody>
      </p:sp>
    </p:spTree>
    <p:extLst>
      <p:ext uri="{BB962C8B-B14F-4D97-AF65-F5344CB8AC3E}">
        <p14:creationId xmlns:p14="http://schemas.microsoft.com/office/powerpoint/2010/main" val="34978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474E-D49F-448D-2409-E4871CF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Piece of Polymer with Insulated Wires Inserted in Slit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36077912-7C79-AE30-F77A-B98BFB6F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1956594"/>
            <a:ext cx="5334000" cy="408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8987D-E218-617D-E205-8A553DA53EFF}"/>
              </a:ext>
            </a:extLst>
          </p:cNvPr>
          <p:cNvSpPr txBox="1"/>
          <p:nvPr/>
        </p:nvSpPr>
        <p:spPr>
          <a:xfrm>
            <a:off x="3200783" y="2820588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92B5B-0150-3CE9-C980-40A8A4B27D2F}"/>
              </a:ext>
            </a:extLst>
          </p:cNvPr>
          <p:cNvSpPr txBox="1"/>
          <p:nvPr/>
        </p:nvSpPr>
        <p:spPr>
          <a:xfrm>
            <a:off x="5536593" y="5079758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9698C-E24A-ECBB-0309-603826AC3A19}"/>
              </a:ext>
            </a:extLst>
          </p:cNvPr>
          <p:cNvSpPr txBox="1"/>
          <p:nvPr/>
        </p:nvSpPr>
        <p:spPr>
          <a:xfrm>
            <a:off x="5536593" y="2081924"/>
            <a:ext cx="1400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  <a:br>
              <a:rPr lang="en-US" sz="1200" dirty="0"/>
            </a:br>
            <a:r>
              <a:rPr lang="en-US" altLang="zh-CN" sz="1000" dirty="0"/>
              <a:t>(pass</a:t>
            </a:r>
            <a:r>
              <a:rPr lang="zh-CN" altLang="en-US" sz="1000" dirty="0"/>
              <a:t> </a:t>
            </a:r>
            <a:r>
              <a:rPr lang="en-US" altLang="zh-CN" sz="1000" dirty="0"/>
              <a:t>through</a:t>
            </a:r>
            <a:r>
              <a:rPr lang="zh-CN" altLang="en-US" sz="1000" dirty="0"/>
              <a:t> </a:t>
            </a:r>
            <a:r>
              <a:rPr lang="en-US" altLang="zh-CN" sz="1000" dirty="0"/>
              <a:t>slit,</a:t>
            </a:r>
            <a:r>
              <a:rPr lang="zh-CN" altLang="en-US" sz="1000" dirty="0"/>
              <a:t> </a:t>
            </a:r>
            <a:r>
              <a:rPr lang="en-US" altLang="zh-CN" sz="1000" dirty="0"/>
              <a:t>annealed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temperature</a:t>
            </a:r>
            <a:r>
              <a:rPr lang="zh-CN" altLang="en-US" sz="1000" dirty="0"/>
              <a:t> </a:t>
            </a:r>
            <a:r>
              <a:rPr lang="en-US" altLang="zh-CN" sz="1000" dirty="0"/>
              <a:t>&lt;</a:t>
            </a:r>
            <a:r>
              <a:rPr lang="zh-CN" altLang="en-US" sz="1000" dirty="0"/>
              <a:t> </a:t>
            </a:r>
            <a:r>
              <a:rPr lang="en-US" altLang="zh-CN" sz="1000" dirty="0"/>
              <a:t>100C)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263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F491-4FC5-74CB-6CE3-97C690E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Portion of Enclosure Placed in Mold for Sealing </a:t>
            </a:r>
          </a:p>
        </p:txBody>
      </p:sp>
      <p:pic>
        <p:nvPicPr>
          <p:cNvPr id="5" name="Content Placeholder 4" descr="A drawing of a wire&#10;&#10;Description automatically generated">
            <a:extLst>
              <a:ext uri="{FF2B5EF4-FFF2-40B4-BE49-F238E27FC236}">
                <a16:creationId xmlns:a16="http://schemas.microsoft.com/office/drawing/2014/main" id="{327670DD-AE01-378E-B730-BB1CA2553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297" y="1825625"/>
            <a:ext cx="231140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058D8-DA3A-C5B5-71D7-E69F473967D2}"/>
              </a:ext>
            </a:extLst>
          </p:cNvPr>
          <p:cNvSpPr txBox="1"/>
          <p:nvPr/>
        </p:nvSpPr>
        <p:spPr>
          <a:xfrm>
            <a:off x="7006999" y="2304443"/>
            <a:ext cx="139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3A23-4709-5F5A-6969-D566C4F7EBFE}"/>
              </a:ext>
            </a:extLst>
          </p:cNvPr>
          <p:cNvSpPr txBox="1"/>
          <p:nvPr/>
        </p:nvSpPr>
        <p:spPr>
          <a:xfrm>
            <a:off x="7006999" y="3056697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2B6CD-4708-1B18-1148-306925FCFACE}"/>
              </a:ext>
            </a:extLst>
          </p:cNvPr>
          <p:cNvSpPr txBox="1"/>
          <p:nvPr/>
        </p:nvSpPr>
        <p:spPr>
          <a:xfrm>
            <a:off x="6438724" y="4478330"/>
            <a:ext cx="1528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  <a:p>
            <a:r>
              <a:rPr lang="en-US" altLang="zh-CN" sz="1000" dirty="0"/>
              <a:t>(PCTFE</a:t>
            </a:r>
            <a:r>
              <a:rPr lang="zh-CN" altLang="en-US" sz="1000" dirty="0"/>
              <a:t> </a:t>
            </a:r>
            <a:r>
              <a:rPr lang="en-US" altLang="zh-CN" sz="1000" dirty="0"/>
              <a:t>fits</a:t>
            </a:r>
            <a:r>
              <a:rPr lang="zh-CN" altLang="en-US" sz="1000" dirty="0"/>
              <a:t> </a:t>
            </a:r>
            <a:r>
              <a:rPr lang="en-US" altLang="zh-CN" sz="1000" dirty="0"/>
              <a:t>snugly</a:t>
            </a:r>
            <a:r>
              <a:rPr lang="zh-CN" altLang="en-US" sz="1000" dirty="0"/>
              <a:t> </a:t>
            </a:r>
            <a:r>
              <a:rPr lang="en-US" altLang="zh-CN" sz="1000" dirty="0"/>
              <a:t>inside</a:t>
            </a:r>
            <a:r>
              <a:rPr lang="zh-CN" altLang="en-US" sz="1000" dirty="0"/>
              <a:t> </a:t>
            </a:r>
            <a:r>
              <a:rPr lang="en-US" altLang="zh-CN" sz="1000" dirty="0"/>
              <a:t>mold</a:t>
            </a:r>
            <a:r>
              <a:rPr lang="zh-CN" altLang="en-US" sz="1000" dirty="0"/>
              <a:t> </a:t>
            </a:r>
            <a:r>
              <a:rPr lang="en-US" altLang="zh-CN" sz="1000" dirty="0"/>
              <a:t>base,</a:t>
            </a:r>
            <a:r>
              <a:rPr lang="zh-CN" altLang="en-US" sz="1000" dirty="0"/>
              <a:t> </a:t>
            </a:r>
            <a:r>
              <a:rPr lang="en-US" altLang="zh-CN" sz="1000" dirty="0"/>
              <a:t>facilitate</a:t>
            </a:r>
            <a:r>
              <a:rPr lang="zh-CN" altLang="en-US" sz="1000" dirty="0"/>
              <a:t> </a:t>
            </a:r>
            <a:r>
              <a:rPr lang="en-US" altLang="zh-CN" sz="1000" dirty="0"/>
              <a:t>reflow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around</a:t>
            </a:r>
            <a:r>
              <a:rPr lang="zh-CN" altLang="en-US" sz="1000" dirty="0"/>
              <a:t> </a:t>
            </a:r>
            <a:r>
              <a:rPr lang="en-US" altLang="zh-CN" sz="1000" dirty="0"/>
              <a:t>wires)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842BE-73C8-CE49-AB6A-756790CCF0BB}"/>
              </a:ext>
            </a:extLst>
          </p:cNvPr>
          <p:cNvSpPr txBox="1"/>
          <p:nvPr/>
        </p:nvSpPr>
        <p:spPr>
          <a:xfrm>
            <a:off x="4448670" y="2865934"/>
            <a:ext cx="131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(PCTFE)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49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A712-700F-1EBB-C0D7-BA7C9BF4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Piece of Polymer Placed in Mold Base for Sealing </a:t>
            </a:r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1EF9A983-B7A2-2CA4-56EE-745ADB645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082"/>
          <a:stretch/>
        </p:blipFill>
        <p:spPr>
          <a:xfrm>
            <a:off x="4860531" y="1646739"/>
            <a:ext cx="2470938" cy="3564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BA657-BA22-5298-ABDC-6C3AAE0C202E}"/>
              </a:ext>
            </a:extLst>
          </p:cNvPr>
          <p:cNvSpPr txBox="1"/>
          <p:nvPr/>
        </p:nvSpPr>
        <p:spPr>
          <a:xfrm>
            <a:off x="7125333" y="3932842"/>
            <a:ext cx="139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F2461-08AE-EDBC-6D60-E3B2ADD21526}"/>
              </a:ext>
            </a:extLst>
          </p:cNvPr>
          <p:cNvSpPr txBox="1"/>
          <p:nvPr/>
        </p:nvSpPr>
        <p:spPr>
          <a:xfrm>
            <a:off x="4860531" y="3822408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102C3-0069-CBDC-685E-306C4B761DB6}"/>
              </a:ext>
            </a:extLst>
          </p:cNvPr>
          <p:cNvSpPr txBox="1"/>
          <p:nvPr/>
        </p:nvSpPr>
        <p:spPr>
          <a:xfrm>
            <a:off x="7125333" y="4544963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BD1FB-B72C-047A-12C5-9B76B15BD92F}"/>
              </a:ext>
            </a:extLst>
          </p:cNvPr>
          <p:cNvSpPr txBox="1"/>
          <p:nvPr/>
        </p:nvSpPr>
        <p:spPr>
          <a:xfrm>
            <a:off x="5941452" y="4993019"/>
            <a:ext cx="24709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made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metal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other</a:t>
            </a:r>
            <a:r>
              <a:rPr lang="zh-CN" altLang="en-US" sz="1000" dirty="0"/>
              <a:t> </a:t>
            </a:r>
            <a:r>
              <a:rPr lang="en-US" altLang="zh-CN" sz="1000" dirty="0"/>
              <a:t>rigid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does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decompose,</a:t>
            </a:r>
            <a:r>
              <a:rPr lang="zh-CN" altLang="en-US" sz="1000" dirty="0"/>
              <a:t> </a:t>
            </a:r>
            <a:r>
              <a:rPr lang="en-US" altLang="zh-CN" sz="1000" dirty="0"/>
              <a:t>deform,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react</a:t>
            </a:r>
            <a:r>
              <a:rPr lang="zh-CN" altLang="en-US" sz="1000" dirty="0"/>
              <a:t> </a:t>
            </a:r>
            <a:r>
              <a:rPr lang="en-US" altLang="zh-CN" sz="1000" dirty="0"/>
              <a:t>chemically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reflow</a:t>
            </a:r>
            <a:r>
              <a:rPr lang="zh-CN" altLang="en-US" sz="1000" dirty="0"/>
              <a:t> </a:t>
            </a:r>
            <a:r>
              <a:rPr lang="en-US" altLang="zh-CN" sz="1000" dirty="0"/>
              <a:t>temperature/pressure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Follow</a:t>
            </a:r>
            <a:r>
              <a:rPr lang="zh-CN" altLang="en-US" sz="1000" dirty="0"/>
              <a:t> </a:t>
            </a:r>
            <a:r>
              <a:rPr lang="en-US" altLang="zh-CN" sz="1000" dirty="0"/>
              <a:t>outline</a:t>
            </a:r>
            <a:r>
              <a:rPr lang="zh-CN" altLang="en-US" sz="1000" dirty="0"/>
              <a:t> </a:t>
            </a:r>
            <a:r>
              <a:rPr lang="en-US" altLang="zh-CN" sz="1000" dirty="0"/>
              <a:t>pattern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fit</a:t>
            </a:r>
            <a:r>
              <a:rPr lang="zh-CN" altLang="en-US" sz="1000" dirty="0"/>
              <a:t> </a:t>
            </a:r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snugly</a:t>
            </a:r>
            <a:r>
              <a:rPr lang="zh-CN" altLang="en-US" sz="1000" dirty="0"/>
              <a:t> </a:t>
            </a:r>
            <a:r>
              <a:rPr lang="en-US" altLang="zh-CN" sz="1000" dirty="0"/>
              <a:t>(PCTFE</a:t>
            </a:r>
            <a:r>
              <a:rPr lang="zh-CN" altLang="en-US" sz="1000" dirty="0"/>
              <a:t> </a:t>
            </a:r>
            <a:r>
              <a:rPr lang="en-US" altLang="zh-CN" sz="1000" dirty="0"/>
              <a:t>does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move</a:t>
            </a:r>
            <a:r>
              <a:rPr lang="zh-CN" altLang="en-US" sz="1000" dirty="0"/>
              <a:t> </a:t>
            </a:r>
            <a:r>
              <a:rPr lang="en-US" altLang="zh-CN" sz="1000" dirty="0"/>
              <a:t>around)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7101BA-8B97-A543-CAC1-0E49B82F1905}"/>
                  </a:ext>
                </a:extLst>
              </p14:cNvPr>
              <p14:cNvContentPartPr/>
              <p14:nvPr/>
            </p14:nvContentPartPr>
            <p14:xfrm>
              <a:off x="5580030" y="4585921"/>
              <a:ext cx="635760" cy="18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7101BA-8B97-A543-CAC1-0E49B82F1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1030" y="4577281"/>
                <a:ext cx="653400" cy="203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01C31D-48CD-5EEE-E83F-F71A4D5DCD9B}"/>
              </a:ext>
            </a:extLst>
          </p:cNvPr>
          <p:cNvSpPr txBox="1"/>
          <p:nvPr/>
        </p:nvSpPr>
        <p:spPr>
          <a:xfrm>
            <a:off x="4587037" y="4795531"/>
            <a:ext cx="1354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(not</a:t>
            </a:r>
            <a:r>
              <a:rPr lang="zh-CN" altLang="en-US" sz="1000" dirty="0"/>
              <a:t> </a:t>
            </a:r>
            <a:r>
              <a:rPr lang="en-US" altLang="zh-CN" sz="1000" dirty="0"/>
              <a:t>visible)</a:t>
            </a:r>
            <a:r>
              <a:rPr lang="zh-CN" altLang="en-US" sz="1000" dirty="0"/>
              <a:t> </a:t>
            </a:r>
            <a:r>
              <a:rPr lang="en-US" altLang="zh-CN" sz="1000" dirty="0"/>
              <a:t>enclosed</a:t>
            </a:r>
            <a:r>
              <a:rPr lang="zh-CN" altLang="en-US" sz="1000" dirty="0"/>
              <a:t> </a:t>
            </a:r>
            <a:r>
              <a:rPr lang="en-US" altLang="zh-CN" sz="1000" dirty="0"/>
              <a:t>within</a:t>
            </a:r>
            <a:r>
              <a:rPr lang="zh-CN" altLang="en-US" sz="1000" dirty="0"/>
              <a:t> </a:t>
            </a:r>
            <a:r>
              <a:rPr lang="en-US" altLang="zh-CN" sz="1000" dirty="0"/>
              <a:t>mold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300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967</Words>
  <Application>Microsoft Macintosh PowerPoint</Application>
  <PresentationFormat>Widescreen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Wingdings</vt:lpstr>
      <vt:lpstr>Office Theme</vt:lpstr>
      <vt:lpstr>Polymer Enclosure with Wire Passthrough for Implantable Device</vt:lpstr>
      <vt:lpstr>Background</vt:lpstr>
      <vt:lpstr>Outline</vt:lpstr>
      <vt:lpstr>Implantable Device with Polymer Enclosure with Bottom Passthrough Slit</vt:lpstr>
      <vt:lpstr>Components of Enclosure</vt:lpstr>
      <vt:lpstr>Piece of Polymer in Slit Fabrication Process</vt:lpstr>
      <vt:lpstr>Piece of Polymer with Insulated Wires Inserted in Slit</vt:lpstr>
      <vt:lpstr>Portion of Enclosure Placed in Mold for Sealing </vt:lpstr>
      <vt:lpstr>Piece of Polymer Placed in Mold Base for Sealing </vt:lpstr>
      <vt:lpstr>Clamp for Sealing Passthrough Slit</vt:lpstr>
      <vt:lpstr>Heater for Sealing Passthrough Slit</vt:lpstr>
      <vt:lpstr>First View of Mold for Manufacturing a Polymer Enclosure</vt:lpstr>
      <vt:lpstr>Second View of Mold for Manufacturing a Polymer Enclosure, with Wires in Place</vt:lpstr>
      <vt:lpstr>Mold for Manufacturing a Polymer Enclosure, with Wires and Stiffener in Place</vt:lpstr>
      <vt:lpstr>Flowchart for Manufacturing Enclosure with Passthrough Slit</vt:lpstr>
      <vt:lpstr>Step 1: </vt:lpstr>
      <vt:lpstr>Step 2: </vt:lpstr>
      <vt:lpstr>Step 3: </vt:lpstr>
      <vt:lpstr>Step 4: </vt:lpstr>
      <vt:lpstr>Computer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176</cp:revision>
  <dcterms:created xsi:type="dcterms:W3CDTF">2024-06-13T02:06:28Z</dcterms:created>
  <dcterms:modified xsi:type="dcterms:W3CDTF">2024-06-16T13:39:48Z</dcterms:modified>
</cp:coreProperties>
</file>