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Soak Tester Apparatus &amp; </a:t>
            </a:r>
            <a:r>
              <a:rPr lang="en-US" altLang="zh-CN"/>
              <a:t>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Neuralink, US 2023/01688317, 6/1/2023</a:t>
            </a:r>
            <a:endParaRPr lang="en-US" altLang="zh-CN"/>
          </a:p>
          <a:p>
            <a:r>
              <a:rPr lang="en-US" altLang="zh-CN"/>
              <a:t>3/31/2024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Goal: Soak tester apparatus for testing electrical characteristics of an implantable enclosure (</a:t>
            </a:r>
            <a:r>
              <a:rPr lang="en-US" altLang="zh-CN"/>
              <a:t>to ensure electrical </a:t>
            </a:r>
            <a:r>
              <a:rPr lang="en-US" altLang="zh-CN"/>
              <a:t>integrity)</a:t>
            </a:r>
            <a:endParaRPr lang="en-US" altLang="zh-CN"/>
          </a:p>
          <a:p>
            <a:r>
              <a:rPr lang="en-US" altLang="zh-CN"/>
              <a:t>Embodiment</a:t>
            </a:r>
            <a:r>
              <a:rPr lang="en-US" altLang="zh-CN"/>
              <a:t>s:</a:t>
            </a:r>
            <a:endParaRPr lang="en-US" altLang="zh-CN"/>
          </a:p>
          <a:p>
            <a:pPr lvl="1"/>
            <a:r>
              <a:rPr lang="en-US" altLang="zh-CN" sz="1600"/>
              <a:t>Soak Tester Apparatus</a:t>
            </a:r>
            <a:endParaRPr lang="en-US" altLang="zh-CN" sz="1600"/>
          </a:p>
          <a:p>
            <a:pPr lvl="1"/>
            <a:r>
              <a:rPr lang="en-US" altLang="zh-CN"/>
              <a:t>Implantable Closure being Soaked</a:t>
            </a:r>
            <a:endParaRPr lang="en-US" altLang="zh-CN"/>
          </a:p>
          <a:p>
            <a:pPr lvl="1"/>
            <a:r>
              <a:rPr lang="en-US" altLang="zh-CN"/>
              <a:t>Multiple soak tester apparatuses</a:t>
            </a:r>
            <a:endParaRPr lang="en-US" altLang="zh-CN"/>
          </a:p>
          <a:p>
            <a:pPr lvl="1"/>
            <a:r>
              <a:rPr lang="en-US" altLang="zh-CN"/>
              <a:t>Impedence engine</a:t>
            </a:r>
            <a:endParaRPr lang="en-US" altLang="zh-CN"/>
          </a:p>
          <a:p>
            <a:pPr lvl="1"/>
            <a:r>
              <a:rPr lang="en-US" altLang="zh-CN"/>
              <a:t>Multiplexer </a:t>
            </a:r>
            <a:r>
              <a:rPr lang="en-US" altLang="zh-CN"/>
              <a:t>system</a:t>
            </a:r>
            <a:endParaRPr lang="en-US" altLang="zh-CN"/>
          </a:p>
          <a:p>
            <a:pPr lvl="1"/>
            <a:r>
              <a:rPr lang="en-US" altLang="zh-CN"/>
              <a:t>Histogram of Impedances</a:t>
            </a:r>
            <a:endParaRPr lang="en-US" altLang="zh-CN"/>
          </a:p>
          <a:p>
            <a:pPr lvl="1"/>
            <a:r>
              <a:rPr lang="en-US" altLang="zh-CN"/>
              <a:t>Heat Map of Impedance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Soak Tester </a:t>
            </a:r>
            <a:r>
              <a:rPr lang="en-US" altLang="zh-CN"/>
              <a:t>Apparatus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221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090" y="198120"/>
            <a:ext cx="4836795" cy="665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Implantable Enclosure Being </a:t>
            </a:r>
            <a:r>
              <a:rPr lang="en-US" altLang="zh-CN"/>
              <a:t>Soaked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957185" cy="4759325"/>
          </a:xfrm>
        </p:spPr>
        <p:txBody>
          <a:bodyPr/>
          <a:p>
            <a:r>
              <a:rPr lang="en-US" altLang="zh-CN"/>
              <a:t>Soak into potassium nitrate (</a:t>
            </a:r>
            <a:r>
              <a:rPr lang="en-US" altLang="zh-CN"/>
              <a:t>KNO3)</a:t>
            </a:r>
            <a:endParaRPr lang="en-US" altLang="zh-CN"/>
          </a:p>
          <a:p>
            <a:r>
              <a:rPr lang="en-US" altLang="zh-CN"/>
              <a:t>Dispose within removable implant frame after </a:t>
            </a:r>
            <a:r>
              <a:rPr lang="en-US" altLang="zh-CN"/>
              <a:t>surgical insertion </a:t>
            </a:r>
            <a:endParaRPr lang="en-US" altLang="zh-CN"/>
          </a:p>
          <a:p>
            <a:r>
              <a:rPr lang="en-US" altLang="zh-CN"/>
              <a:t>Bottom 5mm of threads inside solution</a:t>
            </a:r>
            <a:endParaRPr lang="en-US" altLang="zh-CN"/>
          </a:p>
        </p:txBody>
      </p:sp>
      <p:pic>
        <p:nvPicPr>
          <p:cNvPr id="4" name="图片 3" descr="截图20240330221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0" y="1177290"/>
            <a:ext cx="2948305" cy="5325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Multiple Soak Tester Apparatus</a:t>
            </a:r>
            <a:r>
              <a:rPr lang="en-US" altLang="zh-CN"/>
              <a:t>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331075" cy="4759325"/>
          </a:xfrm>
        </p:spPr>
        <p:txBody>
          <a:bodyPr/>
          <a:p>
            <a:r>
              <a:rPr lang="en-US" altLang="zh-CN"/>
              <a:t>2 soak tester apparatuses shown, each with a </a:t>
            </a:r>
            <a:r>
              <a:rPr lang="en-US" altLang="zh-CN"/>
              <a:t>reservoir</a:t>
            </a:r>
            <a:endParaRPr lang="en-US" altLang="zh-CN"/>
          </a:p>
          <a:p>
            <a:pPr lvl="1"/>
            <a:r>
              <a:rPr lang="en-US" altLang="zh-CN"/>
              <a:t>1 to hold </a:t>
            </a:r>
            <a:r>
              <a:rPr lang="en-US" altLang="zh-CN" b="1"/>
              <a:t>high-ionized salt solution (e.g., potassium nitrate KNO3)</a:t>
            </a:r>
            <a:endParaRPr lang="en-US" altLang="zh-CN" b="1"/>
          </a:p>
          <a:p>
            <a:pPr lvl="1"/>
            <a:r>
              <a:rPr lang="en-US" altLang="zh-CN"/>
              <a:t>1 to hold </a:t>
            </a:r>
            <a:r>
              <a:rPr lang="en-US" altLang="zh-CN" b="1"/>
              <a:t>deionized (DI) or distilled water</a:t>
            </a:r>
            <a:r>
              <a:rPr lang="en-US" altLang="zh-CN"/>
              <a:t> - wash salt away</a:t>
            </a:r>
            <a:endParaRPr lang="en-US" altLang="zh-CN"/>
          </a:p>
          <a:p>
            <a:pPr lvl="0"/>
            <a:r>
              <a:rPr lang="en-US" altLang="zh-CN"/>
              <a:t>Computing system - operation controls + program + monitor tester 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截图20240330221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220" y="1148715"/>
            <a:ext cx="3948430" cy="5634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Impedance Engine *****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221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490345"/>
            <a:ext cx="10100945" cy="4846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Multiplexer System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894965" cy="4759325"/>
          </a:xfrm>
        </p:spPr>
        <p:txBody>
          <a:bodyPr/>
          <a:p>
            <a:r>
              <a:rPr lang="en-US" altLang="zh-CN"/>
              <a:t>Uses 2-point impedance (electrode </a:t>
            </a:r>
            <a:r>
              <a:rPr lang="en-US" altLang="zh-CN"/>
              <a:t>vs reference node)</a:t>
            </a:r>
            <a:endParaRPr lang="en-US" altLang="zh-CN"/>
          </a:p>
          <a:p>
            <a:r>
              <a:rPr lang="en-US" altLang="zh-CN"/>
              <a:t>Reference node reading differs greatly </a:t>
            </a:r>
            <a:r>
              <a:rPr lang="en-US" altLang="zh-CN"/>
              <a:t>from electrode - FAILURE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3302218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970" y="1313815"/>
            <a:ext cx="8455660" cy="5026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Histogram of 1024 Impedences Measured ***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247900" cy="4759325"/>
          </a:xfrm>
        </p:spPr>
        <p:txBody>
          <a:bodyPr/>
          <a:p>
            <a:r>
              <a:rPr lang="en-US" altLang="zh-CN"/>
              <a:t>1024 Channels</a:t>
            </a:r>
            <a:endParaRPr lang="en-US" altLang="zh-CN"/>
          </a:p>
          <a:p>
            <a:r>
              <a:rPr lang="en-US" altLang="zh-CN"/>
              <a:t>64 threads of 16 electrodes each</a:t>
            </a:r>
            <a:endParaRPr lang="en-US" altLang="zh-CN"/>
          </a:p>
          <a:p>
            <a:r>
              <a:rPr lang="en-US" altLang="zh-CN"/>
              <a:t>49 - 52 threads (about 80%) with proper impedance - good for surgery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330221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430" y="1313815"/>
            <a:ext cx="9165590" cy="4578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p>
            <a:r>
              <a:rPr lang="en-US" altLang="zh-CN"/>
              <a:t>Heat Map of Impedence *******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500"/>
              <a:t>C_XY = cross-coupling ratio between channel </a:t>
            </a:r>
            <a:r>
              <a:rPr lang="en-US" altLang="zh-CN" sz="1500" b="1"/>
              <a:t>X (working electrode) </a:t>
            </a:r>
            <a:r>
              <a:rPr lang="en-US" altLang="zh-CN" sz="1500"/>
              <a:t>&amp;</a:t>
            </a:r>
            <a:r>
              <a:rPr lang="en-US" altLang="zh-CN" sz="1500" b="1"/>
              <a:t> Y (reference node) </a:t>
            </a:r>
            <a:endParaRPr lang="en-US" altLang="zh-CN" sz="1500" b="1"/>
          </a:p>
          <a:p>
            <a:r>
              <a:rPr lang="en-US" altLang="zh-CN" sz="1500"/>
              <a:t>Amplitude of oscillation seen in channel X vs Y, while running waveform on channel Y (reference)</a:t>
            </a:r>
            <a:endParaRPr lang="en-US" altLang="zh-CN" sz="1500"/>
          </a:p>
          <a:p>
            <a:r>
              <a:rPr lang="en-US" altLang="zh-CN" sz="1500"/>
              <a:t>C_XY for neighboring electrodes - useful for failure rate</a:t>
            </a:r>
            <a:endParaRPr lang="en-US" altLang="zh-CN" sz="1500"/>
          </a:p>
          <a:p>
            <a:r>
              <a:rPr lang="en-US" altLang="zh-CN" sz="1500"/>
              <a:t>Boxed - all 1024 channels measured &amp; evaluated</a:t>
            </a:r>
            <a:endParaRPr lang="en-US" altLang="zh-CN" sz="1500"/>
          </a:p>
        </p:txBody>
      </p:sp>
      <p:pic>
        <p:nvPicPr>
          <p:cNvPr id="4" name="图片 3" descr="截图202403302218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3783965"/>
            <a:ext cx="5762625" cy="2776855"/>
          </a:xfrm>
          <a:prstGeom prst="rect">
            <a:avLst/>
          </a:prstGeom>
        </p:spPr>
      </p:pic>
      <p:pic>
        <p:nvPicPr>
          <p:cNvPr id="6" name="图片 5" descr="截图20240330221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3783965"/>
            <a:ext cx="5448300" cy="30670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356600" y="2711450"/>
            <a:ext cx="2724150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420100" y="2717800"/>
            <a:ext cx="31750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82710" y="2711450"/>
            <a:ext cx="31750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545320" y="2711450"/>
            <a:ext cx="31750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07930" y="2717800"/>
            <a:ext cx="31750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演示</Application>
  <PresentationFormat>宽屏</PresentationFormat>
  <Paragraphs>55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Soak Tester Apparatus &amp; System</vt:lpstr>
      <vt:lpstr>Outline</vt:lpstr>
      <vt:lpstr>Soak Tester Apparatus</vt:lpstr>
      <vt:lpstr>Implantable Enclosure Being Soaked</vt:lpstr>
      <vt:lpstr>Multiple Soak Tester Apparatuses</vt:lpstr>
      <vt:lpstr>Impedance Engine ***** </vt:lpstr>
      <vt:lpstr>Multiplexer System </vt:lpstr>
      <vt:lpstr>Histogram of 1024 Impedences Measured *** </vt:lpstr>
      <vt:lpstr>Heat Map of Impedence 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逆流而上</cp:lastModifiedBy>
  <cp:revision>205</cp:revision>
  <dcterms:created xsi:type="dcterms:W3CDTF">2019-06-19T02:08:00Z</dcterms:created>
  <dcterms:modified xsi:type="dcterms:W3CDTF">2024-05-17T03:48:27Z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75C24E2B5CAC481783536173B86AEE3E_11</vt:lpwstr>
  </property>
</Properties>
</file>