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9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2082 295,'-4'-5,"0"2,0 2,3-2,-3 1,0-1,1 2,0 1,0-3,-1 3,0-1,1 1,-2-1,2-1,0 1,-2 1,1-2,-1 1,2 0,-2-1,1 1,1 0,-1 1,-1 0,0 0,1 0,0 0,1 0,-2 0,0 0,2 0,-1 2,-1 0,2 1,0-3,0 1,-7 4,7-3,-1 0,3 1,-1 2,0-2,1 1,-1-1,-1 1,2 0,-2 0,2 2,-1-3,2 0,0 0,0 1,-3 4,1 1,-1 0,3-5,0-1,0 0,0 2,0 9,0-10,0 5,0-3,0-2,0 2,0-1,0-2,2 2,-1-1,-1 0,1-1,1 1,-1 5,1-5,-2-1,2 2,0-2,1 1,-2-1,1 1,3-2,-1 0,-2 1,3-2,0 0,-1 0,-1-1,4 2,-4-2,0 0,0 0,0 0,1 0,2 0,-2 0,0 0,-1 0,0 0,0-1,3-1,-2 1,-1-1,0 1,0 0,6-2,-3 2,-1 1,-3-3,1 3,1-2,2-3,4 1,-4 1,1-2,14-3,-10 2,-2 3,-4 0,-1 3,0-3,-1 2,0-1,1-1,3-2,-4 3,0 0,-1-1,0 0,-1 0,8-14,-5 10,-1 3,-1 0,-1 1,2 0,-1-1,0 1,0 0,0 0,-2-3,0 2,0-1,0 1,-2 0,2-2,-1 1,1 0,-3-1,1 3,2-2,-3 2,2-1,-2 3,2-2,-2 0,0 2,0-1,-1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2378 173,'0'3,"3"5,-2-2,6 16,-7-16,1-2,2 1,-3-2,2 1,-1-1,0 0,-1-6,-3 2,3-2,-3 1,3-1,-5-1,4 1,0 0,0-1,0 0,1 1,0 0,0 0,0 0,0 0,1 0,1 0,1 1,-2-1,2 2,1-1,-1 2,2-1,-2 1,0 1,-4 4,1-2,-1 0,-1 0,-1 3,0-4,0-2,-1 0,0 0,0 0,0 0,1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2060 271,'4'0,"-1"0,7-1,-6 1,9 0,-10 0,1 0,-1 3,4 3,2 2,-6-5,0-1,1 1,-1-1,3 1,-4 0,2-1,0 1,1-2,1 2,3 1,4 1,-9-5,5 4,-5-2,-2 1,-1 2,-1 5,0-6,0-1,0 1,0 4,0-3,0 0,0-2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2015 368,'6'0,"0"2,0 0,9 0,-9 1,-3-3,0 1,4 2,-3-2,3 2,-3-1,4-1,-3 1,1 1,-2-3,-1 1,0-1,0 2,0-1,0-1,1 1,1 1,1 1,0-3,-2 3,1-2,-2 1,0-2,0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2079 317,'1'3,"-1"0,0 0,0 0,0 0,0 0,1 0,2-1,0-1,-3-4,0-1,0 0,0 1,0-11,0 9,0-3,0 5,2 0,1 2,-1 4,0 1,1-1,-1 0,-1 1,-1-1,0 0,0 1,0 1,-1-2,-2-2,1-4,1 0,0 0,0 0,-2 1,2-1,-1-1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2205 121,'-4'0,"0"0,-6 0,6 0,-1 2,0-1,2 0,-1 0,0 2,2 0,1 0,-2 2,1-2,1 0,0 0,1 0,0 0,1 0,-1 1,0 2,0 2,0 0,0-4,0-1,3 2,-1-2,0 0,2 1,-1-2,0-2,0-1,0-2,0 2,-2-2,2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2205 176,'4'0,"6"0,-4 0,5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2214 200,'7'0,"2"1,-1 1,1-1,0 1,-3-2,-2 0,-1 1,0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2287 156,'4'0,"-1"0,3 0,0 0,-3-1,0 0,0 1,1-1,0-2,-7 2,2 4,-4 2,2-3,2 2,-2 1,0 0,1 0,1-2,1 0,-3 0,1 1,1-1,0 0,1 0,-4 7,2-6,1-1,4-6,3 1,1 1,-4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2334 180,'6'0,"-3"0,6 0,-6 0,-6 1,-1-1,-1 0,1 0,1 0,0 0,0 0,0 0,0 0,2 3,4-1,-2 1,0 0,1 1,-2-1,0 0,0 0,1 0,-3-7,6-1,-4 2,1 0,0-1,-1 0,3 2,0 1,0-1,0 2,-3 3,0 0,0 1,0-1,1 0,0 0,2 0,0-1,-1 2,-1-1,-1-7,0 0,0 1,0 0,1-1,0 1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9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image" Target="../media/image1.png"/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customXml" Target="../ink/ink4.xml"/><Relationship Id="rId7" Type="http://schemas.openxmlformats.org/officeDocument/2006/relationships/image" Target="../media/image6.png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Relationship Id="rId3" Type="http://schemas.openxmlformats.org/officeDocument/2006/relationships/image" Target="../media/image4.png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69.xml"/><Relationship Id="rId21" Type="http://schemas.openxmlformats.org/officeDocument/2006/relationships/image" Target="../media/image13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2.png"/><Relationship Id="rId18" Type="http://schemas.openxmlformats.org/officeDocument/2006/relationships/customXml" Target="../ink/ink9.xml"/><Relationship Id="rId17" Type="http://schemas.openxmlformats.org/officeDocument/2006/relationships/image" Target="../media/image11.png"/><Relationship Id="rId16" Type="http://schemas.openxmlformats.org/officeDocument/2006/relationships/customXml" Target="../ink/ink8.xml"/><Relationship Id="rId15" Type="http://schemas.openxmlformats.org/officeDocument/2006/relationships/image" Target="../media/image10.png"/><Relationship Id="rId14" Type="http://schemas.openxmlformats.org/officeDocument/2006/relationships/customXml" Target="../ink/ink7.xml"/><Relationship Id="rId13" Type="http://schemas.openxmlformats.org/officeDocument/2006/relationships/image" Target="../media/image9.png"/><Relationship Id="rId12" Type="http://schemas.openxmlformats.org/officeDocument/2006/relationships/customXml" Target="../ink/ink6.xml"/><Relationship Id="rId11" Type="http://schemas.openxmlformats.org/officeDocument/2006/relationships/image" Target="../media/image8.png"/><Relationship Id="rId10" Type="http://schemas.openxmlformats.org/officeDocument/2006/relationships/customXml" Target="../ink/ink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Tin Foil Self-Resonant Wireless </a:t>
            </a:r>
            <a:r>
              <a:rPr lang="en-US" altLang="zh-CN"/>
              <a:t>Power Coil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Neural</a:t>
            </a:r>
            <a:r>
              <a:rPr lang="en-US" altLang="zh-CN"/>
              <a:t>ink, US 2023/0137530, 5/4/2023</a:t>
            </a:r>
            <a:endParaRPr lang="en-US" altLang="zh-CN"/>
          </a:p>
          <a:p>
            <a:r>
              <a:rPr lang="en-US" altLang="zh-CN"/>
              <a:t>3/30/2024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2: Print metal </a:t>
            </a:r>
            <a:r>
              <a:rPr lang="en-US" altLang="zh-CN"/>
              <a:t>pattern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30115806"/>
          <p:cNvPicPr>
            <a:picLocks noChangeAspect="1"/>
          </p:cNvPicPr>
          <p:nvPr/>
        </p:nvPicPr>
        <p:blipFill>
          <a:blip r:embed="rId1"/>
          <a:srcRect t="19089" b="55200"/>
          <a:stretch>
            <a:fillRect/>
          </a:stretch>
        </p:blipFill>
        <p:spPr>
          <a:xfrm>
            <a:off x="7512685" y="608330"/>
            <a:ext cx="4794250" cy="1219835"/>
          </a:xfrm>
          <a:prstGeom prst="rect">
            <a:avLst/>
          </a:prstGeom>
        </p:spPr>
      </p:pic>
      <p:pic>
        <p:nvPicPr>
          <p:cNvPr id="7" name="图片 6" descr="截图20240330115738"/>
          <p:cNvPicPr>
            <a:picLocks noChangeAspect="1"/>
          </p:cNvPicPr>
          <p:nvPr/>
        </p:nvPicPr>
        <p:blipFill>
          <a:blip r:embed="rId2"/>
          <a:srcRect b="72110"/>
          <a:stretch>
            <a:fillRect/>
          </a:stretch>
        </p:blipFill>
        <p:spPr>
          <a:xfrm>
            <a:off x="845185" y="2652395"/>
            <a:ext cx="10501630" cy="1049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3: Cut notches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30115806"/>
          <p:cNvPicPr>
            <a:picLocks noChangeAspect="1"/>
          </p:cNvPicPr>
          <p:nvPr/>
        </p:nvPicPr>
        <p:blipFill>
          <a:blip r:embed="rId1"/>
          <a:srcRect t="45539" b="45124"/>
          <a:stretch>
            <a:fillRect/>
          </a:stretch>
        </p:blipFill>
        <p:spPr>
          <a:xfrm>
            <a:off x="5918200" y="728345"/>
            <a:ext cx="6337300" cy="585470"/>
          </a:xfrm>
          <a:prstGeom prst="rect">
            <a:avLst/>
          </a:prstGeom>
        </p:spPr>
      </p:pic>
      <p:pic>
        <p:nvPicPr>
          <p:cNvPr id="5" name="图片 4" descr="截图20240330115738"/>
          <p:cNvPicPr>
            <a:picLocks noChangeAspect="1"/>
          </p:cNvPicPr>
          <p:nvPr/>
        </p:nvPicPr>
        <p:blipFill>
          <a:blip r:embed="rId2"/>
          <a:srcRect r="32093"/>
          <a:stretch>
            <a:fillRect/>
          </a:stretch>
        </p:blipFill>
        <p:spPr>
          <a:xfrm>
            <a:off x="2972435" y="1850390"/>
            <a:ext cx="6634480" cy="35096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4: Add Adesive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30115806"/>
          <p:cNvPicPr>
            <a:picLocks noChangeAspect="1"/>
          </p:cNvPicPr>
          <p:nvPr/>
        </p:nvPicPr>
        <p:blipFill>
          <a:blip r:embed="rId1"/>
          <a:srcRect t="54349" b="35899"/>
          <a:stretch>
            <a:fillRect/>
          </a:stretch>
        </p:blipFill>
        <p:spPr>
          <a:xfrm>
            <a:off x="6120765" y="608330"/>
            <a:ext cx="6337300" cy="611505"/>
          </a:xfrm>
          <a:prstGeom prst="rect">
            <a:avLst/>
          </a:prstGeom>
        </p:spPr>
      </p:pic>
      <p:pic>
        <p:nvPicPr>
          <p:cNvPr id="5" name="图片 4" descr="截图20240330115727"/>
          <p:cNvPicPr>
            <a:picLocks noChangeAspect="1"/>
          </p:cNvPicPr>
          <p:nvPr/>
        </p:nvPicPr>
        <p:blipFill>
          <a:blip r:embed="rId2"/>
          <a:srcRect l="64897"/>
          <a:stretch>
            <a:fillRect/>
          </a:stretch>
        </p:blipFill>
        <p:spPr>
          <a:xfrm>
            <a:off x="6731000" y="1548130"/>
            <a:ext cx="2892425" cy="44964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5: Winding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30115806"/>
          <p:cNvPicPr>
            <a:picLocks noChangeAspect="1"/>
          </p:cNvPicPr>
          <p:nvPr/>
        </p:nvPicPr>
        <p:blipFill>
          <a:blip r:embed="rId1"/>
          <a:srcRect t="64729" b="21225"/>
          <a:stretch>
            <a:fillRect/>
          </a:stretch>
        </p:blipFill>
        <p:spPr>
          <a:xfrm>
            <a:off x="5240020" y="609600"/>
            <a:ext cx="6337300" cy="880745"/>
          </a:xfrm>
          <a:prstGeom prst="rect">
            <a:avLst/>
          </a:prstGeom>
        </p:spPr>
      </p:pic>
      <p:pic>
        <p:nvPicPr>
          <p:cNvPr id="5" name="图片 4" descr="截图202403301157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640" y="4186555"/>
            <a:ext cx="2964180" cy="1960245"/>
          </a:xfrm>
          <a:prstGeom prst="rect">
            <a:avLst/>
          </a:prstGeom>
        </p:spPr>
      </p:pic>
      <p:pic>
        <p:nvPicPr>
          <p:cNvPr id="7" name="图片 6" descr="截图202403301157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844040"/>
            <a:ext cx="6786880" cy="2327910"/>
          </a:xfrm>
          <a:prstGeom prst="rect">
            <a:avLst/>
          </a:prstGeom>
        </p:spPr>
      </p:pic>
      <p:pic>
        <p:nvPicPr>
          <p:cNvPr id="8" name="图片 7" descr="截图202403301156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920" y="1844040"/>
            <a:ext cx="2435860" cy="2482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42000" y="32385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224395" y="2811145"/>
            <a:ext cx="1089660" cy="21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6: </a:t>
            </a:r>
            <a:r>
              <a:rPr lang="en-US" altLang="zh-CN"/>
              <a:t>Cure Adhesive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30115806"/>
          <p:cNvPicPr>
            <a:picLocks noChangeAspect="1"/>
          </p:cNvPicPr>
          <p:nvPr/>
        </p:nvPicPr>
        <p:blipFill>
          <a:blip r:embed="rId1"/>
          <a:srcRect t="78987" b="11575"/>
          <a:stretch>
            <a:fillRect/>
          </a:stretch>
        </p:blipFill>
        <p:spPr>
          <a:xfrm>
            <a:off x="6106795" y="1490345"/>
            <a:ext cx="6337300" cy="591820"/>
          </a:xfrm>
          <a:prstGeom prst="rect">
            <a:avLst/>
          </a:prstGeom>
        </p:spPr>
      </p:pic>
      <p:pic>
        <p:nvPicPr>
          <p:cNvPr id="5" name="图片 4" descr="截图202403301156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705610"/>
            <a:ext cx="4617720" cy="47059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</a:t>
            </a:r>
            <a:r>
              <a:rPr lang="en-US" altLang="zh-CN"/>
              <a:t>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Goal: Describe a foil formed from flexible polymer substrate printed with metal </a:t>
            </a:r>
            <a:r>
              <a:rPr lang="en-US" altLang="zh-CN"/>
              <a:t>traces</a:t>
            </a:r>
            <a:endParaRPr lang="en-US" altLang="zh-CN"/>
          </a:p>
          <a:p>
            <a:r>
              <a:rPr lang="en-US" altLang="zh-CN"/>
              <a:t>E</a:t>
            </a:r>
            <a:r>
              <a:rPr lang="en-US" altLang="zh-CN"/>
              <a:t>mbodiments:</a:t>
            </a:r>
            <a:endParaRPr lang="en-US" altLang="zh-CN"/>
          </a:p>
          <a:p>
            <a:pPr lvl="1"/>
            <a:r>
              <a:rPr lang="en-US" altLang="zh-CN"/>
              <a:t>Perspective view of tin foil wireless power coil </a:t>
            </a:r>
            <a:r>
              <a:rPr lang="en-US" altLang="zh-CN"/>
              <a:t>apparatus</a:t>
            </a:r>
            <a:endParaRPr lang="en-US" altLang="zh-CN"/>
          </a:p>
          <a:p>
            <a:pPr lvl="1"/>
            <a:r>
              <a:rPr lang="en-US" altLang="zh-CN"/>
              <a:t>Cross-section + close-up </a:t>
            </a:r>
            <a:r>
              <a:rPr lang="en-US" altLang="zh-CN"/>
              <a:t>cross-section of power coil </a:t>
            </a:r>
            <a:r>
              <a:rPr lang="en-US" altLang="zh-CN"/>
              <a:t>apparatus</a:t>
            </a:r>
            <a:endParaRPr lang="en-US" altLang="zh-CN"/>
          </a:p>
          <a:p>
            <a:pPr lvl="1"/>
            <a:r>
              <a:rPr lang="en-US" altLang="zh-CN"/>
              <a:t>Top view of continuous strip of flexible polymer </a:t>
            </a:r>
            <a:endParaRPr lang="en-US" altLang="zh-CN"/>
          </a:p>
          <a:p>
            <a:pPr lvl="1"/>
            <a:r>
              <a:rPr lang="en-US" altLang="zh-CN"/>
              <a:t>Exploded view of tool for winding the power coil apparatus </a:t>
            </a:r>
            <a:endParaRPr lang="en-US" altLang="zh-CN"/>
          </a:p>
          <a:p>
            <a:pPr lvl="1"/>
            <a:r>
              <a:rPr lang="en-US" altLang="zh-CN"/>
              <a:t>Perspective view of the assembled winding tool </a:t>
            </a:r>
            <a:endParaRPr lang="en-US" altLang="zh-CN"/>
          </a:p>
          <a:p>
            <a:pPr lvl="1"/>
            <a:r>
              <a:rPr lang="en-US" altLang="zh-CN"/>
              <a:t>Flowchart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Perspective view of tin foil wireless power apparatus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301156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635" y="1157605"/>
            <a:ext cx="5071745" cy="5168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Cross-section + close-up of apparatus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2775585" cy="4759325"/>
          </a:xfrm>
        </p:spPr>
        <p:txBody>
          <a:bodyPr/>
          <a:p>
            <a:r>
              <a:rPr lang="en-US" altLang="zh-CN"/>
              <a:t>pitch (P): average distance between successive </a:t>
            </a:r>
            <a:r>
              <a:rPr lang="en-US" altLang="zh-CN"/>
              <a:t>layers</a:t>
            </a:r>
            <a:endParaRPr lang="en-US" altLang="zh-CN"/>
          </a:p>
          <a:p>
            <a:r>
              <a:rPr lang="en-US" altLang="zh-CN"/>
              <a:t>P = metal thickness + polymer thickness + local adhesive thickness (between metal of 1 layer &amp; flexible polymer of another layer)</a:t>
            </a:r>
            <a:endParaRPr lang="en-US" altLang="zh-CN"/>
          </a:p>
        </p:txBody>
      </p:sp>
      <p:pic>
        <p:nvPicPr>
          <p:cNvPr id="4" name="图片 3" descr="截图202403301157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0" y="1490345"/>
            <a:ext cx="8192770" cy="5163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Top view of continuous strip of flexible polymer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500"/>
              <a:t>6 loops of 8 notches</a:t>
            </a:r>
            <a:endParaRPr lang="en-US" altLang="zh-CN" sz="1500"/>
          </a:p>
          <a:p>
            <a:r>
              <a:rPr lang="en-US" altLang="zh-CN" sz="1500"/>
              <a:t>C = 2 * pi, P = pitch (radial distance between loops)</a:t>
            </a:r>
            <a:endParaRPr lang="en-US" altLang="zh-CN" sz="1500"/>
          </a:p>
          <a:p>
            <a:r>
              <a:rPr lang="en-US" altLang="zh-CN" sz="1500"/>
              <a:t>Each notch placed X + (n - 1) * 2 * pi * </a:t>
            </a:r>
            <a:r>
              <a:rPr lang="en-US" altLang="zh-CN" sz="1500"/>
              <a:t>P / 8, where n in {1, 2, ..., 48}</a:t>
            </a:r>
            <a:endParaRPr lang="en-US" altLang="zh-CN" sz="1500"/>
          </a:p>
        </p:txBody>
      </p:sp>
      <p:pic>
        <p:nvPicPr>
          <p:cNvPr id="4" name="图片 3" descr="截图202403301157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746375"/>
            <a:ext cx="11689715" cy="40093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9058275" y="1242695"/>
              <a:ext cx="1343025" cy="107188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9058275" y="1242695"/>
                <a:ext cx="1343025" cy="1071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9810750" y="1285875"/>
              <a:ext cx="676275" cy="50927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9810750" y="1285875"/>
                <a:ext cx="67627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9596120" y="1752600"/>
              <a:ext cx="685800" cy="20002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9596120" y="1752600"/>
                <a:ext cx="685800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9900920" y="1395095"/>
              <a:ext cx="109855" cy="2286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9900920" y="1395095"/>
                <a:ext cx="10985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10248900" y="575945"/>
              <a:ext cx="252095" cy="41465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10248900" y="575945"/>
                <a:ext cx="252095" cy="414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10500995" y="838200"/>
              <a:ext cx="147955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10500995" y="838200"/>
                <a:ext cx="1479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10544175" y="952500"/>
              <a:ext cx="276225" cy="38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10544175" y="952500"/>
                <a:ext cx="27622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10891520" y="709295"/>
              <a:ext cx="171450" cy="3238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10891520" y="709295"/>
                <a:ext cx="1714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11062970" y="857250"/>
              <a:ext cx="176530" cy="14732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11062970" y="857250"/>
                <a:ext cx="176530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11310620" y="823595"/>
              <a:ext cx="167005" cy="31940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11310620" y="823595"/>
                <a:ext cx="167005" cy="319405"/>
              </a:xfrm>
              <a:prstGeom prst="rect"/>
            </p:spPr>
          </p:pic>
        </mc:Fallback>
      </mc:AlternateContent>
    </p:spTree>
    <p:custDataLst>
      <p:tags r:id="rId2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Exploded view of tool for winding the power coil apparatus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30115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7240" y="1183640"/>
            <a:ext cx="3118485" cy="5438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Perspective view of assembled winding tool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301157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0610" y="1383665"/>
            <a:ext cx="7510780" cy="4966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Flowchart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301158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0020" y="293370"/>
            <a:ext cx="6337300" cy="6270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Step 1: Provide continuous strip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30115806"/>
          <p:cNvPicPr>
            <a:picLocks noChangeAspect="1"/>
          </p:cNvPicPr>
          <p:nvPr/>
        </p:nvPicPr>
        <p:blipFill>
          <a:blip r:embed="rId1"/>
          <a:srcRect t="9448" b="80911"/>
          <a:stretch>
            <a:fillRect/>
          </a:stretch>
        </p:blipFill>
        <p:spPr>
          <a:xfrm>
            <a:off x="3319780" y="1390650"/>
            <a:ext cx="6337300" cy="604520"/>
          </a:xfrm>
          <a:prstGeom prst="rect">
            <a:avLst/>
          </a:prstGeom>
        </p:spPr>
      </p:pic>
      <p:pic>
        <p:nvPicPr>
          <p:cNvPr id="6" name="图片 5" descr="截图20240330115738"/>
          <p:cNvPicPr>
            <a:picLocks noChangeAspect="1"/>
          </p:cNvPicPr>
          <p:nvPr/>
        </p:nvPicPr>
        <p:blipFill>
          <a:blip r:embed="rId2"/>
          <a:srcRect l="6035" t="18704" r="32050" b="71920"/>
          <a:stretch>
            <a:fillRect/>
          </a:stretch>
        </p:blipFill>
        <p:spPr>
          <a:xfrm>
            <a:off x="1895475" y="3053080"/>
            <a:ext cx="7237730" cy="375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commondata" val="eyJoZGlkIjoiZjJiYzRjZDg4ODIxMmZkMzVjYzYxNzIzMDEwYjJjY2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1188</Words>
  <Application>WPS 演示</Application>
  <PresentationFormat>宽屏</PresentationFormat>
  <Paragraphs>49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Tin Foil Self-Resonant Wireless Power Coil</vt:lpstr>
      <vt:lpstr>Outline</vt:lpstr>
      <vt:lpstr>Perspective view of tin foil wireless power apparatus</vt:lpstr>
      <vt:lpstr>Cross-section + close-up of apparatus</vt:lpstr>
      <vt:lpstr>Top view of continuous strip of flexible polymer</vt:lpstr>
      <vt:lpstr>Exploded view of tool for winding the power coil apparatus</vt:lpstr>
      <vt:lpstr>Perspective view of assembled winding tool </vt:lpstr>
      <vt:lpstr>Flowchart</vt:lpstr>
      <vt:lpstr>Step 1: Provide continuous strip</vt:lpstr>
      <vt:lpstr>Step 2: Print metal pattern</vt:lpstr>
      <vt:lpstr>Step 3: Cut notches </vt:lpstr>
      <vt:lpstr>Step 4: Add Adesive</vt:lpstr>
      <vt:lpstr>Step 5: Winding</vt:lpstr>
      <vt:lpstr>Step 6: Cure Adhesive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Terry_shi</cp:lastModifiedBy>
  <cp:revision>172</cp:revision>
  <dcterms:created xsi:type="dcterms:W3CDTF">2019-06-19T02:08:00Z</dcterms:created>
  <dcterms:modified xsi:type="dcterms:W3CDTF">2024-03-30T14:06:27Z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C442A5CD4370454EA77F6603EC8E7CBE_11</vt:lpwstr>
  </property>
</Properties>
</file>