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1T19:52:16"/>
    </inkml:context>
    <inkml:brush xml:id="br0">
      <inkml:brushProperty name="width" value="0.08819" units="cm"/>
      <inkml:brushProperty name="height" value="0.35278" units="cm"/>
      <inkml:brushProperty name="color" value="#f806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16187.4 574.351,'-51'0,"0"0,-26 0,-13 12,51 1,14-13,-65 26,52-26,25 0,-77 13,65-13,-40 0,40 0,-39 0,51 0,-13 0,13 0,-12 0,-14 0,-12 0,-26 0,0 0,26-13,-26 13,13-26,13 13,-1 13,-37 0,50-25,1 12,25 13,-13-13,14 13,-14 0,13 0,0 13,1 0,-1-13,-13 25,26-12,-26-13,26 26,-12-13,12-1,0 1,-13 13,13 0,0-1,0-12,0 0,0 0,0-1,0 14,13-26,12 13,-12 0,0-1,0-12,-13 13,51 77,-38-52,0-25,-13 13,51 38,-51 0,38-25,-38-14,13-25,-13 39,39-27,-27 40,14-39,-13 38,0-51,-1 51,-12-12,39-1,-39-12,13-14,0 14,12-26,-25 13,13-13,0 0,0 13,38 0,-25-13,38 25,-13 14,64-27,-38-12,-26 0,52 0,-26 0,115-25,-115-1,38 1,-38 25,0 0,26 0,-52 0,0 0,-12 0,-26 0,-1 0,1-13,0 13,13-13,-14 13,1-13,-13 0,26 13,12-13,-12-25,-13 38,12-13,-12 0,0 1,0 12,-13-13,13 0,-13-13,13 1,12-1,-12 13,13-25,-26 25,12 0,1-25,13 25,-13-38,-1 25,14-13,-26 1,13 25,-13 0,0 1,0-1,0 0,-26-38,26 38,-13-38,1 51,12-26,0 13,-13 0,0-12,0 25,13-13,-13 13,-12 0,12 0,0 0,0 0,-25-13,-13-25,-90-26,89 25,-12 39,39-13,12 0,-13 1,13 12,1 0,-27 0,-12 0,12 0,14 0,-65 0,52 0,-1-13,26 13,-25-26,25 26,-51 0,25-13,14 13,-39 0,25 0,1 0,-39 0,13-25,38 25,1 0,-27 0,14 0,25 0,-25 0,-52-13,64 13,-12-13,12 13,-51 0,26-26,13 14,-27-27,27 26,0-25,-52 12,0 1,0-1,65 26,12-13,-25 13,25-13,0 13,0 0,0 0,-12 0,25 13,0 0,0 0,0 12,0-12,12 0,-12 0,13 0,0-13,0 0,0 25,0 1,-1-13,14-13,-13 13,0-1,-1 1,14-13,51 52,0 12,-26-13,-12-25,-1-1,77 39,-12-25,128 25,115-39,-103 1,167 25,-51-25,-115 0,-206-26,13 0,-25 0,-13 12,-39-12,-25 0,-26 0,-205-64,-77-38,-64-39,90 38,38-12,0 38,142 39,63 38,39 0,38 0,26 12,51 1,77 51,64 39,26-1,-1-38,27 0,-65-12,-90-39,-25 25,-51-25,12-13,-63 0,-39 13,-26-13,-25 0,-167-39,-13 1,0-65,103 14,51 37,102 27,14 12,50 51,39 1,13-1,51 26,103 116,115 25,-38-26,-103-63,-115-65,-39-38,-38-13,-39 0,13 0,-12 0,-27-26,-63 0,-26-25,-51-13,64-26,64 52,25 12,1 26,12-25,13 25,0 0,-12 0,12 0,13 12,26-12,12 26,77 12,103 52,-102-39,-40-38,-11 13,11-13,-11 0,-53-13,1 0,-26 0,-38 0,-39-52,-102-37,-77-52,25 0,129 64,-13 0,13 13,-26-39,89 52,40 38,-1 13,13 26,13-1,38 14,-13-1,142 116,-27 25,14-12,-90-52,-26-63,-38-27,0-25,-13 26,13-26,-13 13,13 0,-13-1,25 27,-12-26,0 25,0 1,-13-27,-13-12,0 0,-38-25,-1-26,-12-1,-51-25,-39-51,116 90,-26-14,12 1,27 38,25 1,13 12,-1 12,14 1,64 38,-1 1,1 12,-39-51,14 38,-27-51,-25 13,-13-26,-51-38,12 38,1-13,12 26,0 0,1-13,-14 13,-38 0,-25-38,76 38,-38-26,-26 1,1-14,63 26,13-25,26 38,0 0,0 0,12 0,-12-13,0 0,0 0,0 1,-1-27,1 39,0 0,13 0,-14 0,1 0,0 0,13 26,-26-13,38-13,1 0,-14 0,-12-26,13 0,-13 14,-1 12,1 0,-26 0,-12 0,-27-13,-12-13,0 13,26-12,25 25,-13-13,14 13,12 13,51 12,-26 14,-12-26,26-1,-26 27,-1-26,40 25,37 1,14 12,-13 26,-65-64,27-1,-52 1,12-13,1 0,-13 13,51 25,-12 27,-1-40,-25-12,-13 0,13-13,13 0,25 25,-38 1,12-26,27 13,-27 0,1-13,-13 0,0 0,12-13,1-26,-13 14,-13-14,0-12,0 25,0-12,-26 38,26-13,-38 13,-14 0,-12 0,0 0,51 0,-25 26,25-13,-13 12,-51 39,26-51,51 0,-13-13,-38 26,25-26,26 12,0 1,52-13,-27 0,27 0,-27 13,-12-13,38 13,52 25,-13 1,51-26,-103-13,-12 0,-14 0,1 0,51 0,52 0,-1 0,-76 0,50 0,-12-26,-26 13,-12 0,63-12,-89 25,-13-26,0 13,-38 0,-26 13,0 0,12 0,-101 0,-40 0,104 0,-14-25,13 12,-51-13,90 26,-77-12,13-1,25-13,26 13,38 13,39 0,13 0,12 0,13 0,52 0,-1-25,219 25,-14-26,-25 26,77-26,-141 1,-13 12,-115 13,-39 0,-51-13,0 0,-25-12,-14 12,1 0,-78-25,-255-129,166 77,12 0,-12 14,115 63,1-13,12 13,-13 1,0-27,78 39,-1 0,26 0,38 13,26 0,205 76,-90-50,141 63,-205-63,-38-26,-51-1,-27-12,-12 13,-38-13,-77 0,-26 26,-385 12,219-38,-52 0,282 0,25 0,52 26,26-26,13 13,-1 0,0-1,78 27,76 25,26 0,51 13,-128-26,154 1,-64 37,-52-76,-128-13,26 26,-51-26,-13 0,-39 0,-25-13,-13-13,-308-38,77-38,0-14,180 65,-26-13,90 64,12 0,65 26,12-14,65 1,25 26,-13-1,26 1,-64-14,13-12,-51 13,37-14,-63-12,39 0,-14 0,-38 13,26-13,-39 0,13-13,-26 1,-12-14,-14 0,-12 1,-25-14,12 14,-13-52,-25-13,-14 0,117 65,-1 25,13 12,13-12,12 0,65 13,13 0,127 13,-140-26,51 13,-103-1,-12-12,-26 13,-38-13,12 0,-12 0,-1 0,-128-13,14-12,114 12,-76-26,64 39,38 0,26 13,38 0,0 0,0 25,90 1,77 51,-128-52,-39-25,-25 0,-26-26,-51 0,12-25,-12 25,-77-77,-52-64,65 52,76 76,27 26,12 13,51 25,39-12,102 64,116-1,-155-25,-63-51,-39 0,-89-13,-13-51,-26 38,-51-51,-78-13,181 51,12 26,0 0,0-12,-12 12,25-13,-13 13,-13 0,-38-39,0 26,-13-38,13 26,26 25,25 0,38 0,1 12,-13 1,25-13,155 141,217 77,-321-141,52 13,-89-26,-27-39,14-12,-39 26,0-14,-26-25,13 0,1 0,-14-38,-25 25,25-38,-102-26,-39-38,-25-39,166 128,-12 13,25-12,13-14,0 26,-13-12,0-39,13 51,0-13,-12 26,-1-25,-13-1,13 26,1 0,-1 0,-13 13,13-13,13 13,-13-13,13 12,-25-12,12 13,0-13,13 13,0 0,-13-13,1 13,12 12,12 1,14-13,0 0,12 12,-12 14,12-27,1 53,-1-27,13 52,-51-52,13-12,-13-13,13-1,-13 27,0-26,13-13,51-26,205 65,-102 12,-39-13,-115-38,-1 13,-12-26,-51-38,-26-13,26 51,13-13,-52-12,0-13,-76-52,37 13,78 65,13-14,25 14,0 12,-13-38,26 38,-12 13,12-13,-26 13,13-26,-13 14,26-27,0 26,13 1,0-1,26 0,12-13,-26 13,14 1,-1 12,-25 0,0 0,-13 12,13 14,12-26,-12 13,26-13,-39 13,13 0,-13 12,0-12,12 13,-12-14,13 14,-13-13,13 0,-13-1,26 27,-26-26,-13-13,-51-39,-26-25,39 39,38 25,-13-13,13 13,-38-39,38 39,-12 0,12 0,13 13,13-13,12 26,-12-26,38 13,14 25,-40-38,-12 13,38-13,-38 0,64 13,0-1,13 1,-78-13,1 0,0 0,-26-13,-51-25,26 12,12 14,-12-1,25 13,-90-26,-12-38,-103-13,-38-64,217 116,14 25,25-13,12 13,1 0,26 13,25-1,13 1,89 26,-38-14,-63-12,101 51,-76-38,-64-26,-14 0,1 0,26 0,76-26,77 13,-51-25,-90 38,-38 0,-13 13,-25-13,-14 0,26 0,-102 0,-77 25,-103 1,244-26,-142 0,117 0,50 0,13 0,26 0,0 0,12 0,27 13,-1-13,-25 0,102 13,115 38,26-13,-153 1,-65-1,-13-25,-50-13,-14 0,0 0,-76 0,-308-77,153 13,-37 0,191 38,77 26,39 0,26 13,25 0,-26 0,1 0,50 38,-12-38,0 38,0 0,77 0,-13 26,-51-25,-78-40,1-12,0 0,-26-12,0-27,13 14,0 12,0 0,26 0,-26 0,0-12,77 25,-26 0,13 0,-38 0,-26-13,0 0,0 0,0 0,0 1,0-27,13 39,-13-13,0 1,0-1,0 0,13 13,51-51,0 12,13-12,12 25,-76 26,-51 13,12 13,13-26,0 38,1-25,12-26,-13 13,-13 13,13 25,1 1,-1-1,13-12,0 0,0-1,0 14,0-1,0 77,0-38,0 26,-13-52,13-25,-26-13,26-1,-13 14,13-13,-12 25,-1 39,0-64,0 0,0-13,-12 0,12 0,13-13,-26 0,13-76,13 37,0 1,0 0,-12 12,12 1,12-13,53-14,24 27,-63 25,-13 13,0 0,-13 13,25 0,1 25,-26-12,0-13,-39 0,-38-13,52 0,-129-26,0-25,39-1,76 40,52 12,26 0,-14 0,-12 0,26 12,-14-12,1 13,-26 0,13 0,12 12,1-12,-26 0,26 0,12 0,77 38,26 52,-89-65,-40-38,-12 13,-12-13,-14-13,13 0,-38 0,12-25,14 38,-1-13,-38 0,51 13,0-13,1 13,24 0,40-12,-1 12,-13 0,27-39,-14 14,-13 12,-38 0,0 0,-25 13,12 0,0 0,13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AC-Coupled Communication Encoding for Zero DC Offset 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</a:t>
            </a:r>
            <a:r>
              <a:rPr lang="en-US" altLang="zh-CN"/>
              <a:t>euralink, US 11582072, 2/24/2023</a:t>
            </a:r>
            <a:endParaRPr lang="en-US" altLang="zh-CN"/>
          </a:p>
          <a:p>
            <a:r>
              <a:rPr lang="en-US" altLang="zh-CN"/>
              <a:t>4/11/2024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Transmitter Circuit: Idle State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392930" cy="4759325"/>
          </a:xfrm>
        </p:spPr>
        <p:txBody>
          <a:bodyPr>
            <a:normAutofit lnSpcReduction="20000"/>
          </a:bodyPr>
          <a:p>
            <a:r>
              <a:rPr lang="en-US" altLang="zh-CN" b="1">
                <a:solidFill>
                  <a:srgbClr val="C00000"/>
                </a:solidFill>
                <a:sym typeface="+mn-ea"/>
              </a:rPr>
              <a:t>1st control signal = 0 (not active)</a:t>
            </a:r>
            <a:endParaRPr lang="en-US" altLang="zh-CN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2nd control signal = 1 (idle)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--&gt; both transistors of transmission control circuit off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--&gt; not connected to voltage source and ground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--&gt; </a:t>
            </a:r>
            <a:r>
              <a:rPr lang="en-US" altLang="zh-CN" b="1"/>
              <a:t>CANNOT</a:t>
            </a:r>
            <a:r>
              <a:rPr lang="en-US" altLang="zh-CN" b="1">
                <a:sym typeface="+mn-ea"/>
              </a:rPr>
              <a:t> send data input </a:t>
            </a:r>
            <a:r>
              <a:rPr lang="en-US" altLang="zh-CN">
                <a:sym typeface="+mn-ea"/>
              </a:rPr>
              <a:t>through the inverter to the output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--&gt; </a:t>
            </a:r>
            <a:r>
              <a:rPr lang="en-US" altLang="zh-CN" b="1">
                <a:highlight>
                  <a:srgbClr val="FFFF00"/>
                </a:highlight>
              </a:rPr>
              <a:t>data output = idle voltage input</a:t>
            </a:r>
            <a:endParaRPr lang="en-US" altLang="zh-CN" b="1">
              <a:highlight>
                <a:srgbClr val="FFFF00"/>
              </a:highlight>
            </a:endParaRPr>
          </a:p>
        </p:txBody>
      </p:sp>
      <p:pic>
        <p:nvPicPr>
          <p:cNvPr id="4" name="图片 3" descr="截图2024040917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1490345"/>
            <a:ext cx="6795135" cy="5034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3-level encoding receiver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587240" cy="475932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b="1"/>
              <a:t>2 encoded data inputs + 1 decoded data output</a:t>
            </a:r>
            <a:endParaRPr lang="en-US" altLang="zh-CN" b="1"/>
          </a:p>
          <a:p>
            <a:r>
              <a:rPr lang="en-US" altLang="zh-CN" b="1"/>
              <a:t>Encoded data inputs</a:t>
            </a:r>
            <a:r>
              <a:rPr lang="en-US" altLang="zh-CN"/>
              <a:t> - receive 3-level encoded differential signal </a:t>
            </a:r>
            <a:endParaRPr lang="en-US" altLang="zh-CN"/>
          </a:p>
          <a:p>
            <a:r>
              <a:rPr lang="en-US" altLang="zh-CN" b="1"/>
              <a:t>Decoded data output</a:t>
            </a:r>
            <a:r>
              <a:rPr lang="en-US" altLang="zh-CN"/>
              <a:t> - transmit single-ended signal including binary data received by encoded data inputs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chemeClr val="accent2"/>
                </a:solidFill>
              </a:rPr>
              <a:t>2 inverter circuits</a:t>
            </a:r>
            <a:r>
              <a:rPr lang="en-US" altLang="zh-CN" b="1"/>
              <a:t> + </a:t>
            </a:r>
            <a:r>
              <a:rPr lang="en-US" altLang="zh-CN" b="1">
                <a:solidFill>
                  <a:srgbClr val="00B050"/>
                </a:solidFill>
              </a:rPr>
              <a:t>1 differential-to-single ended level up voltage shifter</a:t>
            </a:r>
            <a:endParaRPr lang="en-US" altLang="zh-CN" b="1"/>
          </a:p>
          <a:p>
            <a:r>
              <a:rPr lang="en-US" altLang="zh-CN">
                <a:solidFill>
                  <a:schemeClr val="accent2"/>
                </a:solidFill>
              </a:rPr>
              <a:t>Inverter circuits</a:t>
            </a:r>
            <a:r>
              <a:rPr lang="en-US" altLang="zh-CN"/>
              <a:t> to negate input signals</a:t>
            </a:r>
            <a:endParaRPr lang="en-US" altLang="zh-CN"/>
          </a:p>
          <a:p>
            <a:r>
              <a:rPr lang="en-US" altLang="zh-CN" b="1">
                <a:solidFill>
                  <a:srgbClr val="00B050"/>
                </a:solidFill>
              </a:rPr>
              <a:t>Differential-to-single ended level up voltage shifter</a:t>
            </a:r>
            <a:r>
              <a:rPr lang="en-US" altLang="zh-CN" b="1"/>
              <a:t>: </a:t>
            </a:r>
            <a:r>
              <a:rPr lang="en-US" altLang="zh-CN"/>
              <a:t>generate</a:t>
            </a:r>
            <a:r>
              <a:rPr lang="en-US" altLang="zh-CN" b="1"/>
              <a:t> single-ended output signal </a:t>
            </a:r>
            <a:r>
              <a:rPr lang="en-US" altLang="zh-CN"/>
              <a:t>with </a:t>
            </a:r>
            <a:r>
              <a:rPr lang="en-US" altLang="zh-CN" b="1"/>
              <a:t>sufficient amplitude </a:t>
            </a:r>
            <a:r>
              <a:rPr lang="en-US" altLang="zh-CN"/>
              <a:t>to </a:t>
            </a:r>
            <a:r>
              <a:rPr lang="en-US" altLang="zh-CN" b="1"/>
              <a:t>drive logic circuits</a:t>
            </a:r>
            <a:r>
              <a:rPr lang="en-US" altLang="zh-CN"/>
              <a:t> (when differential input signals cannot drive circuits)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3rd voltage signal</a:t>
            </a:r>
            <a:r>
              <a:rPr lang="en-US" altLang="zh-CN"/>
              <a:t>: used to</a:t>
            </a:r>
            <a:r>
              <a:rPr lang="en-US" altLang="zh-CN" b="1"/>
              <a:t> reduce/eliminate power consumption</a:t>
            </a:r>
            <a:r>
              <a:rPr lang="en-US" altLang="zh-CN"/>
              <a:t> by</a:t>
            </a:r>
            <a:r>
              <a:rPr lang="en-US" altLang="zh-CN" b="1"/>
              <a:t> 3-level encoding receiver</a:t>
            </a:r>
            <a:r>
              <a:rPr lang="en-US" altLang="zh-CN"/>
              <a:t> when there is no data to receive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Some embodiments -</a:t>
            </a:r>
            <a:r>
              <a:rPr lang="en-US" altLang="zh-CN" b="1">
                <a:highlight>
                  <a:srgbClr val="FFFF00"/>
                </a:highlight>
              </a:rPr>
              <a:t> Size difference between p &amp; n-type transistors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en-US" altLang="zh-CN"/>
              <a:t>--&gt;</a:t>
            </a:r>
            <a:r>
              <a:rPr lang="en-US" altLang="zh-CN" b="1">
                <a:highlight>
                  <a:srgbClr val="FFFF00"/>
                </a:highlight>
              </a:rPr>
              <a:t> reduce power consumed</a:t>
            </a:r>
            <a:r>
              <a:rPr lang="en-US" altLang="zh-CN"/>
              <a:t> by inverter circuits when encoded data signal at inputs is at </a:t>
            </a:r>
            <a:r>
              <a:rPr lang="en-US" altLang="zh-CN" b="1"/>
              <a:t>3rd voltage level (</a:t>
            </a:r>
            <a:r>
              <a:rPr lang="en-US" altLang="zh-CN" b="1">
                <a:highlight>
                  <a:srgbClr val="FFFF00"/>
                </a:highlight>
              </a:rPr>
              <a:t>USUALLY FOR ANALOG SIGNALS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pic>
        <p:nvPicPr>
          <p:cNvPr id="5" name="图片 4" descr="截图20240409172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1313815"/>
            <a:ext cx="6800850" cy="5024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3-level encoding receiver (cont.)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845560" cy="470217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Decoded output </a:t>
            </a:r>
            <a:r>
              <a:rPr lang="en-US" altLang="zh-CN" b="1"/>
              <a:t>receives signal </a:t>
            </a:r>
            <a:r>
              <a:rPr lang="en-US" altLang="zh-CN"/>
              <a:t>when </a:t>
            </a:r>
            <a:r>
              <a:rPr lang="en-US" altLang="zh-CN" b="1"/>
              <a:t>XOR = 1 (01 or 10)</a:t>
            </a:r>
            <a:r>
              <a:rPr lang="en-US" altLang="zh-CN"/>
              <a:t>, </a:t>
            </a:r>
            <a:r>
              <a:rPr lang="en-US" altLang="zh-CN" b="1"/>
              <a:t>does NOT receive signal</a:t>
            </a:r>
            <a:r>
              <a:rPr lang="en-US" altLang="zh-CN"/>
              <a:t> when </a:t>
            </a:r>
            <a:r>
              <a:rPr lang="en-US" altLang="zh-CN" b="1"/>
              <a:t>XOR = 0</a:t>
            </a:r>
            <a:r>
              <a:rPr lang="en-US" altLang="zh-CN"/>
              <a:t> </a:t>
            </a:r>
            <a:r>
              <a:rPr lang="en-US" altLang="zh-CN" b="1"/>
              <a:t>(11 or 00)</a:t>
            </a:r>
            <a:endParaRPr lang="en-US" altLang="zh-CN" b="1"/>
          </a:p>
          <a:p>
            <a:r>
              <a:rPr lang="en-US" altLang="zh-CN"/>
              <a:t>Encoded data inputs = </a:t>
            </a:r>
            <a:r>
              <a:rPr lang="en-US" altLang="zh-CN">
                <a:solidFill>
                  <a:srgbClr val="C00000"/>
                </a:solidFill>
              </a:rPr>
              <a:t>0</a:t>
            </a:r>
            <a:r>
              <a:rPr lang="en-US" altLang="zh-CN">
                <a:solidFill>
                  <a:srgbClr val="00B0F0"/>
                </a:solidFill>
              </a:rPr>
              <a:t>1 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/>
              <a:t>--&gt; Decoded output = 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endParaRPr lang="en-US" altLang="zh-CN"/>
          </a:p>
          <a:p>
            <a:r>
              <a:rPr lang="en-US" altLang="zh-CN"/>
              <a:t>Encoded data inputs = 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>
                <a:solidFill>
                  <a:srgbClr val="00B0F0"/>
                </a:solidFill>
              </a:rPr>
              <a:t>0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--&gt; Decoded output = </a:t>
            </a:r>
            <a:r>
              <a:rPr lang="en-US" altLang="zh-CN">
                <a:solidFill>
                  <a:srgbClr val="00B0F0"/>
                </a:solidFill>
              </a:rPr>
              <a:t>0</a:t>
            </a:r>
            <a:endParaRPr lang="en-US" altLang="zh-CN"/>
          </a:p>
          <a:p>
            <a:r>
              <a:rPr lang="en-US" altLang="zh-CN"/>
              <a:t>Encoded data inputs = 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en-US" altLang="zh-CN">
                <a:solidFill>
                  <a:srgbClr val="00B0F0"/>
                </a:solidFill>
              </a:rPr>
              <a:t>1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--&gt; Decoded output does NOT receive</a:t>
            </a:r>
            <a:endParaRPr lang="en-US" altLang="zh-CN"/>
          </a:p>
          <a:p>
            <a:r>
              <a:rPr lang="en-US" altLang="zh-CN"/>
              <a:t>Encoded data inputs = 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0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0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--&gt; LATCH (BURNED CIRCUIT!)</a:t>
            </a:r>
            <a:endParaRPr lang="en-US" altLang="zh-CN"/>
          </a:p>
          <a:p>
            <a:pPr marL="0" indent="0">
              <a:buNone/>
            </a:pPr>
            <a:r>
              <a:rPr lang="en-US" altLang="zh-CN" sz="2500">
                <a:solidFill>
                  <a:srgbClr val="FF0000"/>
                </a:solidFill>
              </a:rPr>
              <a:t>Note: Embodiment circuit is just an example!</a:t>
            </a:r>
            <a:endParaRPr lang="en-US" altLang="zh-CN" sz="25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500" b="1">
                <a:solidFill>
                  <a:srgbClr val="FF0000"/>
                </a:solidFill>
                <a:highlight>
                  <a:srgbClr val="FFFF00"/>
                </a:highlight>
              </a:rPr>
              <a:t>Q: How to connect the decoded data output from transmitter circuit to receiver?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altLang="zh-CN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图片 3" descr="截图20240409172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65" y="1409700"/>
            <a:ext cx="3638550" cy="2688590"/>
          </a:xfrm>
          <a:prstGeom prst="rect">
            <a:avLst/>
          </a:prstGeom>
        </p:spPr>
      </p:pic>
      <p:pic>
        <p:nvPicPr>
          <p:cNvPr id="5" name="图片 4" descr="截图202404091727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313815"/>
            <a:ext cx="3416935" cy="2525395"/>
          </a:xfrm>
          <a:prstGeom prst="rect">
            <a:avLst/>
          </a:prstGeom>
        </p:spPr>
      </p:pic>
      <p:pic>
        <p:nvPicPr>
          <p:cNvPr id="8" name="图片 7" descr="截图202404091727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80" y="4020820"/>
            <a:ext cx="3839845" cy="2837180"/>
          </a:xfrm>
          <a:prstGeom prst="rect">
            <a:avLst/>
          </a:prstGeom>
        </p:spPr>
      </p:pic>
      <p:pic>
        <p:nvPicPr>
          <p:cNvPr id="9" name="图片 8" descr="截图20240409172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3996055"/>
            <a:ext cx="3733165" cy="2757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9099550" y="193675"/>
              <a:ext cx="1978025" cy="8877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6"/>
            </p:blipFill>
            <p:spPr>
              <a:xfrm>
                <a:off x="9099550" y="193675"/>
                <a:ext cx="1978025" cy="887730"/>
              </a:xfrm>
              <a:prstGeom prst="rect"/>
            </p:spPr>
          </p:pic>
        </mc:Fallback>
      </mc:AlternateContent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Purpose of Patent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Problem: Electrical signals </a:t>
            </a:r>
            <a:r>
              <a:rPr lang="en-US" altLang="zh-CN" b="1">
                <a:sym typeface="+mn-ea"/>
              </a:rPr>
              <a:t>near neural tissue</a:t>
            </a:r>
            <a:r>
              <a:rPr lang="en-US" altLang="zh-CN">
                <a:sym typeface="+mn-ea"/>
              </a:rPr>
              <a:t> is risky, due to </a:t>
            </a:r>
            <a:r>
              <a:rPr lang="en-US" altLang="zh-CN" b="1">
                <a:sym typeface="+mn-ea"/>
              </a:rPr>
              <a:t>current leaking from electrical cables</a:t>
            </a:r>
            <a:endParaRPr lang="en-US" altLang="zh-CN"/>
          </a:p>
          <a:p>
            <a:r>
              <a:rPr lang="en-US" altLang="zh-CN">
                <a:sym typeface="+mn-ea"/>
              </a:rPr>
              <a:t>Solution: </a:t>
            </a:r>
            <a:r>
              <a:rPr lang="en-US" altLang="zh-CN" b="1">
                <a:sym typeface="+mn-ea"/>
              </a:rPr>
              <a:t>DC </a:t>
            </a:r>
            <a:r>
              <a:rPr lang="en-US" altLang="zh-CN">
                <a:sym typeface="+mn-ea"/>
              </a:rPr>
              <a:t>level of implanted cables must be as </a:t>
            </a:r>
            <a:r>
              <a:rPr lang="en-US" altLang="zh-CN" b="1">
                <a:sym typeface="+mn-ea"/>
              </a:rPr>
              <a:t>close to 0</a:t>
            </a:r>
            <a:r>
              <a:rPr lang="en-US" altLang="zh-CN">
                <a:sym typeface="+mn-ea"/>
              </a:rPr>
              <a:t> as possible (close to ground potential of device)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</a:t>
            </a:r>
            <a:r>
              <a:rPr lang="en-US" altLang="zh-CN"/>
              <a:t>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Goal: Describe a 3-level encoding transmitter where a transmitter circuit </a:t>
            </a:r>
            <a:r>
              <a:rPr lang="en-US" altLang="zh-CN"/>
              <a:t>is configured to receive an input data signal including binary data and transmit encoded data signal</a:t>
            </a:r>
            <a:endParaRPr lang="en-US" altLang="zh-CN"/>
          </a:p>
          <a:p>
            <a:r>
              <a:rPr lang="en-US" altLang="zh-CN"/>
              <a:t>Embodiments:</a:t>
            </a:r>
            <a:endParaRPr lang="en-US" altLang="zh-CN"/>
          </a:p>
          <a:p>
            <a:pPr lvl="1"/>
            <a:r>
              <a:rPr lang="en-US" altLang="zh-CN"/>
              <a:t>Block diagram of 3-level encoding transmitter 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Transmission control circuit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Inverter circuit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Idle circuit 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Transmitter circuit (</a:t>
            </a:r>
            <a:r>
              <a:rPr lang="en-US" altLang="zh-CN">
                <a:solidFill>
                  <a:srgbClr val="C00000"/>
                </a:solidFill>
              </a:rPr>
              <a:t>transmission control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2"/>
                </a:solidFill>
              </a:rPr>
              <a:t>inverter </a:t>
            </a:r>
            <a:r>
              <a:rPr lang="en-US" altLang="zh-CN"/>
              <a:t>+ </a:t>
            </a:r>
            <a:r>
              <a:rPr lang="en-US" altLang="zh-CN">
                <a:solidFill>
                  <a:schemeClr val="accent1"/>
                </a:solidFill>
              </a:rPr>
              <a:t>idle </a:t>
            </a:r>
            <a:r>
              <a:rPr lang="en-US" altLang="zh-CN">
                <a:solidFill>
                  <a:schemeClr val="tx1"/>
                </a:solidFill>
              </a:rPr>
              <a:t>altogether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en-US" altLang="zh-CN"/>
              <a:t>Active vs Idle state</a:t>
            </a:r>
            <a:endParaRPr lang="en-US" altLang="zh-CN"/>
          </a:p>
          <a:p>
            <a:pPr lvl="1"/>
            <a:r>
              <a:rPr lang="en-US" altLang="zh-CN"/>
              <a:t>3-level encoding receiver circuit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Block diagram of 3-level encoding transmitter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8330" y="1581785"/>
            <a:ext cx="4177030" cy="4759325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>
                <a:sym typeface="+mn-ea"/>
              </a:rPr>
              <a:t>3-level: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Receive input </a:t>
            </a:r>
            <a:r>
              <a:rPr lang="en-US" altLang="zh-CN">
                <a:sym typeface="+mn-ea"/>
              </a:rPr>
              <a:t>data signal</a:t>
            </a:r>
            <a:endParaRPr lang="en-US" altLang="zh-CN"/>
          </a:p>
          <a:p>
            <a:r>
              <a:rPr lang="en-US" altLang="zh-CN" b="1">
                <a:sym typeface="+mn-ea"/>
              </a:rPr>
              <a:t>Encode </a:t>
            </a:r>
            <a:r>
              <a:rPr lang="en-US" altLang="zh-CN">
                <a:sym typeface="+mn-ea"/>
              </a:rPr>
              <a:t>data signal</a:t>
            </a:r>
            <a:endParaRPr lang="en-US" altLang="zh-CN"/>
          </a:p>
          <a:p>
            <a:r>
              <a:rPr lang="en-US" altLang="zh-CN">
                <a:sym typeface="+mn-ea"/>
              </a:rPr>
              <a:t>Transmit </a:t>
            </a:r>
            <a:r>
              <a:rPr lang="en-US" altLang="zh-CN" b="1">
                <a:sym typeface="+mn-ea"/>
              </a:rPr>
              <a:t>differential </a:t>
            </a:r>
            <a:r>
              <a:rPr lang="en-US" altLang="zh-CN">
                <a:sym typeface="+mn-ea"/>
              </a:rPr>
              <a:t>data signal as </a:t>
            </a:r>
            <a:r>
              <a:rPr lang="en-US" altLang="zh-CN" b="1">
                <a:sym typeface="+mn-ea"/>
              </a:rPr>
              <a:t>output</a:t>
            </a:r>
            <a:endParaRPr lang="en-US" altLang="zh-CN"/>
          </a:p>
          <a:p>
            <a:pPr marL="0" indent="0">
              <a:buNone/>
            </a:pPr>
            <a:endParaRPr lang="en-US" altLang="zh-CN" b="1"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Non-overlapping control:</a:t>
            </a:r>
            <a:endParaRPr lang="en-US" altLang="zh-CN" b="1"/>
          </a:p>
          <a:p>
            <a:pPr algn="l"/>
            <a:r>
              <a:rPr lang="en-US" altLang="zh-CN" b="1">
                <a:solidFill>
                  <a:srgbClr val="C00000"/>
                </a:solidFill>
                <a:sym typeface="+mn-ea"/>
              </a:rPr>
              <a:t>1st control active</a:t>
            </a:r>
            <a:r>
              <a:rPr lang="en-US" altLang="zh-CN">
                <a:sym typeface="+mn-ea"/>
              </a:rPr>
              <a:t> (2nd control inactive) - generate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encoded output signal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>
                <a:sym typeface="+mn-ea"/>
              </a:rPr>
              <a:t>by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transmission control circuits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+ inverter circuits </a:t>
            </a:r>
            <a:endParaRPr lang="en-US" altLang="zh-CN">
              <a:solidFill>
                <a:srgbClr val="C00000"/>
              </a:solidFill>
            </a:endParaRPr>
          </a:p>
          <a:p>
            <a:pPr algn="l"/>
            <a:r>
              <a:rPr lang="en-US" altLang="zh-CN" b="1">
                <a:solidFill>
                  <a:schemeClr val="accent1"/>
                </a:solidFill>
                <a:sym typeface="+mn-ea"/>
              </a:rPr>
              <a:t>2nd control active</a:t>
            </a:r>
            <a:r>
              <a:rPr lang="en-US" altLang="zh-CN">
                <a:sym typeface="+mn-ea"/>
              </a:rPr>
              <a:t> (1st control inactive) -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idle circuits</a:t>
            </a:r>
            <a:r>
              <a:rPr lang="en-US" altLang="zh-CN">
                <a:sym typeface="+mn-ea"/>
              </a:rPr>
              <a:t> activated</a:t>
            </a:r>
            <a:endParaRPr lang="en-US" altLang="zh-CN"/>
          </a:p>
        </p:txBody>
      </p:sp>
      <p:pic>
        <p:nvPicPr>
          <p:cNvPr id="11" name="图片 10" descr="截图20240409172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955" y="1735455"/>
            <a:ext cx="6644005" cy="4855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C00000"/>
                </a:solidFill>
              </a:rPr>
              <a:t>Transmission control circuit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889375" cy="4759325"/>
          </a:xfrm>
        </p:spPr>
        <p:txBody>
          <a:bodyPr>
            <a:normAutofit fontScale="60000"/>
          </a:bodyPr>
          <a:p>
            <a:r>
              <a:rPr lang="en-US" altLang="zh-CN" b="1">
                <a:solidFill>
                  <a:schemeClr val="tx1"/>
                </a:solidFill>
              </a:rPr>
              <a:t>Control 1 or more electrical components  based on control signal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p-type</a:t>
            </a:r>
            <a:r>
              <a:rPr lang="en-US" altLang="zh-CN"/>
              <a:t> transistor </a:t>
            </a:r>
            <a:endParaRPr lang="en-US" altLang="zh-CN"/>
          </a:p>
          <a:p>
            <a:pPr lvl="1"/>
            <a:r>
              <a:rPr lang="en-US" altLang="zh-CN"/>
              <a:t>connected to </a:t>
            </a:r>
            <a:r>
              <a:rPr lang="en-US" altLang="zh-CN" b="1"/>
              <a:t>voltage source</a:t>
            </a:r>
            <a:endParaRPr lang="en-US" altLang="zh-CN"/>
          </a:p>
          <a:p>
            <a:pPr lvl="1"/>
            <a:r>
              <a:rPr lang="en-US" altLang="zh-CN" b="1"/>
              <a:t>ON </a:t>
            </a:r>
            <a:r>
              <a:rPr lang="en-US" altLang="zh-CN"/>
              <a:t>when gate receive </a:t>
            </a:r>
            <a:r>
              <a:rPr lang="en-US" altLang="zh-CN" b="1"/>
              <a:t>voltage below threshold </a:t>
            </a:r>
            <a:r>
              <a:rPr lang="en-US" altLang="zh-CN"/>
              <a:t>- electricity flows from voltage source from source to drain </a:t>
            </a:r>
            <a:endParaRPr lang="en-US" altLang="zh-CN"/>
          </a:p>
          <a:p>
            <a:r>
              <a:rPr lang="en-US" altLang="zh-CN" b="1">
                <a:solidFill>
                  <a:schemeClr val="accent1"/>
                </a:solidFill>
              </a:rPr>
              <a:t>n-type</a:t>
            </a:r>
            <a:r>
              <a:rPr lang="en-US" altLang="zh-CN"/>
              <a:t> transistor </a:t>
            </a:r>
            <a:endParaRPr lang="en-US" altLang="zh-CN"/>
          </a:p>
          <a:p>
            <a:pPr lvl="1"/>
            <a:r>
              <a:rPr lang="en-US" altLang="zh-CN"/>
              <a:t>connected to </a:t>
            </a:r>
            <a:r>
              <a:rPr lang="en-US" altLang="zh-CN" b="1"/>
              <a:t>ground</a:t>
            </a:r>
            <a:endParaRPr lang="en-US" altLang="zh-CN"/>
          </a:p>
          <a:p>
            <a:pPr lvl="1"/>
            <a:r>
              <a:rPr lang="en-US" altLang="zh-CN" b="1">
                <a:sym typeface="+mn-ea"/>
              </a:rPr>
              <a:t>ON </a:t>
            </a:r>
            <a:r>
              <a:rPr lang="en-US" altLang="zh-CN">
                <a:sym typeface="+mn-ea"/>
              </a:rPr>
              <a:t>when gate receive </a:t>
            </a:r>
            <a:r>
              <a:rPr lang="en-US" altLang="zh-CN" b="1">
                <a:sym typeface="+mn-ea"/>
              </a:rPr>
              <a:t>voltage above threshold </a:t>
            </a:r>
            <a:r>
              <a:rPr lang="en-US" altLang="zh-CN">
                <a:sym typeface="+mn-ea"/>
              </a:rPr>
              <a:t>- electricity flows from voltage source from source to drain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p-type</a:t>
            </a:r>
            <a:r>
              <a:rPr lang="en-US" altLang="zh-CN"/>
              <a:t> &amp; </a:t>
            </a:r>
            <a:r>
              <a:rPr lang="en-US" altLang="zh-CN" b="1">
                <a:solidFill>
                  <a:schemeClr val="accent1"/>
                </a:solidFill>
              </a:rPr>
              <a:t>n-type</a:t>
            </a:r>
            <a:r>
              <a:rPr lang="en-US" altLang="zh-CN"/>
              <a:t> </a:t>
            </a:r>
            <a:r>
              <a:rPr lang="en-US" altLang="zh-CN" b="1"/>
              <a:t>ON </a:t>
            </a:r>
            <a:r>
              <a:rPr lang="en-US" altLang="zh-CN"/>
              <a:t>- connected to </a:t>
            </a:r>
            <a:r>
              <a:rPr lang="en-US" altLang="zh-CN" b="1"/>
              <a:t>voltage and ground</a:t>
            </a:r>
            <a:r>
              <a:rPr lang="en-US" altLang="zh-CN"/>
              <a:t> - </a:t>
            </a:r>
            <a:r>
              <a:rPr lang="en-US" altLang="zh-CN" b="1"/>
              <a:t>activate electrical components</a:t>
            </a:r>
            <a:endParaRPr lang="en-US" altLang="zh-CN" b="1"/>
          </a:p>
          <a:p>
            <a:r>
              <a:rPr lang="en-US" altLang="zh-CN" b="1">
                <a:solidFill>
                  <a:srgbClr val="C00000"/>
                </a:solidFill>
                <a:sym typeface="+mn-ea"/>
              </a:rPr>
              <a:t>p-type</a:t>
            </a:r>
            <a:r>
              <a:rPr lang="en-US" altLang="zh-CN">
                <a:sym typeface="+mn-ea"/>
              </a:rPr>
              <a:t> &amp; 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n-type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OFF</a:t>
            </a:r>
            <a:r>
              <a:rPr lang="en-US" altLang="zh-CN">
                <a:sym typeface="+mn-ea"/>
              </a:rPr>
              <a:t>- disconnected to voltage and ground - deactivate electrical components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409172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0" y="1638935"/>
            <a:ext cx="5821045" cy="4462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2"/>
                </a:solidFill>
              </a:rPr>
              <a:t>Inverter circuit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539615" cy="4759325"/>
          </a:xfrm>
        </p:spPr>
        <p:txBody>
          <a:bodyPr/>
          <a:p>
            <a:r>
              <a:rPr lang="en-US" altLang="zh-CN" b="1"/>
              <a:t>Negates input signal</a:t>
            </a:r>
            <a:endParaRPr lang="en-US" altLang="zh-CN" b="1"/>
          </a:p>
          <a:p>
            <a:r>
              <a:rPr lang="en-US" altLang="zh-CN"/>
              <a:t>Only 1 of p-type or n-type can be on </a:t>
            </a:r>
            <a:endParaRPr lang="en-US" altLang="zh-CN"/>
          </a:p>
          <a:p>
            <a:r>
              <a:rPr lang="en-US" altLang="zh-CN"/>
              <a:t>Input = 1: p-type off, n-type on --&gt; Output = 0</a:t>
            </a:r>
            <a:endParaRPr lang="en-US" altLang="zh-CN"/>
          </a:p>
          <a:p>
            <a:r>
              <a:rPr lang="en-US" altLang="zh-CN">
                <a:sym typeface="+mn-ea"/>
              </a:rPr>
              <a:t>Input = 0: p-type on, n-type off --&gt; Output = 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4091727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0" y="1129030"/>
            <a:ext cx="6085840" cy="4817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Idle circuit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865370" cy="4759325"/>
          </a:xfrm>
        </p:spPr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Control signal input = 1 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--&gt; Both </a:t>
            </a:r>
            <a:r>
              <a:rPr lang="en-US" altLang="zh-CN" b="1"/>
              <a:t>p-type</a:t>
            </a:r>
            <a:r>
              <a:rPr lang="en-US" altLang="zh-CN"/>
              <a:t> &amp; </a:t>
            </a:r>
            <a:r>
              <a:rPr lang="en-US" altLang="zh-CN" b="1"/>
              <a:t>n-type ON 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--&gt; </a:t>
            </a:r>
            <a:r>
              <a:rPr lang="en-US" altLang="zh-CN" b="1">
                <a:solidFill>
                  <a:srgbClr val="00B0F0"/>
                </a:solidFill>
              </a:rPr>
              <a:t>idle voltage</a:t>
            </a:r>
            <a:r>
              <a:rPr lang="en-US" altLang="zh-CN">
                <a:solidFill>
                  <a:srgbClr val="00B0F0"/>
                </a:solidFill>
              </a:rPr>
              <a:t> </a:t>
            </a:r>
            <a:r>
              <a:rPr lang="en-US" altLang="zh-CN" b="1">
                <a:solidFill>
                  <a:srgbClr val="00B0F0"/>
                </a:solidFill>
              </a:rPr>
              <a:t>flows</a:t>
            </a:r>
            <a:r>
              <a:rPr lang="en-US" altLang="zh-CN" b="1"/>
              <a:t> </a:t>
            </a:r>
            <a:r>
              <a:rPr lang="en-US" altLang="zh-CN"/>
              <a:t>to </a:t>
            </a:r>
            <a:r>
              <a:rPr lang="en-US" altLang="zh-CN" b="1"/>
              <a:t>output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Control signal input = 0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--&gt; Both</a:t>
            </a:r>
            <a:r>
              <a:rPr lang="en-US" altLang="zh-CN" b="1">
                <a:sym typeface="+mn-ea"/>
              </a:rPr>
              <a:t> p-type</a:t>
            </a:r>
            <a:r>
              <a:rPr lang="en-US" altLang="zh-CN">
                <a:sym typeface="+mn-ea"/>
              </a:rPr>
              <a:t> &amp; </a:t>
            </a:r>
            <a:r>
              <a:rPr lang="en-US" altLang="zh-CN" b="1">
                <a:sym typeface="+mn-ea"/>
              </a:rPr>
              <a:t>n-type OFF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--&gt;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idle voltage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DOES NOT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flow </a:t>
            </a:r>
            <a:r>
              <a:rPr lang="en-US" altLang="zh-CN">
                <a:sym typeface="+mn-ea"/>
              </a:rPr>
              <a:t>to </a:t>
            </a:r>
            <a:r>
              <a:rPr lang="en-US" altLang="zh-CN" b="1">
                <a:sym typeface="+mn-ea"/>
              </a:rPr>
              <a:t>output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图20240409172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227965"/>
            <a:ext cx="4110355" cy="3262630"/>
          </a:xfrm>
          <a:prstGeom prst="rect">
            <a:avLst/>
          </a:prstGeom>
        </p:spPr>
      </p:pic>
      <p:pic>
        <p:nvPicPr>
          <p:cNvPr id="11" name="图片 10" descr="截图202404091727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3429000"/>
            <a:ext cx="4110355" cy="3262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Transmitter circuit -- </a:t>
            </a:r>
            <a:r>
              <a:rPr lang="en-US" altLang="zh-CN">
                <a:highlight>
                  <a:srgbClr val="FFFF00"/>
                </a:highlight>
              </a:rPr>
              <a:t>PUT ‘EM ALL TOGETHER!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3966845" cy="4759325"/>
          </a:xfrm>
        </p:spPr>
        <p:txBody>
          <a:bodyPr>
            <a:normAutofit fontScale="90000"/>
          </a:bodyPr>
          <a:p>
            <a:r>
              <a:rPr lang="en-US" altLang="zh-CN"/>
              <a:t>Put</a:t>
            </a:r>
            <a:r>
              <a:rPr lang="en-US" altLang="zh-CN">
                <a:solidFill>
                  <a:srgbClr val="C00000"/>
                </a:solidFill>
              </a:rPr>
              <a:t> transmission control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2"/>
                </a:solidFill>
              </a:rPr>
              <a:t>inverter </a:t>
            </a:r>
            <a:r>
              <a:rPr lang="en-US" altLang="zh-CN"/>
              <a:t>+ </a:t>
            </a:r>
            <a:r>
              <a:rPr lang="en-US" altLang="zh-CN">
                <a:solidFill>
                  <a:schemeClr val="accent1"/>
                </a:solidFill>
              </a:rPr>
              <a:t>idle </a:t>
            </a:r>
            <a:r>
              <a:rPr lang="en-US" altLang="zh-CN"/>
              <a:t>circuit all together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</a:rPr>
              <a:t>First </a:t>
            </a:r>
            <a:r>
              <a:rPr lang="en-US" altLang="zh-CN"/>
              <a:t>&amp; </a:t>
            </a:r>
            <a:r>
              <a:rPr lang="en-US" altLang="zh-CN" b="1">
                <a:solidFill>
                  <a:srgbClr val="00B0F0"/>
                </a:solidFill>
              </a:rPr>
              <a:t>second </a:t>
            </a:r>
            <a:r>
              <a:rPr lang="en-US" altLang="zh-CN"/>
              <a:t>control inputs -- </a:t>
            </a:r>
            <a:r>
              <a:rPr lang="en-US" altLang="zh-CN" b="1"/>
              <a:t>non-overlapping</a:t>
            </a:r>
            <a:endParaRPr lang="en-US" altLang="zh-CN"/>
          </a:p>
          <a:p>
            <a:r>
              <a:rPr lang="en-US" altLang="zh-CN" b="1">
                <a:highlight>
                  <a:srgbClr val="FFFF00"/>
                </a:highlight>
              </a:rPr>
              <a:t>Data output</a:t>
            </a:r>
            <a:r>
              <a:rPr lang="en-US" altLang="zh-CN" b="1"/>
              <a:t> </a:t>
            </a:r>
            <a:r>
              <a:rPr lang="en-US" altLang="zh-CN"/>
              <a:t>- Can be coupled with </a:t>
            </a:r>
            <a:r>
              <a:rPr lang="en-US" altLang="zh-CN" b="1">
                <a:highlight>
                  <a:srgbClr val="FFFF00"/>
                </a:highlight>
              </a:rPr>
              <a:t>receiver circuit</a:t>
            </a:r>
            <a:r>
              <a:rPr lang="en-US" altLang="zh-CN" b="1"/>
              <a:t> </a:t>
            </a:r>
            <a:r>
              <a:rPr lang="en-US" altLang="zh-CN"/>
              <a:t>to </a:t>
            </a:r>
            <a:r>
              <a:rPr lang="en-US" altLang="zh-CN" b="1"/>
              <a:t>receive &amp; decode </a:t>
            </a:r>
            <a:r>
              <a:rPr lang="en-US" altLang="zh-CN"/>
              <a:t>encoded data signal from </a:t>
            </a:r>
            <a:r>
              <a:rPr lang="en-US" altLang="zh-CN" b="1"/>
              <a:t>data output </a:t>
            </a:r>
            <a:endParaRPr lang="en-US" altLang="zh-CN" b="1"/>
          </a:p>
          <a:p>
            <a:r>
              <a:rPr lang="en-US" altLang="zh-CN"/>
              <a:t>Transmitter circuit can be coupled with other transmitter circuits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 descr="截图2024040917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1377950"/>
            <a:ext cx="6576695" cy="4871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Transmitter Circuit: Active State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392930" cy="4759325"/>
          </a:xfrm>
        </p:spPr>
        <p:txBody>
          <a:bodyPr/>
          <a:p>
            <a:r>
              <a:rPr lang="en-US" altLang="zh-CN" b="1">
                <a:solidFill>
                  <a:srgbClr val="C00000"/>
                </a:solidFill>
              </a:rPr>
              <a:t>1st control signal = 1 (active)</a:t>
            </a:r>
            <a:endParaRPr lang="en-US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b="1">
                <a:solidFill>
                  <a:srgbClr val="00B0F0"/>
                </a:solidFill>
              </a:rPr>
              <a:t>2nd control signal = 0 (not idle)</a:t>
            </a:r>
            <a:endParaRPr lang="en-US" altLang="zh-CN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/>
              <a:t>--&gt; both transistors of transmission control circuit on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--&gt; activate the transmission control circuit 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--&gt; </a:t>
            </a:r>
            <a:r>
              <a:rPr lang="en-US" altLang="zh-CN" b="1">
                <a:highlight>
                  <a:srgbClr val="FFFF00"/>
                </a:highlight>
              </a:rPr>
              <a:t>data output = inverse of data input  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 descr="截图2024040917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1313815"/>
            <a:ext cx="6938645" cy="5140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4229</Words>
  <Application>WPS 演示</Application>
  <PresentationFormat>宽屏</PresentationFormat>
  <Paragraphs>122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AC-Coupled Communication Encoding for Zero DC Offset *****</vt:lpstr>
      <vt:lpstr>Purpose of Patent</vt:lpstr>
      <vt:lpstr>Outline</vt:lpstr>
      <vt:lpstr>Block diagram of 3-level encoding transmitter</vt:lpstr>
      <vt:lpstr>Transmission control circuit</vt:lpstr>
      <vt:lpstr>Inverter circuit</vt:lpstr>
      <vt:lpstr>Idle circuit</vt:lpstr>
      <vt:lpstr>Transmitter circuit -- PUT ‘EM ALL TOGETHER!</vt:lpstr>
      <vt:lpstr>Transmitter Circuit: Active State</vt:lpstr>
      <vt:lpstr>Transmitter Circuit: Idle State</vt:lpstr>
      <vt:lpstr>3-level encoding receiver</vt:lpstr>
      <vt:lpstr>3-level encoding receiver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逆流而上</cp:lastModifiedBy>
  <cp:revision>205</cp:revision>
  <dcterms:created xsi:type="dcterms:W3CDTF">2019-06-19T02:08:00Z</dcterms:created>
  <dcterms:modified xsi:type="dcterms:W3CDTF">2024-05-24T08:35:07Z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07B6282ACBCF4FC681F5B666976735A5_11</vt:lpwstr>
  </property>
</Properties>
</file>