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  <p:sldId id="264" r:id="rId12"/>
    <p:sldId id="268" r:id="rId13"/>
    <p:sldId id="265" r:id="rId14"/>
    <p:sldId id="266" r:id="rId15"/>
    <p:sldId id="267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3" userDrawn="1">
          <p15:clr>
            <a:srgbClr val="A4A3A4"/>
          </p15:clr>
        </p15:guide>
        <p15:guide id="2" pos="3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3"/>
        <p:guide pos="380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78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en-US" altLang="zh-CN"/>
              <a:t>Brain Machine Interface (BMI) with UI-Aware </a:t>
            </a:r>
            <a:r>
              <a:rPr lang="en-US" altLang="zh-CN"/>
              <a:t>Controller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Neuralink, US 11630516, 12/27/2021</a:t>
            </a:r>
            <a:endParaRPr lang="en-US" altLang="zh-CN"/>
          </a:p>
          <a:p>
            <a:r>
              <a:rPr lang="en-US" altLang="zh-CN"/>
              <a:t>3/20/2024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UI Aware Controller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692015" cy="4759325"/>
          </a:xfrm>
        </p:spPr>
        <p:txBody>
          <a:bodyPr/>
          <a:p>
            <a:pPr marL="0" indent="0">
              <a:buNone/>
            </a:pPr>
            <a:r>
              <a:rPr lang="en-US" altLang="zh-CN"/>
              <a:t>Can </a:t>
            </a:r>
            <a:r>
              <a:rPr lang="en-US" altLang="zh-CN"/>
              <a:t>adjust commands based on:</a:t>
            </a:r>
            <a:endParaRPr lang="en-US" altLang="zh-CN"/>
          </a:p>
          <a:p>
            <a:r>
              <a:rPr lang="en-US" altLang="zh-CN"/>
              <a:t>neural signals, feedback, or environment </a:t>
            </a:r>
            <a:endParaRPr lang="en-US" altLang="zh-CN"/>
          </a:p>
          <a:p>
            <a:r>
              <a:rPr lang="en-US" altLang="zh-CN"/>
              <a:t>repeated behavior of subject </a:t>
            </a:r>
            <a:endParaRPr lang="en-US" altLang="zh-CN"/>
          </a:p>
          <a:p>
            <a:r>
              <a:rPr lang="en-US" altLang="zh-CN"/>
              <a:t>adjust efficiency of </a:t>
            </a:r>
            <a:r>
              <a:rPr lang="en-US" altLang="zh-CN"/>
              <a:t>data</a:t>
            </a:r>
            <a:endParaRPr lang="en-US" altLang="zh-CN"/>
          </a:p>
          <a:p>
            <a:pPr lvl="0"/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截图20240318200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5985" y="1683385"/>
            <a:ext cx="5821045" cy="4389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Interpreting Signals on BMI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signal transition</a:t>
            </a:r>
            <a:endParaRPr lang="en-US" altLang="zh-CN"/>
          </a:p>
        </p:txBody>
      </p:sp>
      <p:pic>
        <p:nvPicPr>
          <p:cNvPr id="4" name="图片 3" descr="截图202403182001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3215" y="1509395"/>
            <a:ext cx="5266690" cy="515874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2774315" y="3084830"/>
            <a:ext cx="787400" cy="127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Interpreting Signals on BMI 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(special case: when user is frustrated)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182001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9695" y="1447800"/>
            <a:ext cx="5023485" cy="533717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3381375" y="3256280"/>
            <a:ext cx="967740" cy="31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788160" y="3059430"/>
            <a:ext cx="1644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e.g. repeated backspaces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432175" y="4011295"/>
            <a:ext cx="967740" cy="31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788160" y="3872230"/>
            <a:ext cx="1644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disable typing on keyboard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Adjusting BMI device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 descr="截图202403182001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8460" y="1423035"/>
            <a:ext cx="5267960" cy="5241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 sz="2500"/>
              <a:t>Goal: Introduce methods for interpreting signals from a brain machine interface (BMI) and methods for adjusting implanted or wearable BMI device</a:t>
            </a:r>
            <a:endParaRPr lang="en-US" altLang="zh-CN" sz="2500"/>
          </a:p>
          <a:p>
            <a:r>
              <a:rPr lang="en-US" altLang="zh-CN" sz="2500"/>
              <a:t>Embodiments:</a:t>
            </a:r>
            <a:endParaRPr lang="en-US" altLang="zh-CN" sz="2500"/>
          </a:p>
          <a:p>
            <a:pPr lvl="1"/>
            <a:r>
              <a:rPr lang="en-US" altLang="zh-CN" sz="2220"/>
              <a:t>General Views of BMI decoder </a:t>
            </a:r>
            <a:endParaRPr lang="en-US" altLang="zh-CN" sz="2220"/>
          </a:p>
          <a:p>
            <a:pPr lvl="1"/>
            <a:r>
              <a:rPr lang="en-US" altLang="zh-CN" sz="2220"/>
              <a:t>BMI with </a:t>
            </a:r>
            <a:r>
              <a:rPr lang="en-US" altLang="zh-CN" sz="2220">
                <a:sym typeface="+mn-ea"/>
              </a:rPr>
              <a:t>UI-Aware Controller flowchart</a:t>
            </a:r>
            <a:endParaRPr lang="en-US" altLang="zh-CN" sz="2220"/>
          </a:p>
          <a:p>
            <a:pPr lvl="1"/>
            <a:r>
              <a:rPr lang="en-US" altLang="zh-CN" sz="2220"/>
              <a:t>UI-Aware </a:t>
            </a:r>
            <a:r>
              <a:rPr lang="en-US" altLang="zh-CN" sz="2220"/>
              <a:t>Controller flowchart</a:t>
            </a:r>
            <a:endParaRPr lang="en-US" altLang="zh-CN" sz="2220"/>
          </a:p>
          <a:p>
            <a:pPr lvl="1"/>
            <a:r>
              <a:rPr lang="en-US" altLang="zh-CN" sz="2220"/>
              <a:t>Interpret Signals from </a:t>
            </a:r>
            <a:r>
              <a:rPr lang="en-US" altLang="zh-CN" sz="2220"/>
              <a:t>BMI</a:t>
            </a:r>
            <a:endParaRPr lang="en-US" altLang="zh-CN" sz="2220"/>
          </a:p>
          <a:p>
            <a:pPr lvl="1"/>
            <a:r>
              <a:rPr lang="en-US" altLang="zh-CN" sz="2220"/>
              <a:t>Adjusting a BMI </a:t>
            </a:r>
            <a:r>
              <a:rPr lang="en-US" altLang="zh-CN" sz="2220"/>
              <a:t>Device</a:t>
            </a:r>
            <a:endParaRPr lang="en-US" altLang="zh-CN" sz="222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 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182011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635" y="1858010"/>
            <a:ext cx="5300980" cy="39103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 implants in cranium </a:t>
            </a:r>
            <a:endParaRPr lang="en-US" altLang="zh-CN"/>
          </a:p>
        </p:txBody>
      </p:sp>
      <p:pic>
        <p:nvPicPr>
          <p:cNvPr id="4" name="图片 3" descr="截图202403181959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7390" y="1342390"/>
            <a:ext cx="4631690" cy="5005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Cross section view of implanted electrodes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181959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650" y="1523365"/>
            <a:ext cx="4316730" cy="52584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Voltage vs Time graph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18200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6170" y="1659255"/>
            <a:ext cx="4893945" cy="44215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BMI decoder general flowchart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182000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1504950"/>
            <a:ext cx="7652385" cy="4695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BMI Decoder + </a:t>
            </a:r>
            <a:r>
              <a:rPr lang="en-US" altLang="zh-CN"/>
              <a:t>UI-Aware Controller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182000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2220" y="1546225"/>
            <a:ext cx="7079615" cy="470408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>
            <a:off x="2749550" y="3863975"/>
            <a:ext cx="488950" cy="939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4292600" y="2238375"/>
            <a:ext cx="488950" cy="939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048250" y="2238375"/>
            <a:ext cx="488950" cy="939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45335" y="4848225"/>
            <a:ext cx="2247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e.g., frequency-based </a:t>
            </a:r>
            <a:endParaRPr lang="en-US" altLang="zh-CN" sz="1400"/>
          </a:p>
        </p:txBody>
      </p:sp>
      <p:sp>
        <p:nvSpPr>
          <p:cNvPr id="9" name="文本框 8"/>
          <p:cNvSpPr txBox="1"/>
          <p:nvPr/>
        </p:nvSpPr>
        <p:spPr>
          <a:xfrm>
            <a:off x="3441700" y="1716405"/>
            <a:ext cx="190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models to translate signals to commands </a:t>
            </a:r>
            <a:endParaRPr lang="en-US" altLang="zh-CN" sz="1400"/>
          </a:p>
        </p:txBody>
      </p:sp>
      <p:sp>
        <p:nvSpPr>
          <p:cNvPr id="10" name="文本框 9"/>
          <p:cNvSpPr txBox="1"/>
          <p:nvPr/>
        </p:nvSpPr>
        <p:spPr>
          <a:xfrm>
            <a:off x="5257800" y="1716405"/>
            <a:ext cx="228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estimate condition from neural data</a:t>
            </a:r>
            <a:endParaRPr lang="en-US" altLang="zh-CN" sz="14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UI Aware </a:t>
            </a:r>
            <a:r>
              <a:rPr lang="en-US" altLang="zh-CN"/>
              <a:t>Controller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545" y="1313815"/>
            <a:ext cx="5324475" cy="4759325"/>
          </a:xfrm>
        </p:spPr>
        <p:txBody>
          <a:bodyPr/>
          <a:p>
            <a:pPr marL="0" indent="0">
              <a:buNone/>
            </a:pPr>
            <a:r>
              <a:rPr lang="en-US" altLang="zh-CN"/>
              <a:t>“aware of”:</a:t>
            </a:r>
            <a:endParaRPr lang="en-US" altLang="zh-CN"/>
          </a:p>
          <a:p>
            <a:r>
              <a:rPr lang="en-US" altLang="zh-CN"/>
              <a:t>Translated neural signals from BMI decoder </a:t>
            </a:r>
            <a:endParaRPr lang="en-US" altLang="zh-CN"/>
          </a:p>
          <a:p>
            <a:pPr lvl="1"/>
            <a:r>
              <a:rPr lang="en-US" altLang="zh-CN"/>
              <a:t>e.g. type of activity (keyboard typing), environment of activity (UI, location of cup on table), activity history (recently opened) </a:t>
            </a:r>
            <a:endParaRPr lang="en-US" altLang="zh-CN"/>
          </a:p>
          <a:p>
            <a:pPr lvl="0"/>
            <a:r>
              <a:rPr lang="en-US" altLang="zh-CN"/>
              <a:t>External information feedback </a:t>
            </a:r>
            <a:endParaRPr lang="en-US" altLang="zh-CN"/>
          </a:p>
          <a:p>
            <a:pPr lvl="1"/>
            <a:r>
              <a:rPr lang="en-US" altLang="zh-CN" sz="1600"/>
              <a:t>e.g. </a:t>
            </a:r>
            <a:r>
              <a:rPr lang="en-US" altLang="zh-CN">
                <a:sym typeface="+mn-ea"/>
              </a:rPr>
              <a:t>software or OS data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1800">
                <a:sym typeface="+mn-ea"/>
              </a:rPr>
              <a:t>Unstructued information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e.g. audio from microphone, video from camera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 descr="截图20240318200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5985" y="1683385"/>
            <a:ext cx="5821045" cy="4389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commondata" val="eyJoZGlkIjoiZjJiYzRjZDg4ODIxMmZkMzVjYzYxNzIzMDEwYjJjY2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1315</Words>
  <Application>WPS 演示</Application>
  <PresentationFormat>宽屏</PresentationFormat>
  <Paragraphs>67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Terry_shi</dc:creator>
  <cp:lastModifiedBy>Terry_shi</cp:lastModifiedBy>
  <cp:revision>173</cp:revision>
  <dcterms:created xsi:type="dcterms:W3CDTF">2019-06-19T02:08:00Z</dcterms:created>
  <dcterms:modified xsi:type="dcterms:W3CDTF">2024-03-20T13:17:30Z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2052-12.1.0.16412</vt:lpwstr>
  </property>
  <property fmtid="{D5CDD505-2E9C-101B-9397-08002B2CF9AE}" pid="3" name="ICV">
    <vt:lpwstr>40E08D47A1B04BD9ABDC17F2DF3B7D62_11</vt:lpwstr>
  </property>
</Properties>
</file>