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1" r:id="rId7"/>
    <p:sldId id="260" r:id="rId8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7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Laser Drilling of Pia </a:t>
            </a:r>
            <a:r>
              <a:rPr lang="en-US" altLang="zh-CN"/>
              <a:t>Mater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Neural</a:t>
            </a:r>
            <a:r>
              <a:rPr lang="en-US" altLang="zh-CN"/>
              <a:t>ink, 2021/0007803, 1/14/2021</a:t>
            </a:r>
            <a:endParaRPr lang="en-US" altLang="zh-CN"/>
          </a:p>
          <a:p>
            <a:r>
              <a:rPr lang="en-US" altLang="zh-CN"/>
              <a:t>3/28/2024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Outline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Goal: </a:t>
            </a:r>
            <a:r>
              <a:rPr lang="en-US" altLang="zh-CN"/>
              <a:t>Discuss methods for performing a pitomy (垂体瘤切除术) on a mammal including:</a:t>
            </a:r>
            <a:endParaRPr lang="en-US" altLang="zh-CN"/>
          </a:p>
          <a:p>
            <a:pPr lvl="1"/>
            <a:r>
              <a:rPr lang="en-US" altLang="zh-CN"/>
              <a:t>Performing craniotomy to remove skull and expose dura mater</a:t>
            </a:r>
            <a:endParaRPr lang="en-US" altLang="zh-CN"/>
          </a:p>
          <a:p>
            <a:pPr lvl="1"/>
            <a:r>
              <a:rPr lang="en-US" altLang="zh-CN"/>
              <a:t>Remove dura mater and arachnoid mater to expose subarachnoid space</a:t>
            </a:r>
            <a:endParaRPr lang="en-US" altLang="zh-CN"/>
          </a:p>
          <a:p>
            <a:pPr lvl="1"/>
            <a:r>
              <a:rPr lang="en-US" altLang="zh-CN"/>
              <a:t>Performing piotomy using laser to create a hole and expose cerebral cortex</a:t>
            </a:r>
            <a:endParaRPr lang="en-US" altLang="zh-CN"/>
          </a:p>
          <a:p>
            <a:pPr lvl="0"/>
            <a:r>
              <a:rPr lang="en-US" altLang="zh-CN"/>
              <a:t>Embodiments: </a:t>
            </a:r>
            <a:endParaRPr lang="en-US" altLang="zh-CN"/>
          </a:p>
          <a:p>
            <a:pPr lvl="1"/>
            <a:r>
              <a:rPr lang="en-US" altLang="zh-CN"/>
              <a:t>Cross-section of skull and mening</a:t>
            </a:r>
            <a:r>
              <a:rPr lang="en-US" altLang="zh-CN"/>
              <a:t>es</a:t>
            </a:r>
            <a:endParaRPr lang="en-US" altLang="zh-CN"/>
          </a:p>
          <a:p>
            <a:pPr lvl="1"/>
            <a:r>
              <a:rPr lang="en-US" altLang="zh-CN"/>
              <a:t>Prior embodiment (2016) for implanting </a:t>
            </a:r>
            <a:endParaRPr lang="en-US" altLang="zh-CN"/>
          </a:p>
          <a:p>
            <a:pPr lvl="1"/>
            <a:r>
              <a:rPr lang="en-US" altLang="zh-CN"/>
              <a:t>9-Hole Experiement using the present embodiment (2021)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Cross-section of skull and </a:t>
            </a:r>
            <a:r>
              <a:rPr lang="en-US" altLang="zh-CN"/>
              <a:t>meniges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截图202403272109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8865" y="1268730"/>
            <a:ext cx="8449945" cy="52025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Without Removing Pia Mater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6300470" cy="4759325"/>
          </a:xfrm>
        </p:spPr>
        <p:txBody>
          <a:bodyPr/>
          <a:p>
            <a:r>
              <a:rPr lang="en-US" altLang="zh-CN"/>
              <a:t>Referenced in WO 2016/126340 </a:t>
            </a:r>
            <a:endParaRPr lang="en-US" altLang="zh-CN"/>
          </a:p>
          <a:p>
            <a:r>
              <a:rPr lang="en-US" altLang="zh-CN"/>
              <a:t>Uses needle on brain tissue </a:t>
            </a:r>
            <a:r>
              <a:rPr lang="en-US" altLang="zh-CN" b="1"/>
              <a:t>without removing pia mater</a:t>
            </a:r>
            <a:endParaRPr lang="en-US" altLang="zh-CN" b="1"/>
          </a:p>
          <a:p>
            <a:r>
              <a:rPr lang="en-US" altLang="zh-CN" b="1"/>
              <a:t>Problem: Dimpoles --&gt; slow down insertion process</a:t>
            </a:r>
            <a:endParaRPr lang="en-US" altLang="zh-CN" b="1"/>
          </a:p>
        </p:txBody>
      </p:sp>
      <p:pic>
        <p:nvPicPr>
          <p:cNvPr id="4" name="图片 3" descr="截图202403272109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58710" y="1414145"/>
            <a:ext cx="4495165" cy="48355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Laser-</a:t>
            </a:r>
            <a:r>
              <a:rPr lang="en-US" altLang="zh-CN"/>
              <a:t>Drilling Pia Mater Experiment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5426710" cy="4759325"/>
          </a:xfrm>
        </p:spPr>
        <p:txBody>
          <a:bodyPr/>
          <a:p>
            <a:r>
              <a:rPr lang="en-US" altLang="zh-CN"/>
              <a:t>Drill 9 holes through pia mater using a pulse-powered laser - reduce force of needle during insertion</a:t>
            </a:r>
            <a:endParaRPr lang="en-US" altLang="zh-CN"/>
          </a:p>
          <a:p>
            <a:r>
              <a:rPr lang="en-US" altLang="zh-CN"/>
              <a:t>Laser vaporizes </a:t>
            </a:r>
            <a:r>
              <a:rPr lang="en-US" altLang="zh-CN"/>
              <a:t>water to form hole in pia mater</a:t>
            </a:r>
            <a:endParaRPr lang="en-US" altLang="zh-CN"/>
          </a:p>
          <a:p>
            <a:r>
              <a:rPr lang="en-US" altLang="zh-CN"/>
              <a:t>Test with insertion needle to see if dimples occur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5" name="图片 4" descr="截图202403272124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5040" y="1490345"/>
            <a:ext cx="5960110" cy="42602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Experimetal Results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3688080" cy="4759325"/>
          </a:xfrm>
        </p:spPr>
        <p:txBody>
          <a:bodyPr/>
          <a:p>
            <a:r>
              <a:rPr lang="en-US" altLang="zh-CN"/>
              <a:t>Experimental group: All other holes</a:t>
            </a:r>
            <a:endParaRPr lang="en-US" altLang="zh-CN"/>
          </a:p>
          <a:p>
            <a:r>
              <a:rPr lang="en-US" altLang="zh-CN"/>
              <a:t>Control group: Hole 5 &amp; 6 not tested with needle</a:t>
            </a:r>
            <a:endParaRPr lang="en-US" altLang="zh-CN"/>
          </a:p>
          <a:p>
            <a:r>
              <a:rPr lang="en-US" altLang="zh-CN">
                <a:sym typeface="+mn-ea"/>
              </a:rPr>
              <a:t>With needle - No dimpling (as expected)</a:t>
            </a:r>
            <a:endParaRPr lang="en-US" altLang="zh-CN">
              <a:sym typeface="+mn-ea"/>
            </a:endParaRPr>
          </a:p>
          <a:p>
            <a:r>
              <a:rPr lang="en-US" altLang="zh-CN" b="1"/>
              <a:t>--&gt; Laser drilling of pia mater works as expected</a:t>
            </a:r>
            <a:endParaRPr lang="en-US" altLang="zh-CN" b="1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4" name="图片 3" descr="截图2024032721094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26560" y="1490345"/>
            <a:ext cx="7303770" cy="47517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commondata" val="eyJoZGlkIjoiZjJiYzRjZDg4ODIxMmZkMzVjYzYxNzIzMDEwYjJjY2I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1109</Words>
  <Application>WPS 演示</Application>
  <PresentationFormat>宽屏</PresentationFormat>
  <Paragraphs>40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Laser Drilling of Pia Mater</vt:lpstr>
      <vt:lpstr>Outline</vt:lpstr>
      <vt:lpstr>Cross-section of skull and meniges</vt:lpstr>
      <vt:lpstr>Without Removing Pia Mater</vt:lpstr>
      <vt:lpstr>Laser-Drilling Pia Mater Experiment</vt:lpstr>
      <vt:lpstr>Experimetal 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Terry_shi</cp:lastModifiedBy>
  <cp:revision>174</cp:revision>
  <dcterms:created xsi:type="dcterms:W3CDTF">2019-06-19T02:08:00Z</dcterms:created>
  <dcterms:modified xsi:type="dcterms:W3CDTF">2024-03-28T12:28:27Z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2052-12.1.0.16417</vt:lpwstr>
  </property>
  <property fmtid="{D5CDD505-2E9C-101B-9397-08002B2CF9AE}" pid="3" name="ICV">
    <vt:lpwstr>74481D49CC6C41EE8358BCE8CF5259BE_11</vt:lpwstr>
  </property>
</Properties>
</file>