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58" r:id="rId7"/>
    <p:sldId id="259" r:id="rId8"/>
    <p:sldId id="262" r:id="rId9"/>
    <p:sldId id="264" r:id="rId10"/>
    <p:sldId id="269" r:id="rId11"/>
    <p:sldId id="270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83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47695" y="2192655"/>
            <a:ext cx="9799200" cy="2570400"/>
          </a:xfrm>
        </p:spPr>
        <p:txBody>
          <a:bodyPr>
            <a:normAutofit fontScale="90000"/>
          </a:bodyPr>
          <a:p>
            <a:r>
              <a:rPr lang="en-US" altLang="zh-CN"/>
              <a:t>Monolithic, Biocompatible, Feedthrough for Hermetically Sealed Electronics and Methods of Manufacture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4970100"/>
            <a:ext cx="9799200" cy="1472400"/>
          </a:xfrm>
        </p:spPr>
        <p:txBody>
          <a:bodyPr/>
          <a:p>
            <a:r>
              <a:rPr lang="en-US" altLang="zh-CN"/>
              <a:t>Neuralink, US 2021/0013051, 1/14/2021</a:t>
            </a:r>
            <a:endParaRPr lang="en-US" altLang="zh-CN"/>
          </a:p>
          <a:p>
            <a:r>
              <a:rPr lang="en-US" altLang="zh-CN"/>
              <a:t>3/25/2024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Step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24191819"/>
          <p:cNvPicPr>
            <a:picLocks noChangeAspect="1"/>
          </p:cNvPicPr>
          <p:nvPr/>
        </p:nvPicPr>
        <p:blipFill>
          <a:blip r:embed="rId1"/>
          <a:srcRect l="-996" t="25555" r="-1249" b="45831"/>
          <a:stretch>
            <a:fillRect/>
          </a:stretch>
        </p:blipFill>
        <p:spPr>
          <a:xfrm>
            <a:off x="504825" y="1605915"/>
            <a:ext cx="11072495" cy="4250690"/>
          </a:xfrm>
          <a:prstGeom prst="rect">
            <a:avLst/>
          </a:prstGeom>
        </p:spPr>
      </p:pic>
      <p:pic>
        <p:nvPicPr>
          <p:cNvPr id="5" name="图片 4" descr="截图20240324191808"/>
          <p:cNvPicPr>
            <a:picLocks noChangeAspect="1"/>
          </p:cNvPicPr>
          <p:nvPr/>
        </p:nvPicPr>
        <p:blipFill>
          <a:blip r:embed="rId2"/>
          <a:srcRect t="10328" b="82960"/>
          <a:stretch>
            <a:fillRect/>
          </a:stretch>
        </p:blipFill>
        <p:spPr>
          <a:xfrm>
            <a:off x="2425065" y="429895"/>
            <a:ext cx="9152255" cy="7759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Step 3 + 4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24191819"/>
          <p:cNvPicPr>
            <a:picLocks noChangeAspect="1"/>
          </p:cNvPicPr>
          <p:nvPr/>
        </p:nvPicPr>
        <p:blipFill>
          <a:blip r:embed="rId1"/>
          <a:srcRect t="54084" b="21500"/>
          <a:stretch>
            <a:fillRect/>
          </a:stretch>
        </p:blipFill>
        <p:spPr>
          <a:xfrm>
            <a:off x="565150" y="1830070"/>
            <a:ext cx="10898505" cy="3650615"/>
          </a:xfrm>
          <a:prstGeom prst="rect">
            <a:avLst/>
          </a:prstGeom>
        </p:spPr>
      </p:pic>
      <p:pic>
        <p:nvPicPr>
          <p:cNvPr id="5" name="图片 4" descr="截图20240324191808"/>
          <p:cNvPicPr>
            <a:picLocks noChangeAspect="1"/>
          </p:cNvPicPr>
          <p:nvPr/>
        </p:nvPicPr>
        <p:blipFill>
          <a:blip r:embed="rId2"/>
          <a:srcRect t="17040" b="67682"/>
          <a:stretch>
            <a:fillRect/>
          </a:stretch>
        </p:blipFill>
        <p:spPr>
          <a:xfrm>
            <a:off x="4455160" y="371475"/>
            <a:ext cx="6111240" cy="11791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Step 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24191819"/>
          <p:cNvPicPr>
            <a:picLocks noChangeAspect="1"/>
          </p:cNvPicPr>
          <p:nvPr/>
        </p:nvPicPr>
        <p:blipFill>
          <a:blip r:embed="rId1"/>
          <a:srcRect t="81986"/>
          <a:stretch>
            <a:fillRect/>
          </a:stretch>
        </p:blipFill>
        <p:spPr>
          <a:xfrm>
            <a:off x="297815" y="1722120"/>
            <a:ext cx="11395710" cy="3502025"/>
          </a:xfrm>
          <a:prstGeom prst="rect">
            <a:avLst/>
          </a:prstGeom>
        </p:spPr>
      </p:pic>
      <p:pic>
        <p:nvPicPr>
          <p:cNvPr id="5" name="图片 4" descr="截图20240324191808"/>
          <p:cNvPicPr>
            <a:picLocks noChangeAspect="1"/>
          </p:cNvPicPr>
          <p:nvPr/>
        </p:nvPicPr>
        <p:blipFill>
          <a:blip r:embed="rId2"/>
          <a:srcRect t="32094" b="60155"/>
          <a:stretch>
            <a:fillRect/>
          </a:stretch>
        </p:blipFill>
        <p:spPr>
          <a:xfrm>
            <a:off x="2414270" y="608330"/>
            <a:ext cx="9015095" cy="882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Step 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截图20240324191829"/>
          <p:cNvPicPr>
            <a:picLocks noChangeAspect="1"/>
          </p:cNvPicPr>
          <p:nvPr/>
        </p:nvPicPr>
        <p:blipFill>
          <a:blip r:embed="rId1"/>
          <a:srcRect b="77490"/>
          <a:stretch>
            <a:fillRect/>
          </a:stretch>
        </p:blipFill>
        <p:spPr>
          <a:xfrm>
            <a:off x="608330" y="2101850"/>
            <a:ext cx="11158855" cy="3536315"/>
          </a:xfrm>
          <a:prstGeom prst="rect">
            <a:avLst/>
          </a:prstGeom>
        </p:spPr>
      </p:pic>
      <p:pic>
        <p:nvPicPr>
          <p:cNvPr id="4" name="图片 3" descr="截图20240324191808"/>
          <p:cNvPicPr>
            <a:picLocks noChangeAspect="1"/>
          </p:cNvPicPr>
          <p:nvPr/>
        </p:nvPicPr>
        <p:blipFill>
          <a:blip r:embed="rId2"/>
          <a:srcRect t="39867" b="53677"/>
          <a:stretch>
            <a:fillRect/>
          </a:stretch>
        </p:blipFill>
        <p:spPr>
          <a:xfrm>
            <a:off x="2493010" y="523875"/>
            <a:ext cx="9686925" cy="789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Step 7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截图20240324191829"/>
          <p:cNvPicPr>
            <a:picLocks noChangeAspect="1"/>
          </p:cNvPicPr>
          <p:nvPr/>
        </p:nvPicPr>
        <p:blipFill>
          <a:blip r:embed="rId1"/>
          <a:srcRect t="48815" b="24240"/>
          <a:stretch>
            <a:fillRect/>
          </a:stretch>
        </p:blipFill>
        <p:spPr>
          <a:xfrm>
            <a:off x="608330" y="1789430"/>
            <a:ext cx="10968990" cy="4161155"/>
          </a:xfrm>
          <a:prstGeom prst="rect">
            <a:avLst/>
          </a:prstGeom>
        </p:spPr>
      </p:pic>
      <p:pic>
        <p:nvPicPr>
          <p:cNvPr id="4" name="图片 3" descr="截图20240324191808"/>
          <p:cNvPicPr>
            <a:picLocks noChangeAspect="1"/>
          </p:cNvPicPr>
          <p:nvPr/>
        </p:nvPicPr>
        <p:blipFill>
          <a:blip r:embed="rId2"/>
          <a:srcRect t="46445" b="45569"/>
          <a:stretch>
            <a:fillRect/>
          </a:stretch>
        </p:blipFill>
        <p:spPr>
          <a:xfrm>
            <a:off x="2204720" y="325755"/>
            <a:ext cx="9796145" cy="9880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8 + 9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截图20240324191829"/>
          <p:cNvPicPr>
            <a:picLocks noChangeAspect="1"/>
          </p:cNvPicPr>
          <p:nvPr/>
        </p:nvPicPr>
        <p:blipFill>
          <a:blip r:embed="rId1"/>
          <a:srcRect t="77197"/>
          <a:stretch>
            <a:fillRect/>
          </a:stretch>
        </p:blipFill>
        <p:spPr>
          <a:xfrm>
            <a:off x="455295" y="1966595"/>
            <a:ext cx="11122025" cy="3562985"/>
          </a:xfrm>
          <a:prstGeom prst="rect">
            <a:avLst/>
          </a:prstGeom>
        </p:spPr>
      </p:pic>
      <p:pic>
        <p:nvPicPr>
          <p:cNvPr id="4" name="图片 3" descr="截图20240324191808"/>
          <p:cNvPicPr>
            <a:picLocks noChangeAspect="1"/>
          </p:cNvPicPr>
          <p:nvPr/>
        </p:nvPicPr>
        <p:blipFill>
          <a:blip r:embed="rId2"/>
          <a:srcRect t="54308" b="32145"/>
          <a:stretch>
            <a:fillRect/>
          </a:stretch>
        </p:blipFill>
        <p:spPr>
          <a:xfrm>
            <a:off x="4506595" y="281940"/>
            <a:ext cx="5953125" cy="10318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24191808"/>
          <p:cNvPicPr>
            <a:picLocks noChangeAspect="1"/>
          </p:cNvPicPr>
          <p:nvPr/>
        </p:nvPicPr>
        <p:blipFill>
          <a:blip r:embed="rId1"/>
          <a:srcRect t="68201" b="20452"/>
          <a:stretch>
            <a:fillRect/>
          </a:stretch>
        </p:blipFill>
        <p:spPr>
          <a:xfrm>
            <a:off x="3481705" y="292735"/>
            <a:ext cx="8016875" cy="1148715"/>
          </a:xfrm>
          <a:prstGeom prst="rect">
            <a:avLst/>
          </a:prstGeom>
        </p:spPr>
      </p:pic>
      <p:pic>
        <p:nvPicPr>
          <p:cNvPr id="6" name="图片 5" descr="截图20240324191839"/>
          <p:cNvPicPr>
            <a:picLocks noChangeAspect="1"/>
          </p:cNvPicPr>
          <p:nvPr/>
        </p:nvPicPr>
        <p:blipFill>
          <a:blip r:embed="rId2"/>
          <a:srcRect b="32359"/>
          <a:stretch>
            <a:fillRect/>
          </a:stretch>
        </p:blipFill>
        <p:spPr>
          <a:xfrm>
            <a:off x="3872230" y="1693545"/>
            <a:ext cx="4880610" cy="4556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24191808"/>
          <p:cNvPicPr>
            <a:picLocks noChangeAspect="1"/>
          </p:cNvPicPr>
          <p:nvPr/>
        </p:nvPicPr>
        <p:blipFill>
          <a:blip r:embed="rId1"/>
          <a:srcRect t="79660" b="12925"/>
          <a:stretch>
            <a:fillRect/>
          </a:stretch>
        </p:blipFill>
        <p:spPr>
          <a:xfrm>
            <a:off x="2839085" y="480060"/>
            <a:ext cx="8902065" cy="833755"/>
          </a:xfrm>
          <a:prstGeom prst="rect">
            <a:avLst/>
          </a:prstGeom>
        </p:spPr>
      </p:pic>
      <p:pic>
        <p:nvPicPr>
          <p:cNvPr id="6" name="图片 5" descr="截图20240324191839"/>
          <p:cNvPicPr>
            <a:picLocks noChangeAspect="1"/>
          </p:cNvPicPr>
          <p:nvPr/>
        </p:nvPicPr>
        <p:blipFill>
          <a:blip r:embed="rId2"/>
          <a:srcRect t="72288"/>
          <a:stretch>
            <a:fillRect/>
          </a:stretch>
        </p:blipFill>
        <p:spPr>
          <a:xfrm>
            <a:off x="608330" y="1748155"/>
            <a:ext cx="10984230" cy="42011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24191808"/>
          <p:cNvPicPr>
            <a:picLocks noChangeAspect="1"/>
          </p:cNvPicPr>
          <p:nvPr/>
        </p:nvPicPr>
        <p:blipFill>
          <a:blip r:embed="rId1"/>
          <a:srcRect t="86953"/>
          <a:stretch>
            <a:fillRect/>
          </a:stretch>
        </p:blipFill>
        <p:spPr>
          <a:xfrm>
            <a:off x="3221355" y="472440"/>
            <a:ext cx="7428230" cy="1224280"/>
          </a:xfrm>
          <a:prstGeom prst="rect">
            <a:avLst/>
          </a:prstGeom>
        </p:spPr>
      </p:pic>
      <p:pic>
        <p:nvPicPr>
          <p:cNvPr id="7" name="图片 6" descr="截图20240322175344"/>
          <p:cNvPicPr>
            <a:picLocks noChangeAspect="1"/>
          </p:cNvPicPr>
          <p:nvPr/>
        </p:nvPicPr>
        <p:blipFill>
          <a:blip r:embed="rId2"/>
          <a:srcRect t="51368" b="6665"/>
          <a:stretch>
            <a:fillRect/>
          </a:stretch>
        </p:blipFill>
        <p:spPr>
          <a:xfrm>
            <a:off x="2081530" y="1786255"/>
            <a:ext cx="8244205" cy="41675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Goal: Describe methods to manufacture a biocompatible, hermetic feedthrough monolithically integrated with a biocompatible ribbon cable + resulting devices</a:t>
            </a:r>
            <a:endParaRPr lang="en-US" altLang="zh-CN"/>
          </a:p>
          <a:p>
            <a:r>
              <a:rPr lang="en-US" altLang="zh-CN"/>
              <a:t>Embodiments:</a:t>
            </a:r>
            <a:endParaRPr lang="en-US" altLang="zh-CN"/>
          </a:p>
          <a:p>
            <a:pPr lvl="1"/>
            <a:r>
              <a:rPr lang="en-US" altLang="zh-CN"/>
              <a:t>Human Head with BMI Implants</a:t>
            </a:r>
            <a:endParaRPr lang="en-US" altLang="zh-CN"/>
          </a:p>
          <a:p>
            <a:pPr lvl="1"/>
            <a:r>
              <a:rPr lang="en-US" altLang="zh-CN"/>
              <a:t>Implants with &amp; without cover</a:t>
            </a:r>
            <a:endParaRPr lang="en-US" altLang="zh-CN"/>
          </a:p>
          <a:p>
            <a:pPr lvl="1"/>
            <a:r>
              <a:rPr lang="en-US" altLang="zh-CN"/>
              <a:t>Exploded view of implant</a:t>
            </a:r>
            <a:endParaRPr lang="en-US" altLang="zh-CN"/>
          </a:p>
          <a:p>
            <a:pPr lvl="1"/>
            <a:r>
              <a:rPr lang="en-US" altLang="zh-CN"/>
              <a:t>Perspective bottom view of the ribbon cable</a:t>
            </a:r>
            <a:endParaRPr lang="en-US" altLang="zh-CN"/>
          </a:p>
          <a:p>
            <a:pPr lvl="1"/>
            <a:r>
              <a:rPr lang="en-US" altLang="zh-CN"/>
              <a:t>Elevation cross-section view schematic</a:t>
            </a:r>
            <a:endParaRPr lang="en-US" altLang="zh-CN"/>
          </a:p>
          <a:p>
            <a:pPr lvl="1"/>
            <a:r>
              <a:rPr lang="en-US" altLang="zh-CN"/>
              <a:t>Manufacturing process of glass hermetic feedthrough and integrated flex/ribbon cable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Human head with BMI impla</a:t>
            </a:r>
            <a:r>
              <a:rPr lang="en-US" altLang="zh-CN"/>
              <a:t>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endParaRPr lang="en-US" altLang="zh-CN"/>
          </a:p>
        </p:txBody>
      </p:sp>
      <p:pic>
        <p:nvPicPr>
          <p:cNvPr id="4" name="图片 3" descr="截图202403231752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075" y="1612265"/>
            <a:ext cx="3619500" cy="4514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Implants with &amp; without cover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截图202403231753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8110" y="1702435"/>
            <a:ext cx="6876415" cy="34531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Exploded View of Implant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截图202403221753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5275" y="1313815"/>
            <a:ext cx="3974465" cy="51066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Perspective bottom view of ribbon cable</a:t>
            </a:r>
            <a:endParaRPr lang="en-US" altLang="zh-CN"/>
          </a:p>
        </p:txBody>
      </p:sp>
      <p:pic>
        <p:nvPicPr>
          <p:cNvPr id="5" name="图片 4" descr="截图202403241917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6400" y="2226310"/>
            <a:ext cx="6292850" cy="3286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Elevation cross-section view schematic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241917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6745" y="1400175"/>
            <a:ext cx="5858510" cy="5118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Procedure in flowchart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241918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7330" y="427990"/>
            <a:ext cx="4935855" cy="62344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Step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24191819"/>
          <p:cNvPicPr>
            <a:picLocks noChangeAspect="1"/>
          </p:cNvPicPr>
          <p:nvPr/>
        </p:nvPicPr>
        <p:blipFill>
          <a:blip r:embed="rId1"/>
          <a:srcRect r="-117" b="75256"/>
          <a:stretch>
            <a:fillRect/>
          </a:stretch>
        </p:blipFill>
        <p:spPr>
          <a:xfrm>
            <a:off x="608330" y="1858010"/>
            <a:ext cx="10979150" cy="3722370"/>
          </a:xfrm>
          <a:prstGeom prst="rect">
            <a:avLst/>
          </a:prstGeom>
        </p:spPr>
      </p:pic>
      <p:pic>
        <p:nvPicPr>
          <p:cNvPr id="5" name="图片 4" descr="截图20240324191808"/>
          <p:cNvPicPr>
            <a:picLocks noChangeAspect="1"/>
          </p:cNvPicPr>
          <p:nvPr/>
        </p:nvPicPr>
        <p:blipFill>
          <a:blip r:embed="rId2"/>
          <a:srcRect l="772" t="3816" b="89477"/>
          <a:stretch>
            <a:fillRect/>
          </a:stretch>
        </p:blipFill>
        <p:spPr>
          <a:xfrm>
            <a:off x="2441575" y="608330"/>
            <a:ext cx="8249285" cy="704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commondata" val="eyJoZGlkIjoiZjJiYzRjZDg4ODIxMmZkMzVjYzYxNzIzMDEwYjJjY2I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WPS 演示</Application>
  <PresentationFormat>宽屏</PresentationFormat>
  <Paragraphs>48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Monolithic, Biocompatible, Feedthrough for Hermetically Sealed Electronics and Methods of Manufacture</vt:lpstr>
      <vt:lpstr>Outline</vt:lpstr>
      <vt:lpstr>Human head with BMI implants</vt:lpstr>
      <vt:lpstr>Implants with &amp; without cover</vt:lpstr>
      <vt:lpstr>Exploded View of Implant</vt:lpstr>
      <vt:lpstr>Perspective bottom view of ribbon cable</vt:lpstr>
      <vt:lpstr>Elevation cross-section view schematic</vt:lpstr>
      <vt:lpstr>Procedure in flowchart</vt:lpstr>
      <vt:lpstr>Step 1</vt:lpstr>
      <vt:lpstr>Step 2</vt:lpstr>
      <vt:lpstr>Step 3 + 4</vt:lpstr>
      <vt:lpstr>Step 5</vt:lpstr>
      <vt:lpstr>Step 6</vt:lpstr>
      <vt:lpstr>Step 7</vt:lpstr>
      <vt:lpstr>Step 8 + 9</vt:lpstr>
      <vt:lpstr>Step 10</vt:lpstr>
      <vt:lpstr>Step 11</vt:lpstr>
      <vt:lpstr>Step 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逆流而上</cp:lastModifiedBy>
  <cp:revision>170</cp:revision>
  <dcterms:created xsi:type="dcterms:W3CDTF">2019-06-19T02:08:00Z</dcterms:created>
  <dcterms:modified xsi:type="dcterms:W3CDTF">2024-05-17T03:37:27Z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7E378CB606C64F3E83BCA73DD59887E1_13</vt:lpwstr>
  </property>
</Properties>
</file>