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576" y="184"/>
      </p:cViewPr>
      <p:guideLst>
        <p:guide orient="horz" pos="2160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2082 295,'-4'-5,"0"2,0 2,3-2,-3 1,0-1,1 2,0 1,0-3,-1 3,0-1,1 1,-2-1,2-1,0 1,-2 1,1-2,-1 1,2 0,-2-1,1 1,1 0,-1 1,-1 0,0 0,1 0,0 0,1 0,-2 0,0 0,2 0,-1 2,-1 0,2 1,0-3,0 1,-7 4,7-3,-1 0,3 1,-1 2,0-2,1 1,-1-1,-1 1,2 0,-2 0,2 2,-1-3,2 0,0 0,0 1,-3 4,1 1,-1 0,3-5,0-1,0 0,0 2,0 9,0-10,0 5,0-3,0-2,0 2,0-1,0-2,2 2,-1-1,-1 0,1-1,1 1,-1 5,1-5,-2-1,2 2,0-2,1 1,-2-1,1 1,3-2,-1 0,-2 1,3-2,0 0,-1 0,-1-1,4 2,-4-2,0 0,0 0,0 0,1 0,2 0,-2 0,0 0,-1 0,0 0,0-1,3-1,-2 1,-1-1,0 1,0 0,6-2,-3 2,-1 1,-3-3,1 3,1-2,2-3,4 1,-4 1,1-2,14-3,-10 2,-2 3,-4 0,-1 3,0-3,-1 2,0-1,1-1,3-2,-4 3,0 0,-1-1,0 0,-1 0,8-14,-5 10,-1 3,-1 0,-1 1,2 0,-1-1,0 1,0 0,0 0,-2-3,0 2,0-1,0 1,-2 0,2-2,-1 1,1 0,-3-1,1 3,2-2,-3 2,2-1,-2 3,2-2,-2 0,0 2,0-1,-1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2378 173,'0'3,"3"5,-2-2,6 16,-7-16,1-2,2 1,-3-2,2 1,-1-1,0 0,-1-6,-3 2,3-2,-3 1,3-1,-5-1,4 1,0 0,0-1,0 0,1 1,0 0,0 0,0 0,0 0,1 0,1 0,1 1,-2-1,2 2,1-1,-1 2,2-1,-2 1,0 1,-4 4,1-2,-1 0,-1 0,-1 3,0-4,0-2,-1 0,0 0,0 0,0 0,1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2060 271,'4'0,"-1"0,7-1,-6 1,9 0,-10 0,1 0,-1 3,4 3,2 2,-6-5,0-1,1 1,-1-1,3 1,-4 0,2-1,0 1,1-2,1 2,3 1,4 1,-9-5,5 4,-5-2,-2 1,-1 2,-1 5,0-6,0-1,0 1,0 4,0-3,0 0,0-2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2015 368,'6'0,"0"2,0 0,9 0,-9 1,-3-3,0 1,4 2,-3-2,3 2,-3-1,4-1,-3 1,1 1,-2-3,-1 1,0-1,0 2,0-1,0-1,1 1,1 1,1 1,0-3,-2 3,1-2,-2 1,0-2,0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2079 317,'1'3,"-1"0,0 0,0 0,0 0,0 0,1 0,2-1,0-1,-3-4,0-1,0 0,0 1,0-11,0 9,0-3,0 5,2 0,1 2,-1 4,0 1,1-1,-1 0,-1 1,-1-1,0 0,0 1,0 1,-1-2,-2-2,1-4,1 0,0 0,0 0,-2 1,2-1,-1-1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2205 121,'-4'0,"0"0,-6 0,6 0,-1 2,0-1,2 0,-1 0,0 2,2 0,1 0,-2 2,1-2,1 0,0 0,1 0,0 0,1 0,-1 1,0 2,0 2,0 0,0-4,0-1,3 2,-1-2,0 0,2 1,-1-2,0-2,0-1,0-2,0 2,-2-2,2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2205 176,'4'0,"6"0,-4 0,5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2214 200,'7'0,"2"1,-1 1,1-1,0 1,-3-2,-2 0,-1 1,0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2287 156,'4'0,"-1"0,3 0,0 0,-3-1,0 0,0 1,1-1,0-2,-7 2,2 4,-4 2,2-3,2 2,-2 1,0 0,1 0,1-2,1 0,-3 0,1 1,1-1,0 0,1 0,-4 7,2-6,1-1,4-6,3 1,1 1,-4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03-30T22:06:2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2334 180,'6'0,"-3"0,6 0,-6 0,-6 1,-1-1,-1 0,1 0,1 0,0 0,0 0,0 0,0 0,2 3,4-1,-2 1,0 0,1 1,-2-1,0 0,0 0,1 0,-3-7,6-1,-4 2,1 0,0-1,-1 0,3 2,0 1,0-1,0 2,-3 3,0 0,0 1,0-1,1 0,0 0,2 0,0-1,-1 2,-1-1,-1-7,0 0,0 1,0 0,1-1,0 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2024/6/17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tags" Target="../tags/tag70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Thin Foil Self-Resonant Wireless Power Coil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Neuralink, US 2023/0137530, 5/4/2023</a:t>
            </a:r>
          </a:p>
          <a:p>
            <a:r>
              <a:rPr lang="en-US" altLang="zh-CN"/>
              <a:t>3/30/2024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 2: Print metal pattern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截图20240330115806"/>
          <p:cNvPicPr>
            <a:picLocks noChangeAspect="1"/>
          </p:cNvPicPr>
          <p:nvPr/>
        </p:nvPicPr>
        <p:blipFill>
          <a:blip r:embed="rId3"/>
          <a:srcRect t="19089" b="55200"/>
          <a:stretch>
            <a:fillRect/>
          </a:stretch>
        </p:blipFill>
        <p:spPr>
          <a:xfrm>
            <a:off x="7512685" y="608330"/>
            <a:ext cx="4794250" cy="1219835"/>
          </a:xfrm>
          <a:prstGeom prst="rect">
            <a:avLst/>
          </a:prstGeom>
        </p:spPr>
      </p:pic>
      <p:pic>
        <p:nvPicPr>
          <p:cNvPr id="7" name="图片 6" descr="截图20240330115738"/>
          <p:cNvPicPr>
            <a:picLocks noChangeAspect="1"/>
          </p:cNvPicPr>
          <p:nvPr/>
        </p:nvPicPr>
        <p:blipFill>
          <a:blip r:embed="rId4"/>
          <a:srcRect b="72110"/>
          <a:stretch>
            <a:fillRect/>
          </a:stretch>
        </p:blipFill>
        <p:spPr>
          <a:xfrm>
            <a:off x="845185" y="2652395"/>
            <a:ext cx="10501630" cy="10490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 3: Cut notches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截图20240330115806"/>
          <p:cNvPicPr>
            <a:picLocks noChangeAspect="1"/>
          </p:cNvPicPr>
          <p:nvPr/>
        </p:nvPicPr>
        <p:blipFill>
          <a:blip r:embed="rId3"/>
          <a:srcRect t="45539" b="45124"/>
          <a:stretch>
            <a:fillRect/>
          </a:stretch>
        </p:blipFill>
        <p:spPr>
          <a:xfrm>
            <a:off x="5918200" y="728345"/>
            <a:ext cx="6337300" cy="585470"/>
          </a:xfrm>
          <a:prstGeom prst="rect">
            <a:avLst/>
          </a:prstGeom>
        </p:spPr>
      </p:pic>
      <p:pic>
        <p:nvPicPr>
          <p:cNvPr id="5" name="图片 4" descr="截图20240330115738"/>
          <p:cNvPicPr>
            <a:picLocks noChangeAspect="1"/>
          </p:cNvPicPr>
          <p:nvPr/>
        </p:nvPicPr>
        <p:blipFill>
          <a:blip r:embed="rId4"/>
          <a:srcRect r="32093"/>
          <a:stretch>
            <a:fillRect/>
          </a:stretch>
        </p:blipFill>
        <p:spPr>
          <a:xfrm>
            <a:off x="2972435" y="1850390"/>
            <a:ext cx="6634480" cy="35096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 4: Add Adesive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截图20240330115806"/>
          <p:cNvPicPr>
            <a:picLocks noChangeAspect="1"/>
          </p:cNvPicPr>
          <p:nvPr/>
        </p:nvPicPr>
        <p:blipFill>
          <a:blip r:embed="rId3"/>
          <a:srcRect t="54349" b="35899"/>
          <a:stretch>
            <a:fillRect/>
          </a:stretch>
        </p:blipFill>
        <p:spPr>
          <a:xfrm>
            <a:off x="6120765" y="608330"/>
            <a:ext cx="6337300" cy="611505"/>
          </a:xfrm>
          <a:prstGeom prst="rect">
            <a:avLst/>
          </a:prstGeom>
        </p:spPr>
      </p:pic>
      <p:pic>
        <p:nvPicPr>
          <p:cNvPr id="5" name="图片 4" descr="截图20240330115727"/>
          <p:cNvPicPr>
            <a:picLocks noChangeAspect="1"/>
          </p:cNvPicPr>
          <p:nvPr/>
        </p:nvPicPr>
        <p:blipFill>
          <a:blip r:embed="rId4"/>
          <a:srcRect l="64897"/>
          <a:stretch>
            <a:fillRect/>
          </a:stretch>
        </p:blipFill>
        <p:spPr>
          <a:xfrm>
            <a:off x="6731000" y="1548130"/>
            <a:ext cx="2892425" cy="44964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 5: Winding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截图20240330115806"/>
          <p:cNvPicPr>
            <a:picLocks noChangeAspect="1"/>
          </p:cNvPicPr>
          <p:nvPr/>
        </p:nvPicPr>
        <p:blipFill>
          <a:blip r:embed="rId3"/>
          <a:srcRect t="64729" b="21225"/>
          <a:stretch>
            <a:fillRect/>
          </a:stretch>
        </p:blipFill>
        <p:spPr>
          <a:xfrm>
            <a:off x="5240020" y="609600"/>
            <a:ext cx="6337300" cy="880745"/>
          </a:xfrm>
          <a:prstGeom prst="rect">
            <a:avLst/>
          </a:prstGeom>
        </p:spPr>
      </p:pic>
      <p:pic>
        <p:nvPicPr>
          <p:cNvPr id="5" name="图片 4" descr="截图202403301157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640" y="4186555"/>
            <a:ext cx="2964180" cy="1960245"/>
          </a:xfrm>
          <a:prstGeom prst="rect">
            <a:avLst/>
          </a:prstGeom>
        </p:spPr>
      </p:pic>
      <p:pic>
        <p:nvPicPr>
          <p:cNvPr id="7" name="图片 6" descr="截图202403301157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1844040"/>
            <a:ext cx="6786880" cy="2327910"/>
          </a:xfrm>
          <a:prstGeom prst="rect">
            <a:avLst/>
          </a:prstGeom>
        </p:spPr>
      </p:pic>
      <p:pic>
        <p:nvPicPr>
          <p:cNvPr id="8" name="图片 7" descr="截图202403301156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0920" y="1844040"/>
            <a:ext cx="2435860" cy="2482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42000" y="32385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224395" y="2811145"/>
            <a:ext cx="1089660" cy="21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 6: Cure Adhesive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截图20240330115806"/>
          <p:cNvPicPr>
            <a:picLocks noChangeAspect="1"/>
          </p:cNvPicPr>
          <p:nvPr/>
        </p:nvPicPr>
        <p:blipFill>
          <a:blip r:embed="rId3"/>
          <a:srcRect t="78987" b="11575"/>
          <a:stretch>
            <a:fillRect/>
          </a:stretch>
        </p:blipFill>
        <p:spPr>
          <a:xfrm>
            <a:off x="6106795" y="1490345"/>
            <a:ext cx="6337300" cy="591820"/>
          </a:xfrm>
          <a:prstGeom prst="rect">
            <a:avLst/>
          </a:prstGeom>
        </p:spPr>
      </p:pic>
      <p:pic>
        <p:nvPicPr>
          <p:cNvPr id="5" name="图片 4" descr="截图202403301156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150" y="1705610"/>
            <a:ext cx="4617720" cy="47059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Goal: Describe a foil formed from flexible polymer substrate printed with metal traces</a:t>
            </a:r>
          </a:p>
          <a:p>
            <a:r>
              <a:rPr lang="en-US" altLang="zh-CN"/>
              <a:t>Embodiments:</a:t>
            </a:r>
          </a:p>
          <a:p>
            <a:pPr lvl="1"/>
            <a:r>
              <a:rPr lang="en-US" altLang="zh-CN"/>
              <a:t>Perspective view of tin foil wireless power coil apparatus</a:t>
            </a:r>
          </a:p>
          <a:p>
            <a:pPr lvl="1"/>
            <a:r>
              <a:rPr lang="en-US" altLang="zh-CN"/>
              <a:t>Cross-section + close-up cross-section of power coil apparatus</a:t>
            </a:r>
          </a:p>
          <a:p>
            <a:pPr lvl="1"/>
            <a:r>
              <a:rPr lang="en-US" altLang="zh-CN"/>
              <a:t>Top view of continuous strip of flexible polymer </a:t>
            </a:r>
          </a:p>
          <a:p>
            <a:pPr lvl="1"/>
            <a:r>
              <a:rPr lang="en-US" altLang="zh-CN"/>
              <a:t>Exploded view of tool for winding the power coil apparatus </a:t>
            </a:r>
          </a:p>
          <a:p>
            <a:pPr lvl="1"/>
            <a:r>
              <a:rPr lang="en-US" altLang="zh-CN"/>
              <a:t>Perspective view of the assembled winding tool </a:t>
            </a:r>
          </a:p>
          <a:p>
            <a:pPr lvl="1"/>
            <a:r>
              <a:rPr lang="en-US" altLang="zh-CN"/>
              <a:t>Flowchart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Perspective view of tin foil wireless power apparatus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截图202403301156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635" y="1157605"/>
            <a:ext cx="5071745" cy="51682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Cross-section + close-up of apparatus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2775585" cy="4759325"/>
          </a:xfrm>
        </p:spPr>
        <p:txBody>
          <a:bodyPr/>
          <a:lstStyle/>
          <a:p>
            <a:r>
              <a:rPr lang="en-US" altLang="zh-CN"/>
              <a:t>pitch (P): average distance between successive layers</a:t>
            </a:r>
          </a:p>
          <a:p>
            <a:r>
              <a:rPr lang="en-US" altLang="zh-CN"/>
              <a:t>P = metal thickness + polymer thickness + local adhesive thickness (between metal of 1 layer &amp; flexible polymer of another layer)</a:t>
            </a:r>
          </a:p>
        </p:txBody>
      </p:sp>
      <p:pic>
        <p:nvPicPr>
          <p:cNvPr id="4" name="图片 3" descr="截图202403301157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50" y="1490345"/>
            <a:ext cx="8192770" cy="51638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Top view of continuous strip of flexible polymer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500"/>
              <a:t>6 loops of 8 notches</a:t>
            </a:r>
          </a:p>
          <a:p>
            <a:r>
              <a:rPr lang="en-US" altLang="zh-CN" sz="1500"/>
              <a:t>C = 2 * pi, P = pitch (radial distance between loops)</a:t>
            </a:r>
          </a:p>
          <a:p>
            <a:r>
              <a:rPr lang="en-US" altLang="zh-CN" sz="1500"/>
              <a:t>Each notch placed X + (n - 1) * 2 * pi * P / 8, where n in {1, 2, ..., 48}</a:t>
            </a:r>
          </a:p>
        </p:txBody>
      </p:sp>
      <p:pic>
        <p:nvPicPr>
          <p:cNvPr id="4" name="图片 3" descr="截图202403301157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2746375"/>
            <a:ext cx="11689715" cy="40093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9058275" y="1242695"/>
              <a:ext cx="1343025" cy="107188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9058275" y="1242695"/>
                <a:ext cx="1343025" cy="1071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/>
              <p14:cNvContentPartPr/>
              <p14:nvPr/>
            </p14:nvContentPartPr>
            <p14:xfrm>
              <a:off x="9810750" y="1285875"/>
              <a:ext cx="676275" cy="50927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9810750" y="1285875"/>
                <a:ext cx="67627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/>
              <p14:cNvContentPartPr/>
              <p14:nvPr/>
            </p14:nvContentPartPr>
            <p14:xfrm>
              <a:off x="9596120" y="1752600"/>
              <a:ext cx="685800" cy="20002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9596120" y="1752600"/>
                <a:ext cx="685800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/>
              <p14:cNvContentPartPr/>
              <p14:nvPr/>
            </p14:nvContentPartPr>
            <p14:xfrm>
              <a:off x="9900920" y="1395095"/>
              <a:ext cx="109855" cy="2286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9900920" y="1395095"/>
                <a:ext cx="10985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/>
              <p14:cNvContentPartPr/>
              <p14:nvPr/>
            </p14:nvContentPartPr>
            <p14:xfrm>
              <a:off x="10248900" y="575945"/>
              <a:ext cx="252095" cy="41465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10248900" y="575945"/>
                <a:ext cx="252095" cy="414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墨迹 9"/>
              <p14:cNvContentPartPr/>
              <p14:nvPr/>
            </p14:nvContentPartPr>
            <p14:xfrm>
              <a:off x="10500995" y="838200"/>
              <a:ext cx="147955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10500995" y="838200"/>
                <a:ext cx="1479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墨迹 10"/>
              <p14:cNvContentPartPr/>
              <p14:nvPr/>
            </p14:nvContentPartPr>
            <p14:xfrm>
              <a:off x="10544175" y="952500"/>
              <a:ext cx="276225" cy="38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10544175" y="952500"/>
                <a:ext cx="27622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墨迹 11"/>
              <p14:cNvContentPartPr/>
              <p14:nvPr/>
            </p14:nvContentPartPr>
            <p14:xfrm>
              <a:off x="10891520" y="709295"/>
              <a:ext cx="171450" cy="3238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10891520" y="709295"/>
                <a:ext cx="1714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墨迹 12"/>
              <p14:cNvContentPartPr/>
              <p14:nvPr/>
            </p14:nvContentPartPr>
            <p14:xfrm>
              <a:off x="11062970" y="857250"/>
              <a:ext cx="176530" cy="14732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11062970" y="857250"/>
                <a:ext cx="176530" cy="14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墨迹 13"/>
              <p14:cNvContentPartPr/>
              <p14:nvPr/>
            </p14:nvContentPartPr>
            <p14:xfrm>
              <a:off x="11310620" y="823595"/>
              <a:ext cx="167005" cy="31940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11310620" y="823595"/>
                <a:ext cx="167005" cy="319405"/>
              </a:xfrm>
              <a:prstGeom prst="rect"/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Exploded view of tool for winding the power coil apparatus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截图202403301157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240" y="1183640"/>
            <a:ext cx="3118485" cy="5438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Perspective view of assembled winding tool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截图202403301157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610" y="1383665"/>
            <a:ext cx="7510780" cy="49669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Flowchart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截图202403301158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020" y="293370"/>
            <a:ext cx="6337300" cy="6270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Step 1: Provide continuous strip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截图20240330115806"/>
          <p:cNvPicPr>
            <a:picLocks noChangeAspect="1"/>
          </p:cNvPicPr>
          <p:nvPr/>
        </p:nvPicPr>
        <p:blipFill>
          <a:blip r:embed="rId3"/>
          <a:srcRect t="9448" b="80911"/>
          <a:stretch>
            <a:fillRect/>
          </a:stretch>
        </p:blipFill>
        <p:spPr>
          <a:xfrm>
            <a:off x="3319780" y="1390650"/>
            <a:ext cx="6337300" cy="604520"/>
          </a:xfrm>
          <a:prstGeom prst="rect">
            <a:avLst/>
          </a:prstGeom>
        </p:spPr>
      </p:pic>
      <p:pic>
        <p:nvPicPr>
          <p:cNvPr id="6" name="图片 5" descr="截图20240330115738"/>
          <p:cNvPicPr>
            <a:picLocks noChangeAspect="1"/>
          </p:cNvPicPr>
          <p:nvPr/>
        </p:nvPicPr>
        <p:blipFill>
          <a:blip r:embed="rId4"/>
          <a:srcRect l="6035" t="18704" r="32050" b="71920"/>
          <a:stretch>
            <a:fillRect/>
          </a:stretch>
        </p:blipFill>
        <p:spPr>
          <a:xfrm>
            <a:off x="1895475" y="3053080"/>
            <a:ext cx="7237730" cy="3759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JiYzRjZDg4ODIxMmZkMzVjYzYxNzIzMDEwYjJjY2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Macintosh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WPS</vt:lpstr>
      <vt:lpstr>Thin Foil Self-Resonant Wireless Power Coil</vt:lpstr>
      <vt:lpstr>Outline</vt:lpstr>
      <vt:lpstr>Perspective view of tin foil wireless power apparatus</vt:lpstr>
      <vt:lpstr>Cross-section + close-up of apparatus</vt:lpstr>
      <vt:lpstr>Top view of continuous strip of flexible polymer</vt:lpstr>
      <vt:lpstr>Exploded view of tool for winding the power coil apparatus</vt:lpstr>
      <vt:lpstr>Perspective view of assembled winding tool </vt:lpstr>
      <vt:lpstr>Flowchart</vt:lpstr>
      <vt:lpstr>Step 1: Provide continuous strip</vt:lpstr>
      <vt:lpstr>Step 2: Print metal pattern</vt:lpstr>
      <vt:lpstr>Step 3: Cut notches </vt:lpstr>
      <vt:lpstr>Step 4: Add Adesive</vt:lpstr>
      <vt:lpstr>Step 5: Winding</vt:lpstr>
      <vt:lpstr>Step 6: Cure Adhesive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Michael Zhou</cp:lastModifiedBy>
  <cp:revision>173</cp:revision>
  <dcterms:created xsi:type="dcterms:W3CDTF">2019-06-19T02:08:00Z</dcterms:created>
  <dcterms:modified xsi:type="dcterms:W3CDTF">2024-06-17T02:18:16Z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C442A5CD4370454EA77F6603EC8E7CBE_11</vt:lpwstr>
  </property>
</Properties>
</file>