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988C1E-EB06-40C0-A446-F995A541EE14}"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148729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88C1E-EB06-40C0-A446-F995A541EE14}"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249618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88C1E-EB06-40C0-A446-F995A541EE14}"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312508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88C1E-EB06-40C0-A446-F995A541EE14}"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4270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88C1E-EB06-40C0-A446-F995A541EE14}" type="datetimeFigureOut">
              <a:rPr lang="en-US" smtClean="0"/>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380478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988C1E-EB06-40C0-A446-F995A541EE14}"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58775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88C1E-EB06-40C0-A446-F995A541EE14}" type="datetimeFigureOut">
              <a:rPr lang="en-US" smtClean="0"/>
              <a:t>4/4/2015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46388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988C1E-EB06-40C0-A446-F995A541EE14}" type="datetimeFigureOut">
              <a:rPr lang="en-US" smtClean="0"/>
              <a:t>4/4/2015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143210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88C1E-EB06-40C0-A446-F995A541EE14}" type="datetimeFigureOut">
              <a:rPr lang="en-US" smtClean="0"/>
              <a:t>4/4/2015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40436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88C1E-EB06-40C0-A446-F995A541EE14}"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350999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88C1E-EB06-40C0-A446-F995A541EE14}" type="datetimeFigureOut">
              <a:rPr lang="en-US" smtClean="0"/>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5BA47-22C8-4E7B-A4AF-9ADF0AE3D701}" type="slidenum">
              <a:rPr lang="en-US" smtClean="0"/>
              <a:t>‹#›</a:t>
            </a:fld>
            <a:endParaRPr lang="en-US"/>
          </a:p>
        </p:txBody>
      </p:sp>
    </p:spTree>
    <p:extLst>
      <p:ext uri="{BB962C8B-B14F-4D97-AF65-F5344CB8AC3E}">
        <p14:creationId xmlns:p14="http://schemas.microsoft.com/office/powerpoint/2010/main" val="212886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88C1E-EB06-40C0-A446-F995A541EE14}" type="datetimeFigureOut">
              <a:rPr lang="en-US" smtClean="0"/>
              <a:t>4/4/2015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5BA47-22C8-4E7B-A4AF-9ADF0AE3D701}" type="slidenum">
              <a:rPr lang="en-US" smtClean="0"/>
              <a:t>‹#›</a:t>
            </a:fld>
            <a:endParaRPr lang="en-US"/>
          </a:p>
        </p:txBody>
      </p:sp>
    </p:spTree>
    <p:extLst>
      <p:ext uri="{BB962C8B-B14F-4D97-AF65-F5344CB8AC3E}">
        <p14:creationId xmlns:p14="http://schemas.microsoft.com/office/powerpoint/2010/main" val="914497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mailto:maupinm@eou.edu" TargetMode="External"/><Relationship Id="rId2" Type="http://schemas.openxmlformats.org/officeDocument/2006/relationships/hyperlink" Target="mailto:dtzimisces@eou.edu"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mailto:clyons@eou.edu" TargetMode="External"/><Relationship Id="rId2" Type="http://schemas.openxmlformats.org/officeDocument/2006/relationships/hyperlink" Target="mailto:wknapp@eou.edu"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mailto:maupinm@eou.edu" TargetMode="External"/><Relationship Id="rId2" Type="http://schemas.openxmlformats.org/officeDocument/2006/relationships/hyperlink" Target="mailto:dtzimisces@eou.edu"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536174"/>
            <a:ext cx="12192000" cy="3785652"/>
          </a:xfrm>
          <a:prstGeom prst="rect">
            <a:avLst/>
          </a:prstGeom>
          <a:noFill/>
        </p:spPr>
        <p:txBody>
          <a:bodyPr wrap="square" rtlCol="0">
            <a:spAutoFit/>
          </a:bodyPr>
          <a:lstStyle/>
          <a:p>
            <a:pPr algn="ctr"/>
            <a:r>
              <a:rPr lang="en-US" sz="6000" b="1" dirty="0" smtClean="0"/>
              <a:t>INFORMED CONSENT TO PARTICIPATE IN THE STUDY</a:t>
            </a:r>
          </a:p>
          <a:p>
            <a:pPr algn="ctr"/>
            <a:r>
              <a:rPr lang="en-US" sz="6000" b="1" dirty="0" smtClean="0"/>
              <a:t> </a:t>
            </a:r>
          </a:p>
          <a:p>
            <a:pPr algn="ctr"/>
            <a:r>
              <a:rPr lang="en-US" sz="6000" b="1" i="1" dirty="0" smtClean="0"/>
              <a:t>EMOTION AND RECALL</a:t>
            </a:r>
            <a:endParaRPr lang="en-US" sz="6000" dirty="0" smtClean="0"/>
          </a:p>
        </p:txBody>
      </p:sp>
    </p:spTree>
    <p:extLst>
      <p:ext uri="{BB962C8B-B14F-4D97-AF65-F5344CB8AC3E}">
        <p14:creationId xmlns:p14="http://schemas.microsoft.com/office/powerpoint/2010/main" val="2443833638"/>
      </p:ext>
    </p:extLst>
  </p:cSld>
  <p:clrMapOvr>
    <a:masterClrMapping/>
  </p:clrMapOvr>
  <p:transition spd="slow" advClick="0" advTm="5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997839"/>
            <a:ext cx="12192000" cy="2862322"/>
          </a:xfrm>
          <a:prstGeom prst="rect">
            <a:avLst/>
          </a:prstGeom>
          <a:noFill/>
        </p:spPr>
        <p:txBody>
          <a:bodyPr wrap="square" rtlCol="0">
            <a:spAutoFit/>
          </a:bodyPr>
          <a:lstStyle/>
          <a:p>
            <a:pPr algn="ctr"/>
            <a:r>
              <a:rPr lang="en-US" sz="6000" b="1" dirty="0" smtClean="0"/>
              <a:t>RISKS &amp; BENEFITS OF PARTICIPATION</a:t>
            </a:r>
          </a:p>
          <a:p>
            <a:pPr algn="ctr"/>
            <a:r>
              <a:rPr lang="en-US" sz="6000" dirty="0" smtClean="0"/>
              <a:t>There </a:t>
            </a:r>
            <a:r>
              <a:rPr lang="en-US" sz="6000" dirty="0"/>
              <a:t>are minimal risks associated with participating in this experiment.</a:t>
            </a:r>
          </a:p>
        </p:txBody>
      </p:sp>
    </p:spTree>
    <p:extLst>
      <p:ext uri="{BB962C8B-B14F-4D97-AF65-F5344CB8AC3E}">
        <p14:creationId xmlns:p14="http://schemas.microsoft.com/office/powerpoint/2010/main" val="1663299573"/>
      </p:ext>
    </p:extLst>
  </p:cSld>
  <p:clrMapOvr>
    <a:masterClrMapping/>
  </p:clrMapOvr>
  <p:transition spd="slow" advClick="0" advTm="7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612845"/>
            <a:ext cx="12192000" cy="5632311"/>
          </a:xfrm>
          <a:prstGeom prst="rect">
            <a:avLst/>
          </a:prstGeom>
          <a:noFill/>
        </p:spPr>
        <p:txBody>
          <a:bodyPr wrap="square" rtlCol="0">
            <a:spAutoFit/>
          </a:bodyPr>
          <a:lstStyle/>
          <a:p>
            <a:pPr algn="ctr"/>
            <a:r>
              <a:rPr lang="en-US" sz="6000" dirty="0"/>
              <a:t>Potential risks may include short-term changes in mood which can be countered through procedures we will provide instructions for in the event participants are disturbed by said changes.</a:t>
            </a:r>
          </a:p>
        </p:txBody>
      </p:sp>
    </p:spTree>
    <p:extLst>
      <p:ext uri="{BB962C8B-B14F-4D97-AF65-F5344CB8AC3E}">
        <p14:creationId xmlns:p14="http://schemas.microsoft.com/office/powerpoint/2010/main" val="972050272"/>
      </p:ext>
    </p:extLst>
  </p:cSld>
  <p:clrMapOvr>
    <a:masterClrMapping/>
  </p:clrMapOvr>
  <p:transition spd="slow" advClick="0" advTm="7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2459504"/>
            <a:ext cx="12192000" cy="1938992"/>
          </a:xfrm>
          <a:prstGeom prst="rect">
            <a:avLst/>
          </a:prstGeom>
          <a:noFill/>
        </p:spPr>
        <p:txBody>
          <a:bodyPr wrap="square" rtlCol="0">
            <a:spAutoFit/>
          </a:bodyPr>
          <a:lstStyle/>
          <a:p>
            <a:pPr algn="ctr"/>
            <a:r>
              <a:rPr lang="en-US" sz="6000" dirty="0"/>
              <a:t>Other risks include boredom, frustration, or annoyance.</a:t>
            </a:r>
          </a:p>
        </p:txBody>
      </p:sp>
    </p:spTree>
    <p:extLst>
      <p:ext uri="{BB962C8B-B14F-4D97-AF65-F5344CB8AC3E}">
        <p14:creationId xmlns:p14="http://schemas.microsoft.com/office/powerpoint/2010/main" val="571496066"/>
      </p:ext>
    </p:extLst>
  </p:cSld>
  <p:clrMapOvr>
    <a:masterClrMapping/>
  </p:clrMapOvr>
  <p:transition spd="slow" advClick="0" advTm="7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997839"/>
            <a:ext cx="12191999" cy="2862322"/>
          </a:xfrm>
          <a:prstGeom prst="rect">
            <a:avLst/>
          </a:prstGeom>
          <a:noFill/>
        </p:spPr>
        <p:txBody>
          <a:bodyPr wrap="square" rtlCol="0">
            <a:spAutoFit/>
          </a:bodyPr>
          <a:lstStyle/>
          <a:p>
            <a:pPr algn="ctr"/>
            <a:r>
              <a:rPr lang="en-US" sz="6000" dirty="0"/>
              <a:t>The greatest risk, however, is the potential exposure of a participant’s personally identifiable information.</a:t>
            </a:r>
          </a:p>
        </p:txBody>
      </p:sp>
    </p:spTree>
    <p:extLst>
      <p:ext uri="{BB962C8B-B14F-4D97-AF65-F5344CB8AC3E}">
        <p14:creationId xmlns:p14="http://schemas.microsoft.com/office/powerpoint/2010/main" val="1805544422"/>
      </p:ext>
    </p:extLst>
  </p:cSld>
  <p:clrMapOvr>
    <a:masterClrMapping/>
  </p:clrMapOvr>
  <p:transition spd="slow" advClick="0" advTm="7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997839"/>
            <a:ext cx="12192000" cy="2862322"/>
          </a:xfrm>
          <a:prstGeom prst="rect">
            <a:avLst/>
          </a:prstGeom>
          <a:noFill/>
        </p:spPr>
        <p:txBody>
          <a:bodyPr wrap="square" rtlCol="0">
            <a:spAutoFit/>
          </a:bodyPr>
          <a:lstStyle/>
          <a:p>
            <a:pPr algn="ctr"/>
            <a:r>
              <a:rPr lang="en-US" sz="6000" dirty="0"/>
              <a:t>To mitigate this risk you are encouraged to email the researchers directly.</a:t>
            </a:r>
          </a:p>
        </p:txBody>
      </p:sp>
    </p:spTree>
    <p:extLst>
      <p:ext uri="{BB962C8B-B14F-4D97-AF65-F5344CB8AC3E}">
        <p14:creationId xmlns:p14="http://schemas.microsoft.com/office/powerpoint/2010/main" val="3587231480"/>
      </p:ext>
    </p:extLst>
  </p:cSld>
  <p:clrMapOvr>
    <a:masterClrMapping/>
  </p:clrMapOvr>
  <p:transition spd="slow" advClick="0" advTm="7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2459504"/>
            <a:ext cx="12192000" cy="1938992"/>
          </a:xfrm>
          <a:prstGeom prst="rect">
            <a:avLst/>
          </a:prstGeom>
          <a:noFill/>
        </p:spPr>
        <p:txBody>
          <a:bodyPr wrap="square" rtlCol="0">
            <a:spAutoFit/>
          </a:bodyPr>
          <a:lstStyle/>
          <a:p>
            <a:pPr algn="ctr"/>
            <a:r>
              <a:rPr lang="en-US" sz="6000" dirty="0"/>
              <a:t>Your email will be transferred to a pdf file and encrypted.</a:t>
            </a:r>
          </a:p>
        </p:txBody>
      </p:sp>
    </p:spTree>
    <p:extLst>
      <p:ext uri="{BB962C8B-B14F-4D97-AF65-F5344CB8AC3E}">
        <p14:creationId xmlns:p14="http://schemas.microsoft.com/office/powerpoint/2010/main" val="1557157663"/>
      </p:ext>
    </p:extLst>
  </p:cSld>
  <p:clrMapOvr>
    <a:masterClrMapping/>
  </p:clrMapOvr>
  <p:transition spd="slow" advClick="0" advTm="7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074510"/>
            <a:ext cx="12192000" cy="4708981"/>
          </a:xfrm>
          <a:prstGeom prst="rect">
            <a:avLst/>
          </a:prstGeom>
          <a:noFill/>
        </p:spPr>
        <p:txBody>
          <a:bodyPr wrap="square" rtlCol="0">
            <a:spAutoFit/>
          </a:bodyPr>
          <a:lstStyle/>
          <a:p>
            <a:pPr algn="ctr"/>
            <a:r>
              <a:rPr lang="en-US" sz="6000" dirty="0"/>
              <a:t>Following encryption, the original email will be destroyed and none of your personally identifiable information will appear in any public presentation of the study results.</a:t>
            </a:r>
          </a:p>
        </p:txBody>
      </p:sp>
    </p:spTree>
    <p:extLst>
      <p:ext uri="{BB962C8B-B14F-4D97-AF65-F5344CB8AC3E}">
        <p14:creationId xmlns:p14="http://schemas.microsoft.com/office/powerpoint/2010/main" val="1612039500"/>
      </p:ext>
    </p:extLst>
  </p:cSld>
  <p:clrMapOvr>
    <a:masterClrMapping/>
  </p:clrMapOvr>
  <p:transition spd="slow" advClick="0" advTm="7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074510"/>
            <a:ext cx="12192000" cy="4708981"/>
          </a:xfrm>
          <a:prstGeom prst="rect">
            <a:avLst/>
          </a:prstGeom>
          <a:noFill/>
        </p:spPr>
        <p:txBody>
          <a:bodyPr wrap="square" rtlCol="0">
            <a:spAutoFit/>
          </a:bodyPr>
          <a:lstStyle/>
          <a:p>
            <a:pPr algn="ctr"/>
            <a:r>
              <a:rPr lang="en-US" sz="6000" dirty="0"/>
              <a:t>There are significant potential benefits to students, faculty, the University, and the scientific community associated with participating in this project.</a:t>
            </a:r>
          </a:p>
        </p:txBody>
      </p:sp>
    </p:spTree>
    <p:extLst>
      <p:ext uri="{BB962C8B-B14F-4D97-AF65-F5344CB8AC3E}">
        <p14:creationId xmlns:p14="http://schemas.microsoft.com/office/powerpoint/2010/main" val="3170429653"/>
      </p:ext>
    </p:extLst>
  </p:cSld>
  <p:clrMapOvr>
    <a:masterClrMapping/>
  </p:clrMapOvr>
  <p:transition spd="slow" advClick="0" advTm="7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dirty="0"/>
              <a:t>Research participants will gain a firsthand understanding of what the scientific process involving human research is like.</a:t>
            </a:r>
          </a:p>
        </p:txBody>
      </p:sp>
    </p:spTree>
    <p:extLst>
      <p:ext uri="{BB962C8B-B14F-4D97-AF65-F5344CB8AC3E}">
        <p14:creationId xmlns:p14="http://schemas.microsoft.com/office/powerpoint/2010/main" val="281658758"/>
      </p:ext>
    </p:extLst>
  </p:cSld>
  <p:clrMapOvr>
    <a:masterClrMapping/>
  </p:clrMapOvr>
  <p:transition spd="slow" advClick="0" advTm="7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1180"/>
            <a:ext cx="12192000" cy="6555641"/>
          </a:xfrm>
          <a:prstGeom prst="rect">
            <a:avLst/>
          </a:prstGeom>
          <a:noFill/>
        </p:spPr>
        <p:txBody>
          <a:bodyPr wrap="square" rtlCol="0">
            <a:spAutoFit/>
          </a:bodyPr>
          <a:lstStyle/>
          <a:p>
            <a:pPr algn="ctr"/>
            <a:r>
              <a:rPr lang="en-US" sz="6000" dirty="0"/>
              <a:t>Participation will also enable the researchers to contribute to scientific understanding of human behavior which can bring prestige to the researchers, the University, and increase the value of degrees issued from </a:t>
            </a:r>
            <a:r>
              <a:rPr lang="en-US" sz="6000" dirty="0" smtClean="0"/>
              <a:t>EOU.</a:t>
            </a:r>
            <a:endParaRPr lang="en-US" sz="6000" dirty="0"/>
          </a:p>
        </p:txBody>
      </p:sp>
    </p:spTree>
    <p:extLst>
      <p:ext uri="{BB962C8B-B14F-4D97-AF65-F5344CB8AC3E}">
        <p14:creationId xmlns:p14="http://schemas.microsoft.com/office/powerpoint/2010/main" val="2434146632"/>
      </p:ext>
    </p:extLst>
  </p:cSld>
  <p:clrMapOvr>
    <a:masterClrMapping/>
  </p:clrMapOvr>
  <p:transition spd="slow" advClick="0" advTm="7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51180"/>
            <a:ext cx="12192000" cy="6555641"/>
          </a:xfrm>
          <a:prstGeom prst="rect">
            <a:avLst/>
          </a:prstGeom>
          <a:noFill/>
        </p:spPr>
        <p:txBody>
          <a:bodyPr wrap="square" rtlCol="0">
            <a:spAutoFit/>
          </a:bodyPr>
          <a:lstStyle/>
          <a:p>
            <a:pPr algn="ctr"/>
            <a:r>
              <a:rPr lang="en-US" sz="6000" b="1" dirty="0" smtClean="0"/>
              <a:t>PURPOSE</a:t>
            </a:r>
          </a:p>
          <a:p>
            <a:pPr algn="ctr"/>
            <a:r>
              <a:rPr lang="en-US" sz="6000" dirty="0" smtClean="0"/>
              <a:t>This </a:t>
            </a:r>
            <a:r>
              <a:rPr lang="en-US" sz="6000" dirty="0"/>
              <a:t>study was designed to help delineate the interactions between emotion and memory</a:t>
            </a:r>
            <a:r>
              <a:rPr lang="en-US" sz="6000" dirty="0" smtClean="0"/>
              <a:t>. </a:t>
            </a:r>
            <a:r>
              <a:rPr lang="en-US" sz="6000" dirty="0"/>
              <a:t>If you choose to participate, you will be presented with a list of words to study and memorize.  </a:t>
            </a:r>
            <a:endParaRPr lang="en-US" sz="6000" dirty="0" smtClean="0"/>
          </a:p>
        </p:txBody>
      </p:sp>
    </p:spTree>
    <p:extLst>
      <p:ext uri="{BB962C8B-B14F-4D97-AF65-F5344CB8AC3E}">
        <p14:creationId xmlns:p14="http://schemas.microsoft.com/office/powerpoint/2010/main" val="4005052695"/>
      </p:ext>
    </p:extLst>
  </p:cSld>
  <p:clrMapOvr>
    <a:masterClrMapping/>
  </p:clrMapOvr>
  <p:transition spd="slow" advClick="0" advTm="7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dirty="0"/>
              <a:t>Under certain circumstances, students may receive extra credit for their participation in this experiment, subject to instructor approval.</a:t>
            </a:r>
          </a:p>
        </p:txBody>
      </p:sp>
    </p:spTree>
    <p:extLst>
      <p:ext uri="{BB962C8B-B14F-4D97-AF65-F5344CB8AC3E}">
        <p14:creationId xmlns:p14="http://schemas.microsoft.com/office/powerpoint/2010/main" val="3306454512"/>
      </p:ext>
    </p:extLst>
  </p:cSld>
  <p:clrMapOvr>
    <a:masterClrMapping/>
  </p:clrMapOvr>
  <p:transition spd="slow" advClick="0" advTm="700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074510"/>
            <a:ext cx="12192000" cy="4708981"/>
          </a:xfrm>
          <a:prstGeom prst="rect">
            <a:avLst/>
          </a:prstGeom>
          <a:noFill/>
        </p:spPr>
        <p:txBody>
          <a:bodyPr wrap="square" rtlCol="0">
            <a:spAutoFit/>
          </a:bodyPr>
          <a:lstStyle/>
          <a:p>
            <a:pPr algn="ctr"/>
            <a:r>
              <a:rPr lang="en-US" sz="6000" b="1" dirty="0" smtClean="0"/>
              <a:t>RIGHTS AND RESPONSIBILITIES</a:t>
            </a:r>
          </a:p>
          <a:p>
            <a:pPr algn="ctr"/>
            <a:r>
              <a:rPr lang="en-US" sz="6000" dirty="0" smtClean="0"/>
              <a:t>You </a:t>
            </a:r>
            <a:r>
              <a:rPr lang="en-US" sz="6000" dirty="0"/>
              <a:t>have the right to be informed of the nature of the study, its methods, and the potential risks and benefits of participating in the study.  </a:t>
            </a:r>
          </a:p>
        </p:txBody>
      </p:sp>
    </p:spTree>
    <p:extLst>
      <p:ext uri="{BB962C8B-B14F-4D97-AF65-F5344CB8AC3E}">
        <p14:creationId xmlns:p14="http://schemas.microsoft.com/office/powerpoint/2010/main" val="950851874"/>
      </p:ext>
    </p:extLst>
  </p:cSld>
  <p:clrMapOvr>
    <a:masterClrMapping/>
  </p:clrMapOvr>
  <p:transition spd="slow" advClick="0" advTm="700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dirty="0"/>
              <a:t>You have the right to participate voluntarily and the freedom to withdraw from the study for any reason. </a:t>
            </a:r>
          </a:p>
        </p:txBody>
      </p:sp>
    </p:spTree>
    <p:extLst>
      <p:ext uri="{BB962C8B-B14F-4D97-AF65-F5344CB8AC3E}">
        <p14:creationId xmlns:p14="http://schemas.microsoft.com/office/powerpoint/2010/main" val="3495179567"/>
      </p:ext>
    </p:extLst>
  </p:cSld>
  <p:clrMapOvr>
    <a:masterClrMapping/>
  </p:clrMapOvr>
  <p:transition spd="slow" advClick="0" advTm="700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997839"/>
            <a:ext cx="12192000" cy="2862322"/>
          </a:xfrm>
          <a:prstGeom prst="rect">
            <a:avLst/>
          </a:prstGeom>
          <a:noFill/>
        </p:spPr>
        <p:txBody>
          <a:bodyPr wrap="square" rtlCol="0">
            <a:spAutoFit/>
          </a:bodyPr>
          <a:lstStyle/>
          <a:p>
            <a:pPr algn="ctr"/>
            <a:r>
              <a:rPr lang="en-US" sz="6000" dirty="0"/>
              <a:t>You also have the right to be protected from harm and have your identity protected.</a:t>
            </a:r>
          </a:p>
        </p:txBody>
      </p:sp>
    </p:spTree>
    <p:extLst>
      <p:ext uri="{BB962C8B-B14F-4D97-AF65-F5344CB8AC3E}">
        <p14:creationId xmlns:p14="http://schemas.microsoft.com/office/powerpoint/2010/main" val="1926866872"/>
      </p:ext>
    </p:extLst>
  </p:cSld>
  <p:clrMapOvr>
    <a:masterClrMapping/>
  </p:clrMapOvr>
  <p:transition spd="slow" advClick="0" advTm="700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dirty="0"/>
              <a:t>You also have the right to learn more about this study and to contact the proper authorities </a:t>
            </a:r>
            <a:r>
              <a:rPr lang="en-US" sz="6000" dirty="0" smtClean="0"/>
              <a:t>should </a:t>
            </a:r>
            <a:r>
              <a:rPr lang="en-US" sz="6000" dirty="0"/>
              <a:t>you have concerns about this study.</a:t>
            </a:r>
          </a:p>
        </p:txBody>
      </p:sp>
    </p:spTree>
    <p:extLst>
      <p:ext uri="{BB962C8B-B14F-4D97-AF65-F5344CB8AC3E}">
        <p14:creationId xmlns:p14="http://schemas.microsoft.com/office/powerpoint/2010/main" val="774028036"/>
      </p:ext>
    </p:extLst>
  </p:cSld>
  <p:clrMapOvr>
    <a:masterClrMapping/>
  </p:clrMapOvr>
  <p:transition spd="slow" advClick="0" advTm="700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dirty="0"/>
              <a:t>You have the responsibility to participate to the best of your ability if you choose to participate and are eligible for this study.</a:t>
            </a:r>
          </a:p>
        </p:txBody>
      </p:sp>
    </p:spTree>
    <p:extLst>
      <p:ext uri="{BB962C8B-B14F-4D97-AF65-F5344CB8AC3E}">
        <p14:creationId xmlns:p14="http://schemas.microsoft.com/office/powerpoint/2010/main" val="4162727767"/>
      </p:ext>
    </p:extLst>
  </p:cSld>
  <p:clrMapOvr>
    <a:masterClrMapping/>
  </p:clrMapOvr>
  <p:transition spd="slow" advClick="0" advTm="700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dirty="0"/>
              <a:t>This responsibility to participate to the best of your ability does not override your rights to withdraw from the study</a:t>
            </a:r>
            <a:r>
              <a:rPr lang="en-US" sz="6000" dirty="0" smtClean="0"/>
              <a:t>.</a:t>
            </a:r>
            <a:endParaRPr lang="en-US" sz="6000" b="0" dirty="0" smtClean="0">
              <a:effectLst/>
            </a:endParaRPr>
          </a:p>
        </p:txBody>
      </p:sp>
    </p:spTree>
    <p:extLst>
      <p:ext uri="{BB962C8B-B14F-4D97-AF65-F5344CB8AC3E}">
        <p14:creationId xmlns:p14="http://schemas.microsoft.com/office/powerpoint/2010/main" val="855821914"/>
      </p:ext>
    </p:extLst>
  </p:cSld>
  <p:clrMapOvr>
    <a:masterClrMapping/>
  </p:clrMapOvr>
  <p:transition spd="slow" advClick="0" advTm="700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1180"/>
            <a:ext cx="12192000" cy="6555641"/>
          </a:xfrm>
          <a:prstGeom prst="rect">
            <a:avLst/>
          </a:prstGeom>
          <a:noFill/>
        </p:spPr>
        <p:txBody>
          <a:bodyPr wrap="square" rtlCol="0">
            <a:spAutoFit/>
          </a:bodyPr>
          <a:lstStyle/>
          <a:p>
            <a:pPr algn="ctr"/>
            <a:r>
              <a:rPr lang="en-US" sz="6000" b="1" dirty="0" smtClean="0"/>
              <a:t>WHO TO CONTACT</a:t>
            </a:r>
          </a:p>
          <a:p>
            <a:pPr algn="ctr"/>
            <a:r>
              <a:rPr lang="en-US" sz="6000" dirty="0" smtClean="0"/>
              <a:t>If </a:t>
            </a:r>
            <a:r>
              <a:rPr lang="en-US" sz="6000" dirty="0"/>
              <a:t>you are interested in learning more about this study or have questions you can contact this study’s primary </a:t>
            </a:r>
            <a:r>
              <a:rPr lang="en-US" sz="6000" dirty="0" smtClean="0"/>
              <a:t>investigators: </a:t>
            </a:r>
            <a:r>
              <a:rPr lang="en-US" sz="6000" dirty="0"/>
              <a:t>Dominic Tzimisces at </a:t>
            </a:r>
            <a:r>
              <a:rPr lang="en-US" sz="6000" u="sng" dirty="0">
                <a:hlinkClick r:id="rId2"/>
              </a:rPr>
              <a:t>dtzimisces@eou.edu</a:t>
            </a:r>
            <a:r>
              <a:rPr lang="en-US" sz="6000" dirty="0"/>
              <a:t> or Michaela </a:t>
            </a:r>
            <a:r>
              <a:rPr lang="en-US" sz="6000" dirty="0" err="1"/>
              <a:t>Herschler</a:t>
            </a:r>
            <a:r>
              <a:rPr lang="en-US" sz="6000" dirty="0"/>
              <a:t> at </a:t>
            </a:r>
            <a:r>
              <a:rPr lang="en-US" sz="6000" u="sng" dirty="0">
                <a:hlinkClick r:id="rId3"/>
              </a:rPr>
              <a:t>maupinm@eou.edu</a:t>
            </a:r>
            <a:r>
              <a:rPr lang="en-US" sz="6000" dirty="0"/>
              <a:t>.</a:t>
            </a:r>
            <a:endParaRPr lang="en-US" sz="6000" b="0" dirty="0" smtClean="0">
              <a:effectLst/>
            </a:endParaRPr>
          </a:p>
        </p:txBody>
      </p:sp>
    </p:spTree>
    <p:extLst>
      <p:ext uri="{BB962C8B-B14F-4D97-AF65-F5344CB8AC3E}">
        <p14:creationId xmlns:p14="http://schemas.microsoft.com/office/powerpoint/2010/main" val="4246170753"/>
      </p:ext>
    </p:extLst>
  </p:cSld>
  <p:clrMapOvr>
    <a:masterClrMapping/>
  </p:clrMapOvr>
  <p:transition spd="slow" advClick="0" advTm="700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1180"/>
            <a:ext cx="12192000" cy="6555641"/>
          </a:xfrm>
          <a:prstGeom prst="rect">
            <a:avLst/>
          </a:prstGeom>
          <a:noFill/>
        </p:spPr>
        <p:txBody>
          <a:bodyPr wrap="square" rtlCol="0">
            <a:spAutoFit/>
          </a:bodyPr>
          <a:lstStyle/>
          <a:p>
            <a:pPr algn="ctr"/>
            <a:r>
              <a:rPr lang="en-US" sz="6000" dirty="0"/>
              <a:t>If you believe that any of your rights have been violated, you should contact </a:t>
            </a:r>
            <a:r>
              <a:rPr lang="en-US" sz="6000" dirty="0" smtClean="0"/>
              <a:t>the </a:t>
            </a:r>
            <a:r>
              <a:rPr lang="en-US" sz="6000" dirty="0"/>
              <a:t>supervising faculty member, William Knapp at </a:t>
            </a:r>
            <a:r>
              <a:rPr lang="en-US" sz="6000" u="sng" dirty="0">
                <a:hlinkClick r:id="rId2"/>
              </a:rPr>
              <a:t>wknapp@eou.edu</a:t>
            </a:r>
            <a:r>
              <a:rPr lang="en-US" sz="6000" dirty="0"/>
              <a:t> or the Chair of </a:t>
            </a:r>
            <a:r>
              <a:rPr lang="en-US" sz="6000" dirty="0" smtClean="0"/>
              <a:t>EOU’s </a:t>
            </a:r>
            <a:r>
              <a:rPr lang="en-US" sz="6000" dirty="0"/>
              <a:t>Institutional Review Board: Charles Lyons at </a:t>
            </a:r>
            <a:r>
              <a:rPr lang="en-US" sz="6000" u="sng" dirty="0">
                <a:hlinkClick r:id="rId3"/>
              </a:rPr>
              <a:t>clyons@eou.edu</a:t>
            </a:r>
            <a:r>
              <a:rPr lang="en-US" sz="6000" dirty="0"/>
              <a:t>. </a:t>
            </a:r>
            <a:endParaRPr lang="en-US" sz="6000" b="0" dirty="0" smtClean="0">
              <a:effectLst/>
            </a:endParaRPr>
          </a:p>
        </p:txBody>
      </p:sp>
    </p:spTree>
    <p:extLst>
      <p:ext uri="{BB962C8B-B14F-4D97-AF65-F5344CB8AC3E}">
        <p14:creationId xmlns:p14="http://schemas.microsoft.com/office/powerpoint/2010/main" val="492772025"/>
      </p:ext>
    </p:extLst>
  </p:cSld>
  <p:clrMapOvr>
    <a:masterClrMapping/>
  </p:clrMapOvr>
  <p:transition spd="slow" advClick="0" advTm="700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b="1" dirty="0" smtClean="0"/>
              <a:t>AGREEMENT</a:t>
            </a:r>
            <a:endParaRPr lang="en-US" sz="6000" b="0" dirty="0" smtClean="0">
              <a:effectLst/>
            </a:endParaRPr>
          </a:p>
          <a:p>
            <a:pPr algn="ctr"/>
            <a:r>
              <a:rPr lang="en-US" sz="6000" dirty="0"/>
              <a:t>By clicking the link to participate in the experiment I affirm that I am 18 or older, </a:t>
            </a:r>
            <a:endParaRPr lang="en-US" sz="6000" b="0" dirty="0" smtClean="0">
              <a:effectLst/>
            </a:endParaRPr>
          </a:p>
        </p:txBody>
      </p:sp>
    </p:spTree>
    <p:extLst>
      <p:ext uri="{BB962C8B-B14F-4D97-AF65-F5344CB8AC3E}">
        <p14:creationId xmlns:p14="http://schemas.microsoft.com/office/powerpoint/2010/main" val="3535709951"/>
      </p:ext>
    </p:extLst>
  </p:cSld>
  <p:clrMapOvr>
    <a:masterClrMapping/>
  </p:clrMapOvr>
  <p:transition spd="slow" advClick="0" advTm="7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536174"/>
            <a:ext cx="12192000" cy="3785652"/>
          </a:xfrm>
          <a:prstGeom prst="rect">
            <a:avLst/>
          </a:prstGeom>
          <a:noFill/>
        </p:spPr>
        <p:txBody>
          <a:bodyPr wrap="square" rtlCol="0">
            <a:spAutoFit/>
          </a:bodyPr>
          <a:lstStyle/>
          <a:p>
            <a:pPr algn="ctr"/>
            <a:r>
              <a:rPr lang="en-US" sz="6000" b="1" dirty="0" smtClean="0"/>
              <a:t>METHODS OF STUDY</a:t>
            </a:r>
          </a:p>
          <a:p>
            <a:pPr algn="ctr"/>
            <a:r>
              <a:rPr lang="en-US" sz="6000" dirty="0" smtClean="0"/>
              <a:t>You will need  paper and a writing utensil readily available to use when prompted.  </a:t>
            </a:r>
          </a:p>
        </p:txBody>
      </p:sp>
    </p:spTree>
    <p:extLst>
      <p:ext uri="{BB962C8B-B14F-4D97-AF65-F5344CB8AC3E}">
        <p14:creationId xmlns:p14="http://schemas.microsoft.com/office/powerpoint/2010/main" val="1602476409"/>
      </p:ext>
    </p:extLst>
  </p:cSld>
  <p:clrMapOvr>
    <a:masterClrMapping/>
  </p:clrMapOvr>
  <p:transition spd="slow" advClick="0" advTm="700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dirty="0" smtClean="0"/>
              <a:t>can see and hear images presented over YouTube, and that I understand the basic purpose and methods of this study, </a:t>
            </a:r>
            <a:endParaRPr lang="en-US" sz="6000" b="0" dirty="0" smtClean="0">
              <a:effectLst/>
            </a:endParaRPr>
          </a:p>
        </p:txBody>
      </p:sp>
    </p:spTree>
    <p:extLst>
      <p:ext uri="{BB962C8B-B14F-4D97-AF65-F5344CB8AC3E}">
        <p14:creationId xmlns:p14="http://schemas.microsoft.com/office/powerpoint/2010/main" val="2349718530"/>
      </p:ext>
    </p:extLst>
  </p:cSld>
  <p:clrMapOvr>
    <a:masterClrMapping/>
  </p:clrMapOvr>
  <p:transition spd="slow" advClick="0" advTm="700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1536174"/>
            <a:ext cx="12192000" cy="3785652"/>
          </a:xfrm>
          <a:prstGeom prst="rect">
            <a:avLst/>
          </a:prstGeom>
          <a:noFill/>
        </p:spPr>
        <p:txBody>
          <a:bodyPr wrap="square" rtlCol="0">
            <a:spAutoFit/>
          </a:bodyPr>
          <a:lstStyle/>
          <a:p>
            <a:pPr algn="ctr"/>
            <a:r>
              <a:rPr lang="en-US" sz="6000" dirty="0" smtClean="0"/>
              <a:t>the risks and benefits associated with participating in this study, and my rights and responsibilities as a research participant.</a:t>
            </a:r>
            <a:endParaRPr lang="en-US" sz="6000" b="0" dirty="0" smtClean="0">
              <a:effectLst/>
            </a:endParaRPr>
          </a:p>
        </p:txBody>
      </p:sp>
    </p:spTree>
    <p:extLst>
      <p:ext uri="{BB962C8B-B14F-4D97-AF65-F5344CB8AC3E}">
        <p14:creationId xmlns:p14="http://schemas.microsoft.com/office/powerpoint/2010/main" val="3829437083"/>
      </p:ext>
    </p:extLst>
  </p:cSld>
  <p:clrMapOvr>
    <a:masterClrMapping/>
  </p:clrMapOvr>
  <p:transition spd="slow" advClick="0" advTm="700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2921169"/>
            <a:ext cx="12192000" cy="1015663"/>
          </a:xfrm>
          <a:prstGeom prst="rect">
            <a:avLst/>
          </a:prstGeom>
          <a:noFill/>
        </p:spPr>
        <p:txBody>
          <a:bodyPr wrap="square" rtlCol="0">
            <a:spAutoFit/>
          </a:bodyPr>
          <a:lstStyle/>
          <a:p>
            <a:pPr algn="ctr"/>
            <a:r>
              <a:rPr lang="en-US" sz="6000" dirty="0" smtClean="0"/>
              <a:t>Are you ready to participate?</a:t>
            </a:r>
            <a:endParaRPr lang="en-US" sz="6000" b="0" dirty="0" smtClean="0">
              <a:effectLst/>
            </a:endParaRPr>
          </a:p>
        </p:txBody>
      </p:sp>
    </p:spTree>
    <p:extLst>
      <p:ext uri="{BB962C8B-B14F-4D97-AF65-F5344CB8AC3E}">
        <p14:creationId xmlns:p14="http://schemas.microsoft.com/office/powerpoint/2010/main" val="2670086835"/>
      </p:ext>
    </p:extLst>
  </p:cSld>
  <p:clrMapOvr>
    <a:masterClrMapping/>
  </p:clrMapOvr>
  <p:transition spd="slow" advClick="0" advTm="700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2921169"/>
            <a:ext cx="12192000" cy="1015663"/>
          </a:xfrm>
          <a:prstGeom prst="rect">
            <a:avLst/>
          </a:prstGeom>
          <a:noFill/>
        </p:spPr>
        <p:txBody>
          <a:bodyPr wrap="square" rtlCol="0">
            <a:spAutoFit/>
          </a:bodyPr>
          <a:lstStyle/>
          <a:p>
            <a:pPr algn="ctr"/>
            <a:r>
              <a:rPr lang="en-US" sz="6000" dirty="0" smtClean="0"/>
              <a:t>If so, click the symbol below:</a:t>
            </a:r>
          </a:p>
        </p:txBody>
      </p:sp>
      <p:pic>
        <p:nvPicPr>
          <p:cNvPr id="1026" name="Picture 2" descr="http://mentalmech.com/wp-content/uploads/2014/01/2000px-Psi2.svg_.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9864" y="3965728"/>
            <a:ext cx="2892272" cy="289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394946"/>
      </p:ext>
    </p:extLst>
  </p:cSld>
  <p:clrMapOvr>
    <a:masterClrMapping/>
  </p:clrMapOvr>
  <p:transition spd="slow"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074510"/>
            <a:ext cx="12192001" cy="4708981"/>
          </a:xfrm>
          <a:prstGeom prst="rect">
            <a:avLst/>
          </a:prstGeom>
          <a:noFill/>
        </p:spPr>
        <p:txBody>
          <a:bodyPr wrap="square" rtlCol="0">
            <a:spAutoFit/>
          </a:bodyPr>
          <a:lstStyle/>
          <a:p>
            <a:pPr algn="ctr"/>
            <a:r>
              <a:rPr lang="en-US" sz="6000" b="1" i="1" dirty="0" smtClean="0"/>
              <a:t>Note:  </a:t>
            </a:r>
            <a:r>
              <a:rPr lang="en-US" sz="6000" dirty="0" smtClean="0"/>
              <a:t>Do </a:t>
            </a:r>
            <a:r>
              <a:rPr lang="en-US" sz="6000" b="1" i="1" dirty="0" smtClean="0"/>
              <a:t>NOT </a:t>
            </a:r>
            <a:r>
              <a:rPr lang="en-US" sz="6000" dirty="0" smtClean="0"/>
              <a:t>write until prompted!  Following the study period, you will watch a short video clip designed to induce a certain mood.  </a:t>
            </a:r>
            <a:endParaRPr lang="en-US" sz="6000" dirty="0"/>
          </a:p>
        </p:txBody>
      </p:sp>
    </p:spTree>
    <p:extLst>
      <p:ext uri="{BB962C8B-B14F-4D97-AF65-F5344CB8AC3E}">
        <p14:creationId xmlns:p14="http://schemas.microsoft.com/office/powerpoint/2010/main" val="3975813137"/>
      </p:ext>
    </p:extLst>
  </p:cSld>
  <p:clrMapOvr>
    <a:masterClrMapping/>
  </p:clrMapOvr>
  <p:transition spd="slow" advClick="0" advTm="7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536174"/>
            <a:ext cx="12192000" cy="3785652"/>
          </a:xfrm>
          <a:prstGeom prst="rect">
            <a:avLst/>
          </a:prstGeom>
          <a:noFill/>
        </p:spPr>
        <p:txBody>
          <a:bodyPr wrap="square" rtlCol="0">
            <a:spAutoFit/>
          </a:bodyPr>
          <a:lstStyle/>
          <a:p>
            <a:pPr algn="ctr"/>
            <a:r>
              <a:rPr lang="en-US" sz="6000" dirty="0" smtClean="0"/>
              <a:t>Immediately afterwards, you will be asked to write the words you were able to memorize on the sheet of paper.   </a:t>
            </a:r>
            <a:endParaRPr lang="en-US" sz="6000" dirty="0"/>
          </a:p>
        </p:txBody>
      </p:sp>
    </p:spTree>
    <p:extLst>
      <p:ext uri="{BB962C8B-B14F-4D97-AF65-F5344CB8AC3E}">
        <p14:creationId xmlns:p14="http://schemas.microsoft.com/office/powerpoint/2010/main" val="285564372"/>
      </p:ext>
    </p:extLst>
  </p:cSld>
  <p:clrMapOvr>
    <a:masterClrMapping/>
  </p:clrMapOvr>
  <p:transition spd="slow" advClick="0" advTm="7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612845"/>
            <a:ext cx="12192000" cy="5632311"/>
          </a:xfrm>
          <a:prstGeom prst="rect">
            <a:avLst/>
          </a:prstGeom>
          <a:noFill/>
        </p:spPr>
        <p:txBody>
          <a:bodyPr wrap="square" rtlCol="0">
            <a:spAutoFit/>
          </a:bodyPr>
          <a:lstStyle/>
          <a:p>
            <a:pPr algn="ctr"/>
            <a:r>
              <a:rPr lang="en-US" sz="6000" dirty="0" smtClean="0"/>
              <a:t>You should email your responses and your age, sex, condition number, and birth month directly to  Dominic Tzimisces at </a:t>
            </a:r>
            <a:r>
              <a:rPr lang="en-US" sz="6000" u="sng" dirty="0" smtClean="0">
                <a:hlinkClick r:id="rId2"/>
              </a:rPr>
              <a:t>dtzimisces@eou.edu</a:t>
            </a:r>
            <a:r>
              <a:rPr lang="en-US" sz="6000" dirty="0" smtClean="0"/>
              <a:t> </a:t>
            </a:r>
            <a:r>
              <a:rPr lang="en-US" sz="6000" b="1" i="1" dirty="0" smtClean="0"/>
              <a:t>or</a:t>
            </a:r>
            <a:r>
              <a:rPr lang="en-US" sz="6000" dirty="0" smtClean="0"/>
              <a:t> Michaela </a:t>
            </a:r>
            <a:r>
              <a:rPr lang="en-US" sz="6000" dirty="0" err="1" smtClean="0"/>
              <a:t>Herschler</a:t>
            </a:r>
            <a:r>
              <a:rPr lang="en-US" sz="6000" dirty="0" smtClean="0"/>
              <a:t> at </a:t>
            </a:r>
            <a:r>
              <a:rPr lang="en-US" sz="6000" u="sng" dirty="0" smtClean="0">
                <a:hlinkClick r:id="rId3"/>
              </a:rPr>
              <a:t>maupinm@eou.edu</a:t>
            </a:r>
            <a:r>
              <a:rPr lang="en-US" sz="6000" dirty="0" smtClean="0"/>
              <a:t>. </a:t>
            </a:r>
            <a:endParaRPr lang="en-US" sz="6000" dirty="0"/>
          </a:p>
        </p:txBody>
      </p:sp>
    </p:spTree>
    <p:extLst>
      <p:ext uri="{BB962C8B-B14F-4D97-AF65-F5344CB8AC3E}">
        <p14:creationId xmlns:p14="http://schemas.microsoft.com/office/powerpoint/2010/main" val="1370301904"/>
      </p:ext>
    </p:extLst>
  </p:cSld>
  <p:clrMapOvr>
    <a:masterClrMapping/>
  </p:clrMapOvr>
  <p:transition spd="slow" advClick="0" advTm="7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536174"/>
            <a:ext cx="12192000" cy="3785652"/>
          </a:xfrm>
          <a:prstGeom prst="rect">
            <a:avLst/>
          </a:prstGeom>
          <a:noFill/>
        </p:spPr>
        <p:txBody>
          <a:bodyPr wrap="square" rtlCol="0">
            <a:spAutoFit/>
          </a:bodyPr>
          <a:lstStyle/>
          <a:p>
            <a:pPr algn="ctr"/>
            <a:r>
              <a:rPr lang="en-US" sz="6000" dirty="0" smtClean="0"/>
              <a:t>You should </a:t>
            </a:r>
            <a:r>
              <a:rPr lang="en-US" sz="6000" b="1" i="1" dirty="0" smtClean="0"/>
              <a:t>not</a:t>
            </a:r>
            <a:r>
              <a:rPr lang="en-US" sz="6000" dirty="0" smtClean="0"/>
              <a:t> submit this information directly on YouTube as it could allow others to connect your performance with your identity.</a:t>
            </a:r>
            <a:endParaRPr lang="en-US" sz="6000" dirty="0"/>
          </a:p>
        </p:txBody>
      </p:sp>
    </p:spTree>
    <p:extLst>
      <p:ext uri="{BB962C8B-B14F-4D97-AF65-F5344CB8AC3E}">
        <p14:creationId xmlns:p14="http://schemas.microsoft.com/office/powerpoint/2010/main" val="2984508228"/>
      </p:ext>
    </p:extLst>
  </p:cSld>
  <p:clrMapOvr>
    <a:masterClrMapping/>
  </p:clrMapOvr>
  <p:transition spd="slow" advClick="0" advTm="7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536174"/>
            <a:ext cx="12192000" cy="3785652"/>
          </a:xfrm>
          <a:prstGeom prst="rect">
            <a:avLst/>
          </a:prstGeom>
          <a:noFill/>
        </p:spPr>
        <p:txBody>
          <a:bodyPr wrap="square" rtlCol="0">
            <a:spAutoFit/>
          </a:bodyPr>
          <a:lstStyle/>
          <a:p>
            <a:pPr algn="ctr"/>
            <a:r>
              <a:rPr lang="en-US" sz="6000" b="1" dirty="0" smtClean="0"/>
              <a:t>CRITERIA TO PARTICIPATE</a:t>
            </a:r>
          </a:p>
          <a:p>
            <a:pPr algn="ctr"/>
            <a:r>
              <a:rPr lang="en-US" sz="6000" dirty="0" smtClean="0"/>
              <a:t>Participants </a:t>
            </a:r>
            <a:r>
              <a:rPr lang="en-US" sz="6000" dirty="0"/>
              <a:t>must be over 18 years of age and be fluent at interpreting and reading the English language.  </a:t>
            </a:r>
          </a:p>
        </p:txBody>
      </p:sp>
    </p:spTree>
    <p:extLst>
      <p:ext uri="{BB962C8B-B14F-4D97-AF65-F5344CB8AC3E}">
        <p14:creationId xmlns:p14="http://schemas.microsoft.com/office/powerpoint/2010/main" val="1080573620"/>
      </p:ext>
    </p:extLst>
  </p:cSld>
  <p:clrMapOvr>
    <a:masterClrMapping/>
  </p:clrMapOvr>
  <p:transition spd="slow" advClick="0" advTm="7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 y="1074510"/>
            <a:ext cx="12192000" cy="4708981"/>
          </a:xfrm>
          <a:prstGeom prst="rect">
            <a:avLst/>
          </a:prstGeom>
          <a:noFill/>
        </p:spPr>
        <p:txBody>
          <a:bodyPr wrap="square" rtlCol="0">
            <a:spAutoFit/>
          </a:bodyPr>
          <a:lstStyle/>
          <a:p>
            <a:pPr algn="ctr"/>
            <a:r>
              <a:rPr lang="en-US" sz="6000" dirty="0" smtClean="0"/>
              <a:t>Participants must also have the proper equipment to listen and see the videos without difficulty, as well as a paper and writing utensil to perform the experiment.</a:t>
            </a:r>
            <a:endParaRPr lang="en-US" sz="6000" dirty="0"/>
          </a:p>
        </p:txBody>
      </p:sp>
    </p:spTree>
    <p:extLst>
      <p:ext uri="{BB962C8B-B14F-4D97-AF65-F5344CB8AC3E}">
        <p14:creationId xmlns:p14="http://schemas.microsoft.com/office/powerpoint/2010/main" val="249711678"/>
      </p:ext>
    </p:extLst>
  </p:cSld>
  <p:clrMapOvr>
    <a:masterClrMapping/>
  </p:clrMapOvr>
  <p:transition spd="slow" advClick="0" advTm="7000">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675</Words>
  <Application>Microsoft Office PowerPoint</Application>
  <PresentationFormat>Widescreen</PresentationFormat>
  <Paragraphs>42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Tzimisces</dc:creator>
  <cp:lastModifiedBy>Dominic Tzimisces</cp:lastModifiedBy>
  <cp:revision>27</cp:revision>
  <dcterms:created xsi:type="dcterms:W3CDTF">2015-04-04T23:30:16Z</dcterms:created>
  <dcterms:modified xsi:type="dcterms:W3CDTF">2015-04-05T01:50:04Z</dcterms:modified>
</cp:coreProperties>
</file>