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2"/>
  </p:sldMasterIdLst>
  <p:notesMasterIdLst>
    <p:notesMasterId r:id="rId4"/>
  </p:notesMasterIdLst>
  <p:handoutMasterIdLst>
    <p:handoutMasterId r:id="rId5"/>
  </p:handoutMasterIdLst>
  <p:sldIdLst>
    <p:sldId id="263" r:id="rId3"/>
  </p:sldIdLst>
  <p:sldSz cx="51206400" cy="36576000"/>
  <p:notesSz cx="9236075" cy="7010400"/>
  <p:defaultTextStyle>
    <a:defPPr>
      <a:defRPr lang="en-US"/>
    </a:defPPr>
    <a:lvl1pPr algn="l" rtl="0" eaLnBrk="0" fontAlgn="base" hangingPunct="0">
      <a:spcBef>
        <a:spcPct val="20000"/>
      </a:spcBef>
      <a:spcAft>
        <a:spcPct val="0"/>
      </a:spcAft>
      <a:buChar char="•"/>
      <a:defRPr sz="9900" kern="1200">
        <a:solidFill>
          <a:schemeClr val="tx1"/>
        </a:solidFill>
        <a:latin typeface="Times New Roman" pitchFamily="18" charset="0"/>
        <a:ea typeface="+mn-ea"/>
        <a:cs typeface="+mn-cs"/>
      </a:defRPr>
    </a:lvl1pPr>
    <a:lvl2pPr marL="457200" algn="l" rtl="0" eaLnBrk="0" fontAlgn="base" hangingPunct="0">
      <a:spcBef>
        <a:spcPct val="20000"/>
      </a:spcBef>
      <a:spcAft>
        <a:spcPct val="0"/>
      </a:spcAft>
      <a:buChar char="•"/>
      <a:defRPr sz="9900" kern="1200">
        <a:solidFill>
          <a:schemeClr val="tx1"/>
        </a:solidFill>
        <a:latin typeface="Times New Roman" pitchFamily="18" charset="0"/>
        <a:ea typeface="+mn-ea"/>
        <a:cs typeface="+mn-cs"/>
      </a:defRPr>
    </a:lvl2pPr>
    <a:lvl3pPr marL="914400" algn="l" rtl="0" eaLnBrk="0" fontAlgn="base" hangingPunct="0">
      <a:spcBef>
        <a:spcPct val="20000"/>
      </a:spcBef>
      <a:spcAft>
        <a:spcPct val="0"/>
      </a:spcAft>
      <a:buChar char="•"/>
      <a:defRPr sz="9900" kern="1200">
        <a:solidFill>
          <a:schemeClr val="tx1"/>
        </a:solidFill>
        <a:latin typeface="Times New Roman" pitchFamily="18" charset="0"/>
        <a:ea typeface="+mn-ea"/>
        <a:cs typeface="+mn-cs"/>
      </a:defRPr>
    </a:lvl3pPr>
    <a:lvl4pPr marL="1371600" algn="l" rtl="0" eaLnBrk="0" fontAlgn="base" hangingPunct="0">
      <a:spcBef>
        <a:spcPct val="20000"/>
      </a:spcBef>
      <a:spcAft>
        <a:spcPct val="0"/>
      </a:spcAft>
      <a:buChar char="•"/>
      <a:defRPr sz="9900" kern="1200">
        <a:solidFill>
          <a:schemeClr val="tx1"/>
        </a:solidFill>
        <a:latin typeface="Times New Roman" pitchFamily="18" charset="0"/>
        <a:ea typeface="+mn-ea"/>
        <a:cs typeface="+mn-cs"/>
      </a:defRPr>
    </a:lvl4pPr>
    <a:lvl5pPr marL="1828800" algn="l" rtl="0" eaLnBrk="0" fontAlgn="base" hangingPunct="0">
      <a:spcBef>
        <a:spcPct val="20000"/>
      </a:spcBef>
      <a:spcAft>
        <a:spcPct val="0"/>
      </a:spcAft>
      <a:buChar char="•"/>
      <a:defRPr sz="9900" kern="1200">
        <a:solidFill>
          <a:schemeClr val="tx1"/>
        </a:solidFill>
        <a:latin typeface="Times New Roman" pitchFamily="18" charset="0"/>
        <a:ea typeface="+mn-ea"/>
        <a:cs typeface="+mn-cs"/>
      </a:defRPr>
    </a:lvl5pPr>
    <a:lvl6pPr marL="2286000" algn="l" defTabSz="914400" rtl="0" eaLnBrk="1" latinLnBrk="0" hangingPunct="1">
      <a:defRPr sz="9900" kern="1200">
        <a:solidFill>
          <a:schemeClr val="tx1"/>
        </a:solidFill>
        <a:latin typeface="Times New Roman" pitchFamily="18" charset="0"/>
        <a:ea typeface="+mn-ea"/>
        <a:cs typeface="+mn-cs"/>
      </a:defRPr>
    </a:lvl6pPr>
    <a:lvl7pPr marL="2743200" algn="l" defTabSz="914400" rtl="0" eaLnBrk="1" latinLnBrk="0" hangingPunct="1">
      <a:defRPr sz="9900" kern="1200">
        <a:solidFill>
          <a:schemeClr val="tx1"/>
        </a:solidFill>
        <a:latin typeface="Times New Roman" pitchFamily="18" charset="0"/>
        <a:ea typeface="+mn-ea"/>
        <a:cs typeface="+mn-cs"/>
      </a:defRPr>
    </a:lvl7pPr>
    <a:lvl8pPr marL="3200400" algn="l" defTabSz="914400" rtl="0" eaLnBrk="1" latinLnBrk="0" hangingPunct="1">
      <a:defRPr sz="9900" kern="1200">
        <a:solidFill>
          <a:schemeClr val="tx1"/>
        </a:solidFill>
        <a:latin typeface="Times New Roman" pitchFamily="18" charset="0"/>
        <a:ea typeface="+mn-ea"/>
        <a:cs typeface="+mn-cs"/>
      </a:defRPr>
    </a:lvl8pPr>
    <a:lvl9pPr marL="3657600" algn="l" defTabSz="914400" rtl="0" eaLnBrk="1" latinLnBrk="0" hangingPunct="1">
      <a:defRPr sz="99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1520">
          <p15:clr>
            <a:srgbClr val="A4A3A4"/>
          </p15:clr>
        </p15:guide>
        <p15:guide id="2" pos="1612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k Johnson (IWNM)" initials="" lastIdx="4" clrIdx="0"/>
  <p:cmAuthor id="1" name="v-debuye" initials="" lastIdx="8" clrIdx="1"/>
  <p:cmAuthor id="2" name="a-bumont" initial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1"/>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AA5DC"/>
    <a:srgbClr val="FFFFFF"/>
    <a:srgbClr val="FF33CC"/>
    <a:srgbClr val="333333"/>
    <a:srgbClr val="FFFFCC"/>
    <a:srgbClr val="004442"/>
    <a:srgbClr val="008080"/>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634" autoAdjust="0"/>
    <p:restoredTop sz="96307" autoAdjust="0"/>
  </p:normalViewPr>
  <p:slideViewPr>
    <p:cSldViewPr>
      <p:cViewPr>
        <p:scale>
          <a:sx n="30" d="100"/>
          <a:sy n="30" d="100"/>
        </p:scale>
        <p:origin x="558" y="-1194"/>
      </p:cViewPr>
      <p:guideLst>
        <p:guide orient="horz" pos="11520"/>
        <p:guide pos="16128"/>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987800" cy="38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98" tIns="46199" rIns="92398" bIns="46199" numCol="1" anchor="t" anchorCtr="0" compatLnSpc="1">
            <a:prstTxWarp prst="textNoShape">
              <a:avLst/>
            </a:prstTxWarp>
          </a:bodyPr>
          <a:lstStyle>
            <a:lvl1pPr defTabSz="923925">
              <a:spcBef>
                <a:spcPct val="0"/>
              </a:spcBef>
              <a:buFontTx/>
              <a:buNone/>
              <a:defRPr sz="1200">
                <a:latin typeface="Arial" charset="0"/>
              </a:defRPr>
            </a:lvl1pPr>
          </a:lstStyle>
          <a:p>
            <a:endParaRPr lang="en-US"/>
          </a:p>
        </p:txBody>
      </p:sp>
      <p:sp>
        <p:nvSpPr>
          <p:cNvPr id="9219" name="Rectangle 3"/>
          <p:cNvSpPr>
            <a:spLocks noGrp="1" noChangeArrowheads="1"/>
          </p:cNvSpPr>
          <p:nvPr>
            <p:ph type="dt" sz="quarter" idx="1"/>
          </p:nvPr>
        </p:nvSpPr>
        <p:spPr bwMode="auto">
          <a:xfrm>
            <a:off x="5213350" y="0"/>
            <a:ext cx="3986213" cy="38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98" tIns="46199" rIns="92398" bIns="46199" numCol="1" anchor="t" anchorCtr="0" compatLnSpc="1">
            <a:prstTxWarp prst="textNoShape">
              <a:avLst/>
            </a:prstTxWarp>
          </a:bodyPr>
          <a:lstStyle>
            <a:lvl1pPr algn="r" defTabSz="923925">
              <a:spcBef>
                <a:spcPct val="0"/>
              </a:spcBef>
              <a:buFontTx/>
              <a:buNone/>
              <a:defRPr sz="1200">
                <a:latin typeface="Arial" charset="0"/>
              </a:defRPr>
            </a:lvl1pPr>
          </a:lstStyle>
          <a:p>
            <a:endParaRPr lang="en-US"/>
          </a:p>
        </p:txBody>
      </p:sp>
      <p:sp>
        <p:nvSpPr>
          <p:cNvPr id="9220" name="Rectangle 4"/>
          <p:cNvSpPr>
            <a:spLocks noGrp="1" noChangeArrowheads="1"/>
          </p:cNvSpPr>
          <p:nvPr>
            <p:ph type="ftr" sz="quarter" idx="2"/>
          </p:nvPr>
        </p:nvSpPr>
        <p:spPr bwMode="auto">
          <a:xfrm>
            <a:off x="0" y="6621463"/>
            <a:ext cx="3987800" cy="38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98" tIns="46199" rIns="92398" bIns="46199" numCol="1" anchor="b" anchorCtr="0" compatLnSpc="1">
            <a:prstTxWarp prst="textNoShape">
              <a:avLst/>
            </a:prstTxWarp>
          </a:bodyPr>
          <a:lstStyle>
            <a:lvl1pPr defTabSz="923925">
              <a:spcBef>
                <a:spcPct val="0"/>
              </a:spcBef>
              <a:buFontTx/>
              <a:buNone/>
              <a:defRPr sz="1200">
                <a:latin typeface="Arial" charset="0"/>
              </a:defRPr>
            </a:lvl1pPr>
          </a:lstStyle>
          <a:p>
            <a:endParaRPr lang="en-US"/>
          </a:p>
        </p:txBody>
      </p:sp>
      <p:sp>
        <p:nvSpPr>
          <p:cNvPr id="9221" name="Rectangle 5"/>
          <p:cNvSpPr>
            <a:spLocks noGrp="1" noChangeArrowheads="1"/>
          </p:cNvSpPr>
          <p:nvPr>
            <p:ph type="sldNum" sz="quarter" idx="3"/>
          </p:nvPr>
        </p:nvSpPr>
        <p:spPr bwMode="auto">
          <a:xfrm>
            <a:off x="5213350" y="6621463"/>
            <a:ext cx="3986213" cy="38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98" tIns="46199" rIns="92398" bIns="46199" numCol="1" anchor="b" anchorCtr="0" compatLnSpc="1">
            <a:prstTxWarp prst="textNoShape">
              <a:avLst/>
            </a:prstTxWarp>
          </a:bodyPr>
          <a:lstStyle>
            <a:lvl1pPr algn="r" defTabSz="923925">
              <a:spcBef>
                <a:spcPct val="0"/>
              </a:spcBef>
              <a:buFontTx/>
              <a:buNone/>
              <a:defRPr sz="1200">
                <a:latin typeface="Arial" charset="0"/>
              </a:defRPr>
            </a:lvl1pPr>
          </a:lstStyle>
          <a:p>
            <a:fld id="{51174361-862A-42D6-B3EE-881F47FEA0E5}" type="slidenum">
              <a:rPr lang="en-US"/>
              <a:pPr/>
              <a:t>‹#›</a:t>
            </a:fld>
            <a:endParaRPr lang="en-US"/>
          </a:p>
        </p:txBody>
      </p:sp>
    </p:spTree>
    <p:extLst>
      <p:ext uri="{BB962C8B-B14F-4D97-AF65-F5344CB8AC3E}">
        <p14:creationId xmlns:p14="http://schemas.microsoft.com/office/powerpoint/2010/main" val="10316068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302809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163" y="11361738"/>
            <a:ext cx="43526075" cy="7840662"/>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7680325" y="20726400"/>
            <a:ext cx="35845750" cy="9347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B16B3DE-DF09-4906-844B-5EE0F3CA3599}" type="slidenum">
              <a:rPr lang="en-US"/>
              <a:pPr/>
              <a:t>‹#›</a:t>
            </a:fld>
            <a:endParaRPr lang="en-US"/>
          </a:p>
        </p:txBody>
      </p:sp>
    </p:spTree>
    <p:extLst>
      <p:ext uri="{BB962C8B-B14F-4D97-AF65-F5344CB8AC3E}">
        <p14:creationId xmlns:p14="http://schemas.microsoft.com/office/powerpoint/2010/main" val="170036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B589F5-D518-43B7-B956-3BF6DAD420C8}" type="slidenum">
              <a:rPr lang="en-US"/>
              <a:pPr/>
              <a:t>‹#›</a:t>
            </a:fld>
            <a:endParaRPr lang="en-US"/>
          </a:p>
        </p:txBody>
      </p:sp>
    </p:spTree>
    <p:extLst>
      <p:ext uri="{BB962C8B-B14F-4D97-AF65-F5344CB8AC3E}">
        <p14:creationId xmlns:p14="http://schemas.microsoft.com/office/powerpoint/2010/main" val="1845431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5275" y="1465263"/>
            <a:ext cx="11520488" cy="312070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60638" y="1465263"/>
            <a:ext cx="34412237" cy="31207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D77BDF0-292A-494B-9D2E-6D647367B3A4}" type="slidenum">
              <a:rPr lang="en-US"/>
              <a:pPr/>
              <a:t>‹#›</a:t>
            </a:fld>
            <a:endParaRPr lang="en-US"/>
          </a:p>
        </p:txBody>
      </p:sp>
    </p:spTree>
    <p:extLst>
      <p:ext uri="{BB962C8B-B14F-4D97-AF65-F5344CB8AC3E}">
        <p14:creationId xmlns:p14="http://schemas.microsoft.com/office/powerpoint/2010/main" val="451490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560638" y="1465263"/>
            <a:ext cx="46085125" cy="6096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560638" y="8534400"/>
            <a:ext cx="22966362" cy="24137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25679400" y="8534400"/>
            <a:ext cx="22966363" cy="11991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25679400" y="20678775"/>
            <a:ext cx="22966363" cy="1199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2560638" y="33307338"/>
            <a:ext cx="11947525" cy="2540000"/>
          </a:xfrm>
        </p:spPr>
        <p:txBody>
          <a:bodyPr/>
          <a:lstStyle>
            <a:lvl1pPr>
              <a:defRPr/>
            </a:lvl1pPr>
          </a:lstStyle>
          <a:p>
            <a:endParaRPr lang="en-US"/>
          </a:p>
        </p:txBody>
      </p:sp>
      <p:sp>
        <p:nvSpPr>
          <p:cNvPr id="7" name="Footer Placeholder 6"/>
          <p:cNvSpPr>
            <a:spLocks noGrp="1"/>
          </p:cNvSpPr>
          <p:nvPr>
            <p:ph type="ftr" sz="quarter" idx="11"/>
          </p:nvPr>
        </p:nvSpPr>
        <p:spPr>
          <a:xfrm>
            <a:off x="17495838" y="33307338"/>
            <a:ext cx="16214725" cy="2540000"/>
          </a:xfrm>
        </p:spPr>
        <p:txBody>
          <a:bodyPr/>
          <a:lstStyle>
            <a:lvl1pPr>
              <a:defRPr/>
            </a:lvl1pPr>
          </a:lstStyle>
          <a:p>
            <a:endParaRPr lang="en-US"/>
          </a:p>
        </p:txBody>
      </p:sp>
      <p:sp>
        <p:nvSpPr>
          <p:cNvPr id="8" name="Slide Number Placeholder 7"/>
          <p:cNvSpPr>
            <a:spLocks noGrp="1"/>
          </p:cNvSpPr>
          <p:nvPr>
            <p:ph type="sldNum" sz="quarter" idx="12"/>
          </p:nvPr>
        </p:nvSpPr>
        <p:spPr>
          <a:xfrm>
            <a:off x="36698238" y="33307338"/>
            <a:ext cx="11947525" cy="2540000"/>
          </a:xfrm>
        </p:spPr>
        <p:txBody>
          <a:bodyPr/>
          <a:lstStyle>
            <a:lvl1pPr>
              <a:defRPr/>
            </a:lvl1pPr>
          </a:lstStyle>
          <a:p>
            <a:fld id="{399F81F1-3B06-4A4B-9BD7-73B44DED6B47}" type="slidenum">
              <a:rPr lang="en-US"/>
              <a:pPr/>
              <a:t>‹#›</a:t>
            </a:fld>
            <a:endParaRPr lang="en-US"/>
          </a:p>
        </p:txBody>
      </p:sp>
    </p:spTree>
    <p:extLst>
      <p:ext uri="{BB962C8B-B14F-4D97-AF65-F5344CB8AC3E}">
        <p14:creationId xmlns:p14="http://schemas.microsoft.com/office/powerpoint/2010/main" val="1658313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11B922D-2EB9-440C-AD24-8BCA926725CE}" type="slidenum">
              <a:rPr lang="en-US"/>
              <a:pPr/>
              <a:t>‹#›</a:t>
            </a:fld>
            <a:endParaRPr lang="en-US"/>
          </a:p>
        </p:txBody>
      </p:sp>
    </p:spTree>
    <p:extLst>
      <p:ext uri="{BB962C8B-B14F-4D97-AF65-F5344CB8AC3E}">
        <p14:creationId xmlns:p14="http://schemas.microsoft.com/office/powerpoint/2010/main" val="1784119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0" y="23502938"/>
            <a:ext cx="43526075" cy="7264400"/>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4044950" y="15501938"/>
            <a:ext cx="43526075" cy="8001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70FA14-9D39-4806-949E-B3BE3891BC43}" type="slidenum">
              <a:rPr lang="en-US"/>
              <a:pPr/>
              <a:t>‹#›</a:t>
            </a:fld>
            <a:endParaRPr lang="en-US"/>
          </a:p>
        </p:txBody>
      </p:sp>
    </p:spTree>
    <p:extLst>
      <p:ext uri="{BB962C8B-B14F-4D97-AF65-F5344CB8AC3E}">
        <p14:creationId xmlns:p14="http://schemas.microsoft.com/office/powerpoint/2010/main" val="2178839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60638" y="8534400"/>
            <a:ext cx="22966362" cy="24137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679400" y="8534400"/>
            <a:ext cx="22966363" cy="24137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B6C924F-BBDA-41FD-9C55-1FB7E56E7068}" type="slidenum">
              <a:rPr lang="en-US"/>
              <a:pPr/>
              <a:t>‹#›</a:t>
            </a:fld>
            <a:endParaRPr lang="en-US"/>
          </a:p>
        </p:txBody>
      </p:sp>
    </p:spTree>
    <p:extLst>
      <p:ext uri="{BB962C8B-B14F-4D97-AF65-F5344CB8AC3E}">
        <p14:creationId xmlns:p14="http://schemas.microsoft.com/office/powerpoint/2010/main" val="1541571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638" y="8186738"/>
            <a:ext cx="22625050"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60638" y="11599863"/>
            <a:ext cx="22625050"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775" y="8186738"/>
            <a:ext cx="22632988"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6012775" y="11599863"/>
            <a:ext cx="22632988"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D7FBADF-B505-4198-8365-9B71066E0556}" type="slidenum">
              <a:rPr lang="en-US"/>
              <a:pPr/>
              <a:t>‹#›</a:t>
            </a:fld>
            <a:endParaRPr lang="en-US"/>
          </a:p>
        </p:txBody>
      </p:sp>
    </p:spTree>
    <p:extLst>
      <p:ext uri="{BB962C8B-B14F-4D97-AF65-F5344CB8AC3E}">
        <p14:creationId xmlns:p14="http://schemas.microsoft.com/office/powerpoint/2010/main" val="2103792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2942252-4A21-4631-A3D7-208DDDEC7C17}" type="slidenum">
              <a:rPr lang="en-US"/>
              <a:pPr/>
              <a:t>‹#›</a:t>
            </a:fld>
            <a:endParaRPr lang="en-US"/>
          </a:p>
        </p:txBody>
      </p:sp>
    </p:spTree>
    <p:extLst>
      <p:ext uri="{BB962C8B-B14F-4D97-AF65-F5344CB8AC3E}">
        <p14:creationId xmlns:p14="http://schemas.microsoft.com/office/powerpoint/2010/main" val="1110380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9AFCFBB-598A-4730-9CBA-908DB7144FCC}" type="slidenum">
              <a:rPr lang="en-US"/>
              <a:pPr/>
              <a:t>‹#›</a:t>
            </a:fld>
            <a:endParaRPr lang="en-US"/>
          </a:p>
        </p:txBody>
      </p:sp>
    </p:spTree>
    <p:extLst>
      <p:ext uri="{BB962C8B-B14F-4D97-AF65-F5344CB8AC3E}">
        <p14:creationId xmlns:p14="http://schemas.microsoft.com/office/powerpoint/2010/main" val="759127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455738"/>
            <a:ext cx="16846550" cy="61976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0019963" y="1455738"/>
            <a:ext cx="28625800" cy="31216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638" y="7653338"/>
            <a:ext cx="16846550" cy="2501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4657E9A-23B7-4516-94D3-88C02B0CF07E}" type="slidenum">
              <a:rPr lang="en-US"/>
              <a:pPr/>
              <a:t>‹#›</a:t>
            </a:fld>
            <a:endParaRPr lang="en-US"/>
          </a:p>
        </p:txBody>
      </p:sp>
    </p:spTree>
    <p:extLst>
      <p:ext uri="{BB962C8B-B14F-4D97-AF65-F5344CB8AC3E}">
        <p14:creationId xmlns:p14="http://schemas.microsoft.com/office/powerpoint/2010/main" val="2391193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175" y="25603200"/>
            <a:ext cx="30724475" cy="302260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0036175" y="3268663"/>
            <a:ext cx="30724475" cy="21945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0036175" y="28625800"/>
            <a:ext cx="30724475" cy="4292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928F014-7DFC-418B-9919-09D778EA7847}" type="slidenum">
              <a:rPr lang="en-US"/>
              <a:pPr/>
              <a:t>‹#›</a:t>
            </a:fld>
            <a:endParaRPr lang="en-US"/>
          </a:p>
        </p:txBody>
      </p:sp>
    </p:spTree>
    <p:extLst>
      <p:ext uri="{BB962C8B-B14F-4D97-AF65-F5344CB8AC3E}">
        <p14:creationId xmlns:p14="http://schemas.microsoft.com/office/powerpoint/2010/main" val="3072140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3981" name="Rectangle 13"/>
          <p:cNvSpPr>
            <a:spLocks noChangeAspect="1" noChangeArrowheads="1"/>
          </p:cNvSpPr>
          <p:nvPr/>
        </p:nvSpPr>
        <p:spPr bwMode="auto">
          <a:xfrm>
            <a:off x="0" y="6689725"/>
            <a:ext cx="12814300" cy="29886275"/>
          </a:xfrm>
          <a:prstGeom prst="rect">
            <a:avLst/>
          </a:prstGeom>
          <a:solidFill>
            <a:schemeClr val="accent5">
              <a:lumMod val="90000"/>
              <a:alpha val="50000"/>
            </a:schemeClr>
          </a:solidFill>
          <a:ln>
            <a:noFill/>
          </a:ln>
          <a:effectLst/>
          <a:extLst/>
        </p:spPr>
        <p:txBody>
          <a:bodyPr wrap="none" lIns="274430" tIns="138248" rIns="274430" bIns="138248" anchor="ctr"/>
          <a:lstStyle/>
          <a:p>
            <a:pPr marL="1027113" indent="-1027113" algn="ctr" defTabSz="6288088"/>
            <a:endParaRPr lang="en-US"/>
          </a:p>
        </p:txBody>
      </p:sp>
      <p:pic>
        <p:nvPicPr>
          <p:cNvPr id="83982" name="Picture 14" descr="MPj03905180000[1]"/>
          <p:cNvPicPr>
            <a:picLocks noChangeAspect="1" noChangeArrowheads="1"/>
          </p:cNvPicPr>
          <p:nvPr/>
        </p:nvPicPr>
        <p:blipFill>
          <a:blip r:embed="rId14">
            <a:extLst>
              <a:ext uri="{28A0092B-C50C-407E-A947-70E740481C1C}">
                <a14:useLocalDpi xmlns:a14="http://schemas.microsoft.com/office/drawing/2010/main" val="0"/>
              </a:ext>
            </a:extLst>
          </a:blip>
          <a:srcRect t="14999" b="72250"/>
          <a:stretch>
            <a:fillRect/>
          </a:stretch>
        </p:blipFill>
        <p:spPr bwMode="auto">
          <a:xfrm>
            <a:off x="29964063" y="0"/>
            <a:ext cx="10726737"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pic>
        <p:nvPicPr>
          <p:cNvPr id="83983" name="Picture 15" descr="MPj03211020000[1]"/>
          <p:cNvPicPr>
            <a:picLocks noChangeAspect="1" noChangeArrowheads="1"/>
          </p:cNvPicPr>
          <p:nvPr/>
        </p:nvPicPr>
        <p:blipFill>
          <a:blip r:embed="rId15">
            <a:extLst>
              <a:ext uri="{28A0092B-C50C-407E-A947-70E740481C1C}">
                <a14:useLocalDpi xmlns:a14="http://schemas.microsoft.com/office/drawing/2010/main" val="0"/>
              </a:ext>
            </a:extLst>
          </a:blip>
          <a:srcRect t="56000" b="34750"/>
          <a:stretch>
            <a:fillRect/>
          </a:stretch>
        </p:blipFill>
        <p:spPr bwMode="auto">
          <a:xfrm>
            <a:off x="40636825" y="0"/>
            <a:ext cx="10569575"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pic>
        <p:nvPicPr>
          <p:cNvPr id="83984" name="Picture 16" descr="MPj03905200000[1]"/>
          <p:cNvPicPr>
            <a:picLocks noChangeAspect="1" noChangeArrowheads="1"/>
          </p:cNvPicPr>
          <p:nvPr/>
        </p:nvPicPr>
        <p:blipFill>
          <a:blip r:embed="rId16">
            <a:extLst>
              <a:ext uri="{28A0092B-C50C-407E-A947-70E740481C1C}">
                <a14:useLocalDpi xmlns:a14="http://schemas.microsoft.com/office/drawing/2010/main" val="0"/>
              </a:ext>
            </a:extLst>
          </a:blip>
          <a:srcRect t="62750" b="22501"/>
          <a:stretch>
            <a:fillRect/>
          </a:stretch>
        </p:blipFill>
        <p:spPr bwMode="auto">
          <a:xfrm>
            <a:off x="20650200" y="0"/>
            <a:ext cx="9342438"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sp>
        <p:nvSpPr>
          <p:cNvPr id="83985" name="Line 17"/>
          <p:cNvSpPr>
            <a:spLocks noChangeShapeType="1"/>
          </p:cNvSpPr>
          <p:nvPr/>
        </p:nvSpPr>
        <p:spPr bwMode="auto">
          <a:xfrm>
            <a:off x="0" y="6689725"/>
            <a:ext cx="51206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lstStyle/>
          <a:p>
            <a:endParaRPr lang="en-US"/>
          </a:p>
        </p:txBody>
      </p:sp>
      <p:sp>
        <p:nvSpPr>
          <p:cNvPr id="83986" name="Line 18"/>
          <p:cNvSpPr>
            <a:spLocks noChangeShapeType="1"/>
          </p:cNvSpPr>
          <p:nvPr/>
        </p:nvSpPr>
        <p:spPr bwMode="auto">
          <a:xfrm>
            <a:off x="0" y="7150100"/>
            <a:ext cx="51206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lstStyle/>
          <a:p>
            <a:endParaRPr lang="en-US"/>
          </a:p>
        </p:txBody>
      </p:sp>
      <p:sp>
        <p:nvSpPr>
          <p:cNvPr id="83987" name="Line 19"/>
          <p:cNvSpPr>
            <a:spLocks noChangeShapeType="1"/>
          </p:cNvSpPr>
          <p:nvPr/>
        </p:nvSpPr>
        <p:spPr bwMode="auto">
          <a:xfrm>
            <a:off x="12827000" y="35801300"/>
            <a:ext cx="383921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lstStyle/>
          <a:p>
            <a:endParaRPr lang="en-US"/>
          </a:p>
        </p:txBody>
      </p:sp>
      <p:sp>
        <p:nvSpPr>
          <p:cNvPr id="83988" name="Line 20"/>
          <p:cNvSpPr>
            <a:spLocks noChangeShapeType="1"/>
          </p:cNvSpPr>
          <p:nvPr/>
        </p:nvSpPr>
        <p:spPr bwMode="auto">
          <a:xfrm>
            <a:off x="12814300" y="6689725"/>
            <a:ext cx="0" cy="298862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lstStyle/>
          <a:p>
            <a:endParaRPr lang="en-US"/>
          </a:p>
        </p:txBody>
      </p:sp>
      <p:sp>
        <p:nvSpPr>
          <p:cNvPr id="83989" name="Line 21"/>
          <p:cNvSpPr>
            <a:spLocks noChangeShapeType="1"/>
          </p:cNvSpPr>
          <p:nvPr/>
        </p:nvSpPr>
        <p:spPr bwMode="auto">
          <a:xfrm>
            <a:off x="1062038" y="6721475"/>
            <a:ext cx="0" cy="299243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lstStyle/>
          <a:p>
            <a:endParaRPr lang="en-US"/>
          </a:p>
        </p:txBody>
      </p:sp>
      <p:sp>
        <p:nvSpPr>
          <p:cNvPr id="83990" name="Line 22"/>
          <p:cNvSpPr>
            <a:spLocks noChangeShapeType="1"/>
          </p:cNvSpPr>
          <p:nvPr/>
        </p:nvSpPr>
        <p:spPr bwMode="auto">
          <a:xfrm>
            <a:off x="13544550" y="0"/>
            <a:ext cx="0" cy="36576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lstStyle/>
          <a:p>
            <a:endParaRPr lang="en-US"/>
          </a:p>
        </p:txBody>
      </p:sp>
      <p:sp>
        <p:nvSpPr>
          <p:cNvPr id="83991" name="Line 23"/>
          <p:cNvSpPr>
            <a:spLocks noChangeShapeType="1"/>
          </p:cNvSpPr>
          <p:nvPr/>
        </p:nvSpPr>
        <p:spPr bwMode="auto">
          <a:xfrm>
            <a:off x="25949275" y="7150100"/>
            <a:ext cx="0" cy="294259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lstStyle/>
          <a:p>
            <a:endParaRPr lang="en-US"/>
          </a:p>
        </p:txBody>
      </p:sp>
      <p:sp>
        <p:nvSpPr>
          <p:cNvPr id="83992" name="Line 24"/>
          <p:cNvSpPr>
            <a:spLocks noChangeShapeType="1"/>
          </p:cNvSpPr>
          <p:nvPr/>
        </p:nvSpPr>
        <p:spPr bwMode="auto">
          <a:xfrm>
            <a:off x="38392100" y="7150100"/>
            <a:ext cx="0" cy="294259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lstStyle/>
          <a:p>
            <a:endParaRPr lang="en-US"/>
          </a:p>
        </p:txBody>
      </p:sp>
      <p:sp>
        <p:nvSpPr>
          <p:cNvPr id="83993" name="Line 25"/>
          <p:cNvSpPr>
            <a:spLocks noChangeShapeType="1"/>
          </p:cNvSpPr>
          <p:nvPr/>
        </p:nvSpPr>
        <p:spPr bwMode="auto">
          <a:xfrm>
            <a:off x="50028475" y="7150100"/>
            <a:ext cx="0" cy="294259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lstStyle/>
          <a:p>
            <a:endParaRPr lang="en-US"/>
          </a:p>
        </p:txBody>
      </p:sp>
      <p:sp>
        <p:nvSpPr>
          <p:cNvPr id="83994" name="Rectangle 26"/>
          <p:cNvSpPr>
            <a:spLocks noChangeAspect="1" noChangeArrowheads="1"/>
          </p:cNvSpPr>
          <p:nvPr/>
        </p:nvSpPr>
        <p:spPr bwMode="auto">
          <a:xfrm>
            <a:off x="0" y="7938"/>
            <a:ext cx="20802600" cy="1363662"/>
          </a:xfrm>
          <a:prstGeom prst="rect">
            <a:avLst/>
          </a:prstGeom>
          <a:solidFill>
            <a:schemeClr val="accent1">
              <a:lumMod val="50000"/>
            </a:schemeClr>
          </a:solidFill>
          <a:ln>
            <a:noFill/>
          </a:ln>
          <a:effectLst/>
          <a:extLst/>
        </p:spPr>
        <p:txBody>
          <a:bodyPr wrap="none" lIns="274430" tIns="138248" rIns="274430" bIns="138248" anchor="ctr"/>
          <a:lstStyle/>
          <a:p>
            <a:endParaRPr lang="en-US"/>
          </a:p>
        </p:txBody>
      </p:sp>
      <p:sp>
        <p:nvSpPr>
          <p:cNvPr id="83970" name="Rectangle 2"/>
          <p:cNvSpPr>
            <a:spLocks noGrp="1" noChangeArrowheads="1"/>
          </p:cNvSpPr>
          <p:nvPr>
            <p:ph type="title"/>
          </p:nvPr>
        </p:nvSpPr>
        <p:spPr bwMode="auto">
          <a:xfrm>
            <a:off x="2560638" y="1465263"/>
            <a:ext cx="46085125"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2" tIns="45696" rIns="91392" bIns="45696" numCol="1" anchor="ctr" anchorCtr="0" compatLnSpc="1">
            <a:prstTxWarp prst="textNoShape">
              <a:avLst/>
            </a:prstTxWarp>
          </a:bodyPr>
          <a:lstStyle/>
          <a:p>
            <a:pPr lvl="0"/>
            <a:r>
              <a:rPr lang="en-US" smtClean="0"/>
              <a:t>Click to edit Master title style</a:t>
            </a:r>
            <a:endParaRPr lang="en-US" dirty="0" smtClean="0"/>
          </a:p>
        </p:txBody>
      </p:sp>
      <p:sp>
        <p:nvSpPr>
          <p:cNvPr id="83971" name="Rectangle 3"/>
          <p:cNvSpPr>
            <a:spLocks noGrp="1" noChangeArrowheads="1"/>
          </p:cNvSpPr>
          <p:nvPr>
            <p:ph type="body" idx="1"/>
          </p:nvPr>
        </p:nvSpPr>
        <p:spPr bwMode="auto">
          <a:xfrm>
            <a:off x="2560638" y="8534400"/>
            <a:ext cx="46085125" cy="24137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2" tIns="45696" rIns="91392" bIns="4569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3972" name="Rectangle 4"/>
          <p:cNvSpPr>
            <a:spLocks noGrp="1" noChangeArrowheads="1"/>
          </p:cNvSpPr>
          <p:nvPr>
            <p:ph type="dt" sz="half" idx="2"/>
          </p:nvPr>
        </p:nvSpPr>
        <p:spPr bwMode="auto">
          <a:xfrm>
            <a:off x="2560638" y="33307338"/>
            <a:ext cx="11947525" cy="2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2" tIns="45696" rIns="91392" bIns="45696" numCol="1" anchor="t" anchorCtr="0" compatLnSpc="1">
            <a:prstTxWarp prst="textNoShape">
              <a:avLst/>
            </a:prstTxWarp>
          </a:bodyPr>
          <a:lstStyle>
            <a:lvl1pPr>
              <a:spcBef>
                <a:spcPct val="0"/>
              </a:spcBef>
              <a:buFontTx/>
              <a:buNone/>
              <a:defRPr sz="1600">
                <a:latin typeface="+mn-lt"/>
              </a:defRPr>
            </a:lvl1pPr>
          </a:lstStyle>
          <a:p>
            <a:endParaRPr lang="en-US" dirty="0"/>
          </a:p>
        </p:txBody>
      </p:sp>
      <p:sp>
        <p:nvSpPr>
          <p:cNvPr id="83973" name="Rectangle 5"/>
          <p:cNvSpPr>
            <a:spLocks noGrp="1" noChangeArrowheads="1"/>
          </p:cNvSpPr>
          <p:nvPr>
            <p:ph type="ftr" sz="quarter" idx="3"/>
          </p:nvPr>
        </p:nvSpPr>
        <p:spPr bwMode="auto">
          <a:xfrm>
            <a:off x="17495838" y="33307338"/>
            <a:ext cx="16214725" cy="2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2" tIns="45696" rIns="91392" bIns="45696" numCol="1" anchor="t" anchorCtr="0" compatLnSpc="1">
            <a:prstTxWarp prst="textNoShape">
              <a:avLst/>
            </a:prstTxWarp>
          </a:bodyPr>
          <a:lstStyle>
            <a:lvl1pPr algn="ctr">
              <a:spcBef>
                <a:spcPct val="0"/>
              </a:spcBef>
              <a:buFontTx/>
              <a:buNone/>
              <a:defRPr sz="1600">
                <a:latin typeface="+mn-lt"/>
              </a:defRPr>
            </a:lvl1pPr>
          </a:lstStyle>
          <a:p>
            <a:endParaRPr lang="en-US" dirty="0"/>
          </a:p>
        </p:txBody>
      </p:sp>
      <p:sp>
        <p:nvSpPr>
          <p:cNvPr id="83974" name="Rectangle 6"/>
          <p:cNvSpPr>
            <a:spLocks noGrp="1" noChangeArrowheads="1"/>
          </p:cNvSpPr>
          <p:nvPr>
            <p:ph type="sldNum" sz="quarter" idx="4"/>
          </p:nvPr>
        </p:nvSpPr>
        <p:spPr bwMode="auto">
          <a:xfrm>
            <a:off x="36698238" y="33307338"/>
            <a:ext cx="11947525" cy="2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2" tIns="45696" rIns="91392" bIns="45696" numCol="1" anchor="t" anchorCtr="0" compatLnSpc="1">
            <a:prstTxWarp prst="textNoShape">
              <a:avLst/>
            </a:prstTxWarp>
          </a:bodyPr>
          <a:lstStyle>
            <a:lvl1pPr algn="r">
              <a:spcBef>
                <a:spcPct val="0"/>
              </a:spcBef>
              <a:buFontTx/>
              <a:buNone/>
              <a:defRPr sz="1600">
                <a:latin typeface="+mn-lt"/>
              </a:defRPr>
            </a:lvl1pPr>
          </a:lstStyle>
          <a:p>
            <a:fld id="{1E2B1309-A9D8-4C66-99C6-860A28674D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39725" indent="-339725" algn="l" rtl="0" eaLnBrk="1" fontAlgn="base" hangingPunct="1">
        <a:spcBef>
          <a:spcPct val="20000"/>
        </a:spcBef>
        <a:spcAft>
          <a:spcPct val="0"/>
        </a:spcAft>
        <a:buChar char="•"/>
        <a:defRPr sz="3300">
          <a:solidFill>
            <a:schemeClr val="tx1"/>
          </a:solidFill>
          <a:latin typeface="+mn-lt"/>
          <a:ea typeface="+mn-ea"/>
          <a:cs typeface="+mn-cs"/>
        </a:defRPr>
      </a:lvl1pPr>
      <a:lvl2pPr marL="739775" indent="-287338" algn="l" rtl="0" eaLnBrk="1" fontAlgn="base" hangingPunct="1">
        <a:spcBef>
          <a:spcPct val="20000"/>
        </a:spcBef>
        <a:spcAft>
          <a:spcPct val="0"/>
        </a:spcAft>
        <a:buChar char="–"/>
        <a:defRPr sz="2700">
          <a:solidFill>
            <a:schemeClr val="tx1"/>
          </a:solidFill>
          <a:latin typeface="+mn-lt"/>
        </a:defRPr>
      </a:lvl2pPr>
      <a:lvl3pPr marL="1141413" indent="-227013" algn="l" rtl="0" eaLnBrk="1" fontAlgn="base" hangingPunct="1">
        <a:spcBef>
          <a:spcPct val="20000"/>
        </a:spcBef>
        <a:spcAft>
          <a:spcPct val="0"/>
        </a:spcAft>
        <a:buChar char="•"/>
        <a:defRPr sz="2200">
          <a:solidFill>
            <a:schemeClr val="tx1"/>
          </a:solidFill>
          <a:latin typeface="+mn-lt"/>
        </a:defRPr>
      </a:lvl3pPr>
      <a:lvl4pPr marL="1601788" indent="-234950" algn="l" rtl="0" eaLnBrk="1" fontAlgn="base" hangingPunct="1">
        <a:spcBef>
          <a:spcPct val="20000"/>
        </a:spcBef>
        <a:spcAft>
          <a:spcPct val="0"/>
        </a:spcAft>
        <a:buChar char="–"/>
        <a:defRPr sz="2200">
          <a:solidFill>
            <a:schemeClr val="tx1"/>
          </a:solidFill>
          <a:latin typeface="+mn-lt"/>
        </a:defRPr>
      </a:lvl4pPr>
      <a:lvl5pPr marL="2055813" indent="-227013" algn="l" rtl="0" eaLnBrk="1" fontAlgn="base" hangingPunct="1">
        <a:spcBef>
          <a:spcPct val="20000"/>
        </a:spcBef>
        <a:spcAft>
          <a:spcPct val="0"/>
        </a:spcAft>
        <a:buChar char="»"/>
        <a:defRPr sz="2200">
          <a:solidFill>
            <a:schemeClr val="tx1"/>
          </a:solidFill>
          <a:latin typeface="+mn-lt"/>
        </a:defRPr>
      </a:lvl5pPr>
      <a:lvl6pPr marL="2513013" indent="-227013" algn="l" rtl="0" eaLnBrk="1" fontAlgn="base" hangingPunct="1">
        <a:spcBef>
          <a:spcPct val="20000"/>
        </a:spcBef>
        <a:spcAft>
          <a:spcPct val="0"/>
        </a:spcAft>
        <a:buChar char="»"/>
        <a:defRPr sz="2200">
          <a:solidFill>
            <a:schemeClr val="tx1"/>
          </a:solidFill>
          <a:latin typeface="+mn-lt"/>
        </a:defRPr>
      </a:lvl6pPr>
      <a:lvl7pPr marL="2970213" indent="-227013" algn="l" rtl="0" eaLnBrk="1" fontAlgn="base" hangingPunct="1">
        <a:spcBef>
          <a:spcPct val="20000"/>
        </a:spcBef>
        <a:spcAft>
          <a:spcPct val="0"/>
        </a:spcAft>
        <a:buChar char="»"/>
        <a:defRPr sz="2200">
          <a:solidFill>
            <a:schemeClr val="tx1"/>
          </a:solidFill>
          <a:latin typeface="+mn-lt"/>
        </a:defRPr>
      </a:lvl7pPr>
      <a:lvl8pPr marL="3427413" indent="-227013" algn="l" rtl="0" eaLnBrk="1" fontAlgn="base" hangingPunct="1">
        <a:spcBef>
          <a:spcPct val="20000"/>
        </a:spcBef>
        <a:spcAft>
          <a:spcPct val="0"/>
        </a:spcAft>
        <a:buChar char="»"/>
        <a:defRPr sz="2200">
          <a:solidFill>
            <a:schemeClr val="tx1"/>
          </a:solidFill>
          <a:latin typeface="+mn-lt"/>
        </a:defRPr>
      </a:lvl8pPr>
      <a:lvl9pPr marL="3884613" indent="-227013" algn="l" rtl="0" eaLnBrk="1" fontAlgn="base" hangingPunct="1">
        <a:spcBef>
          <a:spcPct val="200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3500100" y="1676400"/>
            <a:ext cx="36490275" cy="3879850"/>
          </a:xfrm>
          <a:noFill/>
        </p:spPr>
        <p:txBody>
          <a:bodyPr/>
          <a:lstStyle/>
          <a:p>
            <a:r>
              <a:rPr lang="en-US" sz="8800" b="1" dirty="0" smtClean="0">
                <a:effectLst>
                  <a:outerShdw blurRad="50800" dist="38100" dir="2700000" algn="tl" rotWithShape="0">
                    <a:srgbClr val="FF0000">
                      <a:alpha val="40000"/>
                    </a:srgbClr>
                  </a:outerShdw>
                </a:effectLst>
              </a:rPr>
              <a:t>EMOTION </a:t>
            </a:r>
            <a:r>
              <a:rPr lang="en-US" sz="8800" b="1" dirty="0">
                <a:effectLst>
                  <a:outerShdw blurRad="50800" dist="38100" dir="2700000" algn="tl" rotWithShape="0">
                    <a:srgbClr val="FF0000">
                      <a:alpha val="40000"/>
                    </a:srgbClr>
                  </a:outerShdw>
                </a:effectLst>
              </a:rPr>
              <a:t>AND </a:t>
            </a:r>
            <a:r>
              <a:rPr lang="en-US" sz="8800" b="1" dirty="0" smtClean="0">
                <a:effectLst>
                  <a:outerShdw blurRad="50800" dist="38100" dir="2700000" algn="tl" rotWithShape="0">
                    <a:srgbClr val="FF0000">
                      <a:alpha val="40000"/>
                    </a:srgbClr>
                  </a:outerShdw>
                </a:effectLst>
              </a:rPr>
              <a:t>RECALL</a:t>
            </a:r>
            <a:endParaRPr lang="en-US" sz="9000" b="1" dirty="0">
              <a:solidFill>
                <a:schemeClr val="accent1">
                  <a:lumMod val="25000"/>
                </a:schemeClr>
              </a:solidFill>
            </a:endParaRPr>
          </a:p>
        </p:txBody>
      </p:sp>
      <p:sp>
        <p:nvSpPr>
          <p:cNvPr id="80899" name="Rectangle 3"/>
          <p:cNvSpPr>
            <a:spLocks noGrp="1" noChangeArrowheads="1"/>
          </p:cNvSpPr>
          <p:nvPr>
            <p:ph type="body" sz="half" idx="1"/>
          </p:nvPr>
        </p:nvSpPr>
        <p:spPr>
          <a:xfrm>
            <a:off x="1752600" y="8299450"/>
            <a:ext cx="10283825" cy="10637838"/>
          </a:xfrm>
          <a:noFill/>
        </p:spPr>
        <p:txBody>
          <a:bodyPr lIns="91440" tIns="45720" rIns="91440" bIns="45720"/>
          <a:lstStyle/>
          <a:p>
            <a:pPr marL="0" indent="0" algn="ctr">
              <a:spcBef>
                <a:spcPct val="0"/>
              </a:spcBef>
              <a:spcAft>
                <a:spcPct val="65000"/>
              </a:spcAft>
              <a:buFontTx/>
              <a:buNone/>
            </a:pPr>
            <a:r>
              <a:rPr lang="en-US" sz="4500" b="1" dirty="0">
                <a:solidFill>
                  <a:schemeClr val="accent1">
                    <a:lumMod val="25000"/>
                  </a:schemeClr>
                </a:solidFill>
                <a:latin typeface="+mj-lt"/>
              </a:rPr>
              <a:t>ABSTRACT</a:t>
            </a:r>
          </a:p>
          <a:p>
            <a:pPr marL="0" indent="0">
              <a:lnSpc>
                <a:spcPct val="115000"/>
              </a:lnSpc>
              <a:spcBef>
                <a:spcPct val="0"/>
              </a:spcBef>
              <a:spcAft>
                <a:spcPct val="75000"/>
              </a:spcAft>
              <a:buFontTx/>
              <a:buNone/>
            </a:pPr>
            <a:r>
              <a:rPr lang="en-US" sz="3600" b="1" dirty="0" smtClean="0">
                <a:latin typeface="+mj-lt"/>
              </a:rPr>
              <a:t>	This </a:t>
            </a:r>
            <a:r>
              <a:rPr lang="en-US" sz="3600" b="1" dirty="0">
                <a:latin typeface="+mj-lt"/>
              </a:rPr>
              <a:t>study attempted to broadly delineate the effects of affect &amp; arousal levels on recall when applied to participants watching YouTube clips.  It was hypothesized that induced positive affect, combined with high arousal, would trigger the largest improvement in recall, whereas induced negative affect, combined with low arousal, </a:t>
            </a:r>
            <a:r>
              <a:rPr lang="en-US" sz="3600" b="1" dirty="0" smtClean="0">
                <a:latin typeface="+mj-lt"/>
              </a:rPr>
              <a:t>would trigger </a:t>
            </a:r>
            <a:r>
              <a:rPr lang="en-US" sz="3600" b="1" dirty="0">
                <a:latin typeface="+mj-lt"/>
              </a:rPr>
              <a:t>the largest deficit in recall.  The </a:t>
            </a:r>
            <a:r>
              <a:rPr lang="en-US" sz="3600" b="1" dirty="0" smtClean="0">
                <a:latin typeface="+mj-lt"/>
              </a:rPr>
              <a:t>study exposed </a:t>
            </a:r>
            <a:r>
              <a:rPr lang="en-US" sz="3600" b="1" dirty="0">
                <a:latin typeface="+mj-lt"/>
              </a:rPr>
              <a:t>a split result.  Although data </a:t>
            </a:r>
            <a:r>
              <a:rPr lang="en-US" sz="3600" b="1" dirty="0" smtClean="0">
                <a:latin typeface="+mj-lt"/>
              </a:rPr>
              <a:t>showed no </a:t>
            </a:r>
            <a:r>
              <a:rPr lang="en-US" sz="3600" b="1" dirty="0">
                <a:latin typeface="+mj-lt"/>
              </a:rPr>
              <a:t>significant effects in either factor, the </a:t>
            </a:r>
            <a:r>
              <a:rPr lang="en-US" sz="3600" b="1" dirty="0" smtClean="0">
                <a:latin typeface="+mj-lt"/>
              </a:rPr>
              <a:t>number </a:t>
            </a:r>
            <a:r>
              <a:rPr lang="en-US" sz="3600" b="1" dirty="0">
                <a:latin typeface="+mj-lt"/>
              </a:rPr>
              <a:t>of recalled words was </a:t>
            </a:r>
            <a:r>
              <a:rPr lang="en-US" sz="3600" b="1" dirty="0" smtClean="0">
                <a:latin typeface="+mj-lt"/>
              </a:rPr>
              <a:t>significantly associated </a:t>
            </a:r>
            <a:r>
              <a:rPr lang="en-US" sz="3600" b="1" dirty="0">
                <a:latin typeface="+mj-lt"/>
              </a:rPr>
              <a:t>with student status.  </a:t>
            </a:r>
            <a:r>
              <a:rPr lang="en-US" sz="3600" b="1" dirty="0" smtClean="0">
                <a:latin typeface="+mj-lt"/>
              </a:rPr>
              <a:t>Students recalled </a:t>
            </a:r>
            <a:r>
              <a:rPr lang="en-US" sz="3600" b="1" dirty="0">
                <a:latin typeface="+mj-lt"/>
              </a:rPr>
              <a:t>less than non-students.  This </a:t>
            </a:r>
            <a:r>
              <a:rPr lang="en-US" sz="3600" b="1" dirty="0" smtClean="0">
                <a:latin typeface="+mj-lt"/>
              </a:rPr>
              <a:t>may have </a:t>
            </a:r>
            <a:r>
              <a:rPr lang="en-US" sz="3600" b="1" dirty="0">
                <a:latin typeface="+mj-lt"/>
              </a:rPr>
              <a:t>implications for the </a:t>
            </a:r>
            <a:r>
              <a:rPr lang="en-US" sz="3600" b="1" dirty="0" smtClean="0">
                <a:latin typeface="+mj-lt"/>
              </a:rPr>
              <a:t>extra-credit-for participation </a:t>
            </a:r>
            <a:r>
              <a:rPr lang="en-US" sz="3600" b="1" dirty="0">
                <a:latin typeface="+mj-lt"/>
              </a:rPr>
              <a:t>paradigm.</a:t>
            </a:r>
            <a:endParaRPr lang="en-US" sz="3600" dirty="0">
              <a:latin typeface="+mj-lt"/>
            </a:endParaRPr>
          </a:p>
          <a:p>
            <a:pPr marL="0" indent="0">
              <a:lnSpc>
                <a:spcPct val="115000"/>
              </a:lnSpc>
              <a:spcBef>
                <a:spcPct val="0"/>
              </a:spcBef>
              <a:spcAft>
                <a:spcPct val="75000"/>
              </a:spcAft>
              <a:buFontTx/>
              <a:buNone/>
            </a:pPr>
            <a:endParaRPr lang="en-US" sz="2100" dirty="0">
              <a:latin typeface="+mj-lt"/>
            </a:endParaRPr>
          </a:p>
          <a:p>
            <a:pPr marL="0" indent="0" algn="ctr">
              <a:spcBef>
                <a:spcPct val="0"/>
              </a:spcBef>
              <a:spcAft>
                <a:spcPct val="65000"/>
              </a:spcAft>
              <a:buFontTx/>
              <a:buNone/>
            </a:pPr>
            <a:r>
              <a:rPr lang="en-US" sz="4500" b="1" dirty="0" smtClean="0">
                <a:solidFill>
                  <a:schemeClr val="accent1">
                    <a:lumMod val="25000"/>
                  </a:schemeClr>
                </a:solidFill>
                <a:latin typeface="+mj-lt"/>
              </a:rPr>
              <a:t>INTRODUCTION</a:t>
            </a:r>
            <a:endParaRPr lang="en-US" sz="4500" b="1" dirty="0">
              <a:solidFill>
                <a:schemeClr val="accent1">
                  <a:lumMod val="25000"/>
                </a:schemeClr>
              </a:solidFill>
              <a:latin typeface="+mj-lt"/>
            </a:endParaRPr>
          </a:p>
          <a:p>
            <a:pPr marL="0" indent="0">
              <a:buNone/>
            </a:pPr>
            <a:r>
              <a:rPr lang="en-US" sz="3600" b="1" dirty="0" smtClean="0">
                <a:latin typeface="+mj-lt"/>
              </a:rPr>
              <a:t>	Previous </a:t>
            </a:r>
            <a:r>
              <a:rPr lang="en-US" sz="3600" b="1" dirty="0">
                <a:latin typeface="+mj-lt"/>
              </a:rPr>
              <a:t>researchers that have utilized affect induction via film in the service of memory studies often attempted to measure several items (for example, see Anderson &amp; </a:t>
            </a:r>
            <a:r>
              <a:rPr lang="en-US" sz="3600" b="1" dirty="0" err="1">
                <a:latin typeface="+mj-lt"/>
              </a:rPr>
              <a:t>Shimamura</a:t>
            </a:r>
            <a:r>
              <a:rPr lang="en-US" sz="3600" b="1" dirty="0">
                <a:latin typeface="+mj-lt"/>
              </a:rPr>
              <a:t>, 2005), wherein researchers measured how much participants recalled  film and contextual detail </a:t>
            </a:r>
            <a:r>
              <a:rPr lang="en-US" sz="3600" b="1" dirty="0" smtClean="0">
                <a:latin typeface="+mj-lt"/>
              </a:rPr>
              <a:t>as well </a:t>
            </a:r>
            <a:r>
              <a:rPr lang="en-US" sz="3600" b="1" dirty="0">
                <a:latin typeface="+mj-lt"/>
              </a:rPr>
              <a:t>as words presented as the clip was shown.</a:t>
            </a:r>
            <a:br>
              <a:rPr lang="en-US" sz="3600" b="1" dirty="0">
                <a:latin typeface="+mj-lt"/>
              </a:rPr>
            </a:br>
            <a:r>
              <a:rPr lang="en-US" sz="3600" b="1" dirty="0">
                <a:latin typeface="+mj-lt"/>
              </a:rPr>
              <a:t>In such complex experiments, there is </a:t>
            </a:r>
            <a:r>
              <a:rPr lang="en-US" sz="3600" b="1" dirty="0" smtClean="0">
                <a:latin typeface="+mj-lt"/>
              </a:rPr>
              <a:t>always the </a:t>
            </a:r>
            <a:r>
              <a:rPr lang="en-US" sz="3600" b="1" dirty="0">
                <a:latin typeface="+mj-lt"/>
              </a:rPr>
              <a:t>risk that the attempt to measure so </a:t>
            </a:r>
            <a:r>
              <a:rPr lang="en-US" sz="3600" b="1" dirty="0" smtClean="0">
                <a:latin typeface="+mj-lt"/>
              </a:rPr>
              <a:t>many factors </a:t>
            </a:r>
            <a:r>
              <a:rPr lang="en-US" sz="3600" b="1" dirty="0">
                <a:latin typeface="+mj-lt"/>
              </a:rPr>
              <a:t>may confound or confuse the </a:t>
            </a:r>
            <a:r>
              <a:rPr lang="en-US" sz="3600" b="1" dirty="0" smtClean="0">
                <a:latin typeface="+mj-lt"/>
              </a:rPr>
              <a:t>results. This </a:t>
            </a:r>
            <a:r>
              <a:rPr lang="en-US" sz="3600" b="1" dirty="0">
                <a:latin typeface="+mj-lt"/>
              </a:rPr>
              <a:t>study sought to avoid those </a:t>
            </a:r>
            <a:r>
              <a:rPr lang="en-US" sz="3600" b="1" dirty="0" smtClean="0">
                <a:latin typeface="+mj-lt"/>
              </a:rPr>
              <a:t>concerns through </a:t>
            </a:r>
            <a:r>
              <a:rPr lang="en-US" sz="3600" b="1" dirty="0">
                <a:latin typeface="+mj-lt"/>
              </a:rPr>
              <a:t>a singular focus on </a:t>
            </a:r>
            <a:r>
              <a:rPr lang="en-US" sz="3600" b="1" dirty="0" smtClean="0">
                <a:latin typeface="+mj-lt"/>
              </a:rPr>
              <a:t>word-recall, with </a:t>
            </a:r>
            <a:r>
              <a:rPr lang="en-US" sz="3600" b="1" dirty="0">
                <a:latin typeface="+mj-lt"/>
              </a:rPr>
              <a:t>the content of the film used for affect </a:t>
            </a:r>
            <a:r>
              <a:rPr lang="en-US" sz="3600" b="1" dirty="0" smtClean="0">
                <a:latin typeface="+mj-lt"/>
              </a:rPr>
              <a:t>induction </a:t>
            </a:r>
            <a:r>
              <a:rPr lang="en-US" sz="3600" b="1" dirty="0">
                <a:latin typeface="+mj-lt"/>
              </a:rPr>
              <a:t>only.</a:t>
            </a:r>
          </a:p>
          <a:p>
            <a:pPr marL="0" indent="0" eaLnBrk="0" hangingPunct="0">
              <a:spcBef>
                <a:spcPct val="75000"/>
              </a:spcBef>
              <a:spcAft>
                <a:spcPct val="25000"/>
              </a:spcAft>
              <a:buClr>
                <a:srgbClr val="008080"/>
              </a:buClr>
              <a:buSzPct val="115000"/>
              <a:buFont typeface="Wingdings 3" pitchFamily="18" charset="2"/>
              <a:buNone/>
            </a:pPr>
            <a:endParaRPr lang="en-US" sz="2400" b="1" dirty="0">
              <a:latin typeface="Times New Roman" pitchFamily="18" charset="0"/>
              <a:cs typeface="Times New Roman" pitchFamily="18" charset="0"/>
            </a:endParaRPr>
          </a:p>
        </p:txBody>
      </p:sp>
      <p:sp>
        <p:nvSpPr>
          <p:cNvPr id="80945" name="Text Box 49"/>
          <p:cNvSpPr txBox="1">
            <a:spLocks noChangeArrowheads="1"/>
          </p:cNvSpPr>
          <p:nvPr/>
        </p:nvSpPr>
        <p:spPr bwMode="auto">
          <a:xfrm>
            <a:off x="16678273" y="4268943"/>
            <a:ext cx="30135513" cy="2125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spAutoFit/>
          </a:bodyPr>
          <a:lstStyle>
            <a:lvl1pPr marL="1027113" indent="-1027113" defTabSz="6288088">
              <a:spcBef>
                <a:spcPct val="0"/>
              </a:spcBef>
              <a:defRPr sz="2400">
                <a:solidFill>
                  <a:schemeClr val="tx1"/>
                </a:solidFill>
                <a:latin typeface="Times New Roman" pitchFamily="18" charset="0"/>
              </a:defRPr>
            </a:lvl1pPr>
            <a:lvl2pPr defTabSz="6288088">
              <a:spcBef>
                <a:spcPct val="0"/>
              </a:spcBef>
              <a:defRPr sz="2400">
                <a:solidFill>
                  <a:schemeClr val="tx1"/>
                </a:solidFill>
                <a:latin typeface="Times New Roman" pitchFamily="18" charset="0"/>
              </a:defRPr>
            </a:lvl2pPr>
            <a:lvl3pPr defTabSz="6288088">
              <a:spcBef>
                <a:spcPct val="0"/>
              </a:spcBef>
              <a:defRPr sz="2400">
                <a:solidFill>
                  <a:schemeClr val="tx1"/>
                </a:solidFill>
                <a:latin typeface="Times New Roman" pitchFamily="18" charset="0"/>
              </a:defRPr>
            </a:lvl3pPr>
            <a:lvl4pPr defTabSz="6288088">
              <a:spcBef>
                <a:spcPct val="0"/>
              </a:spcBef>
              <a:defRPr sz="2400">
                <a:solidFill>
                  <a:schemeClr val="tx1"/>
                </a:solidFill>
                <a:latin typeface="Times New Roman" pitchFamily="18" charset="0"/>
              </a:defRPr>
            </a:lvl4pPr>
            <a:lvl5pPr defTabSz="6288088">
              <a:spcBef>
                <a:spcPct val="0"/>
              </a:spcBef>
              <a:defRPr sz="2400">
                <a:solidFill>
                  <a:schemeClr val="tx1"/>
                </a:solidFill>
                <a:latin typeface="Times New Roman" pitchFamily="18" charset="0"/>
              </a:defRPr>
            </a:lvl5pPr>
            <a:lvl6pPr defTabSz="6288088" eaLnBrk="0" fontAlgn="base" hangingPunct="0">
              <a:spcBef>
                <a:spcPct val="0"/>
              </a:spcBef>
              <a:spcAft>
                <a:spcPct val="0"/>
              </a:spcAft>
              <a:defRPr sz="2400">
                <a:solidFill>
                  <a:schemeClr val="tx1"/>
                </a:solidFill>
                <a:latin typeface="Times New Roman" pitchFamily="18" charset="0"/>
              </a:defRPr>
            </a:lvl6pPr>
            <a:lvl7pPr defTabSz="6288088" eaLnBrk="0" fontAlgn="base" hangingPunct="0">
              <a:spcBef>
                <a:spcPct val="0"/>
              </a:spcBef>
              <a:spcAft>
                <a:spcPct val="0"/>
              </a:spcAft>
              <a:defRPr sz="2400">
                <a:solidFill>
                  <a:schemeClr val="tx1"/>
                </a:solidFill>
                <a:latin typeface="Times New Roman" pitchFamily="18" charset="0"/>
              </a:defRPr>
            </a:lvl7pPr>
            <a:lvl8pPr defTabSz="6288088" eaLnBrk="0" fontAlgn="base" hangingPunct="0">
              <a:spcBef>
                <a:spcPct val="0"/>
              </a:spcBef>
              <a:spcAft>
                <a:spcPct val="0"/>
              </a:spcAft>
              <a:defRPr sz="2400">
                <a:solidFill>
                  <a:schemeClr val="tx1"/>
                </a:solidFill>
                <a:latin typeface="Times New Roman" pitchFamily="18" charset="0"/>
              </a:defRPr>
            </a:lvl8pPr>
            <a:lvl9pPr defTabSz="6288088" eaLnBrk="0" fontAlgn="base" hangingPunct="0">
              <a:spcBef>
                <a:spcPct val="0"/>
              </a:spcBef>
              <a:spcAft>
                <a:spcPct val="0"/>
              </a:spcAft>
              <a:defRPr sz="2400">
                <a:solidFill>
                  <a:schemeClr val="tx1"/>
                </a:solidFill>
                <a:latin typeface="Times New Roman" pitchFamily="18" charset="0"/>
              </a:defRPr>
            </a:lvl9pPr>
          </a:lstStyle>
          <a:p>
            <a:pPr marL="0" lvl="0" indent="0" algn="ctr" defTabSz="3686861" eaLnBrk="1" fontAlgn="auto" hangingPunct="1">
              <a:spcBef>
                <a:spcPts val="0"/>
              </a:spcBef>
              <a:spcAft>
                <a:spcPts val="0"/>
              </a:spcAft>
              <a:buNone/>
            </a:pPr>
            <a:r>
              <a:rPr lang="en-US" sz="6000" b="1" dirty="0">
                <a:solidFill>
                  <a:prstClr val="black"/>
                </a:solidFill>
                <a:latin typeface="Calibri" panose="020F0502020204030204"/>
              </a:rPr>
              <a:t>Dominic </a:t>
            </a:r>
            <a:r>
              <a:rPr lang="en-US" sz="6000" b="1" dirty="0" err="1">
                <a:solidFill>
                  <a:prstClr val="black"/>
                </a:solidFill>
                <a:latin typeface="Calibri" panose="020F0502020204030204"/>
              </a:rPr>
              <a:t>B.I.A</a:t>
            </a:r>
            <a:r>
              <a:rPr lang="en-US" sz="6000" b="1" dirty="0">
                <a:solidFill>
                  <a:prstClr val="black"/>
                </a:solidFill>
                <a:latin typeface="Calibri" panose="020F0502020204030204"/>
              </a:rPr>
              <a:t>. </a:t>
            </a:r>
            <a:r>
              <a:rPr lang="en-US" sz="6000" b="1" dirty="0" err="1">
                <a:solidFill>
                  <a:prstClr val="black"/>
                </a:solidFill>
                <a:latin typeface="Calibri" panose="020F0502020204030204"/>
              </a:rPr>
              <a:t>Tzimisces</a:t>
            </a:r>
            <a:r>
              <a:rPr lang="en-US" sz="6000" b="1" dirty="0">
                <a:solidFill>
                  <a:prstClr val="black"/>
                </a:solidFill>
                <a:latin typeface="Calibri" panose="020F0502020204030204"/>
              </a:rPr>
              <a:t> &amp; Michaela Montalvo</a:t>
            </a:r>
          </a:p>
          <a:p>
            <a:pPr marL="0" lvl="0" indent="0" algn="ctr" defTabSz="3686861" eaLnBrk="1" fontAlgn="auto" hangingPunct="1">
              <a:spcBef>
                <a:spcPts val="0"/>
              </a:spcBef>
              <a:spcAft>
                <a:spcPts val="0"/>
              </a:spcAft>
              <a:buNone/>
            </a:pPr>
            <a:r>
              <a:rPr lang="en-US" sz="6000" b="1" dirty="0">
                <a:solidFill>
                  <a:prstClr val="black"/>
                </a:solidFill>
                <a:latin typeface="Calibri" panose="020F0502020204030204"/>
              </a:rPr>
              <a:t>Eastern Oregon University</a:t>
            </a:r>
          </a:p>
        </p:txBody>
      </p:sp>
      <p:sp>
        <p:nvSpPr>
          <p:cNvPr id="80982" name="Rectangle 86"/>
          <p:cNvSpPr>
            <a:spLocks noChangeArrowheads="1"/>
          </p:cNvSpPr>
          <p:nvPr/>
        </p:nvSpPr>
        <p:spPr bwMode="auto">
          <a:xfrm>
            <a:off x="14557375" y="8299450"/>
            <a:ext cx="10283825" cy="460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39725" indent="-339725" algn="ctr" eaLnBrk="1" hangingPunct="1">
              <a:spcBef>
                <a:spcPct val="0"/>
              </a:spcBef>
              <a:spcAft>
                <a:spcPct val="65000"/>
              </a:spcAft>
              <a:buFontTx/>
              <a:buNone/>
              <a:tabLst>
                <a:tab pos="1028700" algn="l"/>
              </a:tabLst>
            </a:pPr>
            <a:r>
              <a:rPr lang="en-US" sz="4500" b="1" dirty="0">
                <a:solidFill>
                  <a:schemeClr val="accent1">
                    <a:lumMod val="25000"/>
                  </a:schemeClr>
                </a:solidFill>
                <a:latin typeface="+mj-lt"/>
              </a:rPr>
              <a:t>METHODS</a:t>
            </a:r>
          </a:p>
          <a:p>
            <a:pPr eaLnBrk="1" hangingPunct="1">
              <a:lnSpc>
                <a:spcPct val="115000"/>
              </a:lnSpc>
              <a:spcBef>
                <a:spcPct val="0"/>
              </a:spcBef>
              <a:spcAft>
                <a:spcPct val="10000"/>
              </a:spcAft>
              <a:buClr>
                <a:schemeClr val="accent1">
                  <a:lumMod val="50000"/>
                </a:schemeClr>
              </a:buClr>
              <a:buSzPct val="115000"/>
              <a:buNone/>
              <a:tabLst>
                <a:tab pos="1028700" algn="l"/>
              </a:tabLst>
            </a:pPr>
            <a:r>
              <a:rPr lang="en-US" sz="3600" b="1" dirty="0" smtClean="0">
                <a:solidFill>
                  <a:prstClr val="black"/>
                </a:solidFill>
              </a:rPr>
              <a:t>	There </a:t>
            </a:r>
            <a:r>
              <a:rPr lang="en-US" sz="3600" b="1" dirty="0">
                <a:solidFill>
                  <a:prstClr val="black"/>
                </a:solidFill>
              </a:rPr>
              <a:t>were 43 participants, 23 students and 20 non-students (29 female &amp; 14 male).  Student participants were offered extra credit for currently enrolled psychology courses. </a:t>
            </a:r>
            <a:endParaRPr lang="en-US" sz="3600" dirty="0" smtClean="0">
              <a:latin typeface="+mj-lt"/>
            </a:endParaRPr>
          </a:p>
          <a:p>
            <a:pPr eaLnBrk="1" hangingPunct="1">
              <a:lnSpc>
                <a:spcPct val="115000"/>
              </a:lnSpc>
              <a:spcBef>
                <a:spcPct val="0"/>
              </a:spcBef>
              <a:spcAft>
                <a:spcPct val="10000"/>
              </a:spcAft>
              <a:buClr>
                <a:schemeClr val="accent1">
                  <a:lumMod val="50000"/>
                </a:schemeClr>
              </a:buClr>
              <a:buSzPct val="115000"/>
              <a:buNone/>
              <a:tabLst>
                <a:tab pos="1028700" algn="l"/>
              </a:tabLst>
            </a:pPr>
            <a:r>
              <a:rPr lang="en-US" sz="3600" b="1" dirty="0" smtClean="0">
                <a:solidFill>
                  <a:prstClr val="black"/>
                </a:solidFill>
              </a:rPr>
              <a:t>	After </a:t>
            </a:r>
            <a:r>
              <a:rPr lang="en-US" sz="3600" b="1" dirty="0">
                <a:solidFill>
                  <a:prstClr val="black"/>
                </a:solidFill>
              </a:rPr>
              <a:t>informed consent all were assigned to a condition based on their birth month and asked to memorize as many of a 20-word set of neutrally </a:t>
            </a:r>
            <a:r>
              <a:rPr lang="en-US" sz="3600" b="1" dirty="0" err="1">
                <a:solidFill>
                  <a:prstClr val="black"/>
                </a:solidFill>
              </a:rPr>
              <a:t>valenced</a:t>
            </a:r>
            <a:r>
              <a:rPr lang="en-US" sz="3600" b="1" dirty="0">
                <a:solidFill>
                  <a:prstClr val="black"/>
                </a:solidFill>
              </a:rPr>
              <a:t> words prior to affect induction </a:t>
            </a:r>
            <a:r>
              <a:rPr lang="en-US" sz="3600" b="1" i="1" dirty="0">
                <a:solidFill>
                  <a:prstClr val="black"/>
                </a:solidFill>
              </a:rPr>
              <a:t>via </a:t>
            </a:r>
            <a:r>
              <a:rPr lang="en-US" sz="3600" b="1" dirty="0">
                <a:solidFill>
                  <a:prstClr val="black"/>
                </a:solidFill>
              </a:rPr>
              <a:t>film. Then, they watched a YouTube video which separated them into one of four conditions:  Positive Affect/Low Arousal, Positive Affect/High Arousal, Negative Affect/Low Arousal, and Negative Affect/High Arousal</a:t>
            </a:r>
            <a:r>
              <a:rPr lang="en-US" sz="3600" b="1" dirty="0" smtClean="0">
                <a:solidFill>
                  <a:prstClr val="black"/>
                </a:solidFill>
              </a:rPr>
              <a:t>.</a:t>
            </a:r>
            <a:r>
              <a:rPr lang="en-US" sz="3600" dirty="0" smtClean="0">
                <a:latin typeface="+mj-lt"/>
              </a:rPr>
              <a:t> </a:t>
            </a:r>
            <a:endParaRPr lang="en-US" sz="3600" dirty="0">
              <a:latin typeface="+mj-lt"/>
            </a:endParaRPr>
          </a:p>
          <a:p>
            <a:pPr eaLnBrk="1" hangingPunct="1">
              <a:lnSpc>
                <a:spcPct val="115000"/>
              </a:lnSpc>
              <a:spcBef>
                <a:spcPct val="0"/>
              </a:spcBef>
              <a:spcAft>
                <a:spcPct val="10000"/>
              </a:spcAft>
              <a:buClr>
                <a:schemeClr val="accent1">
                  <a:lumMod val="50000"/>
                </a:schemeClr>
              </a:buClr>
              <a:buSzPct val="115000"/>
              <a:buNone/>
              <a:tabLst>
                <a:tab pos="1028700" algn="l"/>
              </a:tabLst>
            </a:pPr>
            <a:r>
              <a:rPr lang="en-US" sz="3600" b="1" dirty="0" smtClean="0">
                <a:solidFill>
                  <a:prstClr val="black"/>
                </a:solidFill>
              </a:rPr>
              <a:t>	Afterwards</a:t>
            </a:r>
            <a:r>
              <a:rPr lang="en-US" sz="3600" b="1" dirty="0">
                <a:solidFill>
                  <a:prstClr val="black"/>
                </a:solidFill>
              </a:rPr>
              <a:t>, they were instructed to write down however many words they recalled and email the list to the researchers, along with their condition </a:t>
            </a:r>
            <a:r>
              <a:rPr lang="en-US" sz="3600" b="1" dirty="0" smtClean="0">
                <a:solidFill>
                  <a:prstClr val="black"/>
                </a:solidFill>
              </a:rPr>
              <a:t>number, month </a:t>
            </a:r>
            <a:r>
              <a:rPr lang="en-US" sz="3600" b="1" smtClean="0">
                <a:solidFill>
                  <a:prstClr val="black"/>
                </a:solidFill>
              </a:rPr>
              <a:t>of birth, </a:t>
            </a:r>
            <a:r>
              <a:rPr lang="en-US" sz="3600" b="1" dirty="0">
                <a:solidFill>
                  <a:prstClr val="black"/>
                </a:solidFill>
              </a:rPr>
              <a:t>and sex.</a:t>
            </a:r>
            <a:endParaRPr lang="en-US" sz="3600" b="1" dirty="0">
              <a:solidFill>
                <a:prstClr val="white"/>
              </a:solidFill>
            </a:endParaRPr>
          </a:p>
          <a:p>
            <a:pPr marL="339725" indent="-339725" eaLnBrk="1" hangingPunct="1">
              <a:lnSpc>
                <a:spcPct val="115000"/>
              </a:lnSpc>
              <a:spcBef>
                <a:spcPct val="0"/>
              </a:spcBef>
              <a:spcAft>
                <a:spcPct val="50000"/>
              </a:spcAft>
              <a:buClr>
                <a:srgbClr val="008080"/>
              </a:buClr>
              <a:buFont typeface="Wingdings 3" pitchFamily="18" charset="2"/>
              <a:buNone/>
              <a:tabLst>
                <a:tab pos="1028700" algn="l"/>
              </a:tabLst>
            </a:pPr>
            <a:endParaRPr lang="en-US" sz="2400" dirty="0">
              <a:latin typeface="+mj-lt"/>
            </a:endParaRPr>
          </a:p>
          <a:p>
            <a:pPr marL="339725" indent="-339725" eaLnBrk="1" hangingPunct="1">
              <a:lnSpc>
                <a:spcPct val="115000"/>
              </a:lnSpc>
              <a:buClr>
                <a:srgbClr val="008080"/>
              </a:buClr>
              <a:buFont typeface="Wingdings 3" pitchFamily="18" charset="2"/>
              <a:buNone/>
              <a:tabLst>
                <a:tab pos="1028700" algn="l"/>
              </a:tabLst>
            </a:pPr>
            <a:endParaRPr lang="en-US" sz="2400" dirty="0"/>
          </a:p>
        </p:txBody>
      </p:sp>
      <p:sp>
        <p:nvSpPr>
          <p:cNvPr id="81260" name="Text Box 364"/>
          <p:cNvSpPr txBox="1">
            <a:spLocks noChangeArrowheads="1"/>
          </p:cNvSpPr>
          <p:nvPr/>
        </p:nvSpPr>
        <p:spPr bwMode="auto">
          <a:xfrm>
            <a:off x="27054175" y="8299450"/>
            <a:ext cx="10283825"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495300">
              <a:spcBef>
                <a:spcPct val="0"/>
              </a:spcBef>
              <a:defRPr sz="2400">
                <a:solidFill>
                  <a:schemeClr val="tx1"/>
                </a:solidFill>
                <a:latin typeface="Times New Roman" pitchFamily="18" charset="0"/>
              </a:defRPr>
            </a:lvl1pPr>
            <a:lvl2pPr marL="1333500" indent="-609600">
              <a:spcBef>
                <a:spcPct val="0"/>
              </a:spcBef>
              <a:defRPr sz="2400">
                <a:solidFill>
                  <a:schemeClr val="tx1"/>
                </a:solidFill>
                <a:latin typeface="Times New Roman" pitchFamily="18" charset="0"/>
              </a:defRPr>
            </a:lvl2pPr>
            <a:lvl3pPr marL="2057400" indent="-609600">
              <a:spcBef>
                <a:spcPct val="0"/>
              </a:spcBef>
              <a:defRPr sz="2400">
                <a:solidFill>
                  <a:schemeClr val="tx1"/>
                </a:solidFill>
                <a:latin typeface="Times New Roman" pitchFamily="18" charset="0"/>
              </a:defRPr>
            </a:lvl3pPr>
            <a:lvl4pPr marL="2781300" indent="-609600">
              <a:spcBef>
                <a:spcPct val="0"/>
              </a:spcBef>
              <a:defRPr sz="2400">
                <a:solidFill>
                  <a:schemeClr val="tx1"/>
                </a:solidFill>
                <a:latin typeface="Times New Roman" pitchFamily="18" charset="0"/>
              </a:defRPr>
            </a:lvl4pPr>
            <a:lvl5pPr marL="3505200" indent="-609600">
              <a:spcBef>
                <a:spcPct val="0"/>
              </a:spcBef>
              <a:defRPr sz="2400">
                <a:solidFill>
                  <a:schemeClr val="tx1"/>
                </a:solidFill>
                <a:latin typeface="Times New Roman" pitchFamily="18" charset="0"/>
              </a:defRPr>
            </a:lvl5pPr>
            <a:lvl6pPr marL="3962400" indent="-609600" eaLnBrk="0" fontAlgn="base" hangingPunct="0">
              <a:spcBef>
                <a:spcPct val="0"/>
              </a:spcBef>
              <a:spcAft>
                <a:spcPct val="0"/>
              </a:spcAft>
              <a:defRPr sz="2400">
                <a:solidFill>
                  <a:schemeClr val="tx1"/>
                </a:solidFill>
                <a:latin typeface="Times New Roman" pitchFamily="18" charset="0"/>
              </a:defRPr>
            </a:lvl6pPr>
            <a:lvl7pPr marL="4419600" indent="-609600" eaLnBrk="0" fontAlgn="base" hangingPunct="0">
              <a:spcBef>
                <a:spcPct val="0"/>
              </a:spcBef>
              <a:spcAft>
                <a:spcPct val="0"/>
              </a:spcAft>
              <a:defRPr sz="2400">
                <a:solidFill>
                  <a:schemeClr val="tx1"/>
                </a:solidFill>
                <a:latin typeface="Times New Roman" pitchFamily="18" charset="0"/>
              </a:defRPr>
            </a:lvl7pPr>
            <a:lvl8pPr marL="4876800" indent="-609600" eaLnBrk="0" fontAlgn="base" hangingPunct="0">
              <a:spcBef>
                <a:spcPct val="0"/>
              </a:spcBef>
              <a:spcAft>
                <a:spcPct val="0"/>
              </a:spcAft>
              <a:defRPr sz="2400">
                <a:solidFill>
                  <a:schemeClr val="tx1"/>
                </a:solidFill>
                <a:latin typeface="Times New Roman" pitchFamily="18" charset="0"/>
              </a:defRPr>
            </a:lvl8pPr>
            <a:lvl9pPr marL="5334000" indent="-609600" eaLnBrk="0" fontAlgn="base" hangingPunct="0">
              <a:spcBef>
                <a:spcPct val="0"/>
              </a:spcBef>
              <a:spcAft>
                <a:spcPct val="0"/>
              </a:spcAft>
              <a:defRPr sz="2400">
                <a:solidFill>
                  <a:schemeClr val="tx1"/>
                </a:solidFill>
                <a:latin typeface="Times New Roman" pitchFamily="18" charset="0"/>
              </a:defRPr>
            </a:lvl9pPr>
          </a:lstStyle>
          <a:p>
            <a:pPr algn="ctr" eaLnBrk="1" hangingPunct="1">
              <a:spcAft>
                <a:spcPct val="65000"/>
              </a:spcAft>
              <a:buFontTx/>
              <a:buNone/>
            </a:pPr>
            <a:r>
              <a:rPr lang="en-US" sz="4500" b="1" dirty="0">
                <a:solidFill>
                  <a:schemeClr val="accent1">
                    <a:lumMod val="25000"/>
                  </a:schemeClr>
                </a:solidFill>
                <a:latin typeface="+mj-lt"/>
                <a:cs typeface="Times New Roman" pitchFamily="18" charset="0"/>
              </a:rPr>
              <a:t>RESULTS</a:t>
            </a:r>
          </a:p>
          <a:p>
            <a:pPr marL="114300" lvl="0" indent="0" eaLnBrk="1" hangingPunct="1">
              <a:lnSpc>
                <a:spcPct val="115000"/>
              </a:lnSpc>
              <a:spcAft>
                <a:spcPct val="10000"/>
              </a:spcAft>
              <a:buClr>
                <a:schemeClr val="accent1">
                  <a:lumMod val="50000"/>
                </a:schemeClr>
              </a:buClr>
              <a:buSzPct val="115000"/>
              <a:buNone/>
            </a:pPr>
            <a:r>
              <a:rPr lang="en-US" sz="3600" b="1" dirty="0" smtClean="0">
                <a:solidFill>
                  <a:prstClr val="black"/>
                </a:solidFill>
              </a:rPr>
              <a:t>	Although </a:t>
            </a:r>
            <a:r>
              <a:rPr lang="en-US" sz="3600" b="1" dirty="0">
                <a:solidFill>
                  <a:prstClr val="black"/>
                </a:solidFill>
              </a:rPr>
              <a:t>there were no significant associations in the overall dataset between recall, valence, or arousal, there was a significant association between student status and number of words recalled: F(1,35)=5.172, p=0.03.  Additionally, the relationship between non-students, valence, and recollection was noteworthy: F(1,17)=3.53, p=0.08. </a:t>
            </a:r>
          </a:p>
        </p:txBody>
      </p:sp>
      <p:sp>
        <p:nvSpPr>
          <p:cNvPr id="81267" name="Rectangle 371"/>
          <p:cNvSpPr>
            <a:spLocks noChangeArrowheads="1"/>
          </p:cNvSpPr>
          <p:nvPr/>
        </p:nvSpPr>
        <p:spPr bwMode="auto">
          <a:xfrm>
            <a:off x="39242998" y="30556174"/>
            <a:ext cx="10283825" cy="4876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14363" indent="-1071563" defTabSz="2551113">
              <a:buNone/>
              <a:tabLst>
                <a:tab pos="1876425" algn="l"/>
              </a:tabLst>
            </a:pPr>
            <a:r>
              <a:rPr lang="en-US" sz="2800" b="1" dirty="0" smtClean="0">
                <a:solidFill>
                  <a:srgbClr val="000000"/>
                </a:solidFill>
              </a:rPr>
              <a:t>Anderson, C.A., </a:t>
            </a:r>
            <a:r>
              <a:rPr lang="en-US" sz="2800" b="1" dirty="0" err="1" smtClean="0">
                <a:solidFill>
                  <a:srgbClr val="000000"/>
                </a:solidFill>
              </a:rPr>
              <a:t>Carnagey</a:t>
            </a:r>
            <a:r>
              <a:rPr lang="en-US" sz="2800" b="1" dirty="0" smtClean="0">
                <a:solidFill>
                  <a:srgbClr val="000000"/>
                </a:solidFill>
              </a:rPr>
              <a:t>, N.L, &amp; Eubanks, J. (2003). Exposure to violent media:  The effects of songs with violent lyrics on aggressive thoughts and feelings. </a:t>
            </a:r>
            <a:r>
              <a:rPr lang="en-US" sz="2800" b="1" i="1" dirty="0" smtClean="0">
                <a:solidFill>
                  <a:srgbClr val="000000"/>
                </a:solidFill>
              </a:rPr>
              <a:t>Journal of Personality and Social Psychology</a:t>
            </a:r>
            <a:r>
              <a:rPr lang="en-US" sz="2800" b="1" dirty="0" smtClean="0">
                <a:solidFill>
                  <a:srgbClr val="000000"/>
                </a:solidFill>
              </a:rPr>
              <a:t>, </a:t>
            </a:r>
            <a:r>
              <a:rPr lang="en-US" sz="2800" b="1" i="1" dirty="0" smtClean="0">
                <a:solidFill>
                  <a:srgbClr val="000000"/>
                </a:solidFill>
              </a:rPr>
              <a:t>84</a:t>
            </a:r>
            <a:r>
              <a:rPr lang="en-US" sz="2800" b="1" dirty="0" smtClean="0">
                <a:solidFill>
                  <a:srgbClr val="000000"/>
                </a:solidFill>
              </a:rPr>
              <a:t>, 960-971.</a:t>
            </a:r>
            <a:endParaRPr lang="en-US" sz="2800" b="1" i="1" dirty="0" smtClean="0">
              <a:solidFill>
                <a:srgbClr val="000000"/>
              </a:solidFill>
            </a:endParaRPr>
          </a:p>
          <a:p>
            <a:pPr marL="614363" indent="-1071563" defTabSz="2551113">
              <a:buNone/>
              <a:tabLst>
                <a:tab pos="1876425" algn="l"/>
              </a:tabLst>
            </a:pPr>
            <a:r>
              <a:rPr lang="en-US" sz="2800" b="1" dirty="0" smtClean="0">
                <a:solidFill>
                  <a:srgbClr val="000000"/>
                </a:solidFill>
              </a:rPr>
              <a:t>Anderson</a:t>
            </a:r>
            <a:r>
              <a:rPr lang="en-US" sz="2800" b="1" dirty="0">
                <a:solidFill>
                  <a:srgbClr val="000000"/>
                </a:solidFill>
              </a:rPr>
              <a:t>, L., &amp; </a:t>
            </a:r>
            <a:r>
              <a:rPr lang="en-US" sz="2800" b="1" dirty="0" err="1">
                <a:solidFill>
                  <a:srgbClr val="000000"/>
                </a:solidFill>
              </a:rPr>
              <a:t>Shimamura</a:t>
            </a:r>
            <a:r>
              <a:rPr lang="en-US" sz="2800" b="1" dirty="0">
                <a:solidFill>
                  <a:srgbClr val="000000"/>
                </a:solidFill>
              </a:rPr>
              <a:t>, A. P. (2005). Influences of emotion on context memory while</a:t>
            </a:r>
            <a:r>
              <a:rPr lang="en-US" sz="2800" b="1" dirty="0"/>
              <a:t> </a:t>
            </a:r>
            <a:r>
              <a:rPr lang="en-US" sz="2800" b="1" dirty="0" smtClean="0">
                <a:solidFill>
                  <a:srgbClr val="000000"/>
                </a:solidFill>
              </a:rPr>
              <a:t>viewing </a:t>
            </a:r>
            <a:r>
              <a:rPr lang="en-US" sz="2800" b="1" dirty="0">
                <a:solidFill>
                  <a:srgbClr val="000000"/>
                </a:solidFill>
              </a:rPr>
              <a:t>film clips. </a:t>
            </a:r>
            <a:r>
              <a:rPr lang="en-US" sz="2800" b="1" i="1" dirty="0">
                <a:solidFill>
                  <a:srgbClr val="000000"/>
                </a:solidFill>
              </a:rPr>
              <a:t>The American Journal of Psychology</a:t>
            </a:r>
            <a:r>
              <a:rPr lang="en-US" sz="2800" b="1" dirty="0">
                <a:solidFill>
                  <a:srgbClr val="000000"/>
                </a:solidFill>
              </a:rPr>
              <a:t>, </a:t>
            </a:r>
            <a:r>
              <a:rPr lang="en-US" sz="2800" b="1" i="1" dirty="0">
                <a:solidFill>
                  <a:srgbClr val="000000"/>
                </a:solidFill>
              </a:rPr>
              <a:t>118</a:t>
            </a:r>
            <a:r>
              <a:rPr lang="en-US" sz="2800" b="1" dirty="0">
                <a:solidFill>
                  <a:srgbClr val="000000"/>
                </a:solidFill>
              </a:rPr>
              <a:t>, 323-337.</a:t>
            </a:r>
            <a:endParaRPr lang="en-US" sz="2800" b="1" dirty="0"/>
          </a:p>
          <a:p>
            <a:pPr marL="614363" lvl="0" indent="-1071563" defTabSz="2551113">
              <a:buNone/>
              <a:tabLst>
                <a:tab pos="1876425" algn="l"/>
              </a:tabLst>
            </a:pPr>
            <a:r>
              <a:rPr lang="en-US" sz="2800" b="1" dirty="0" err="1">
                <a:solidFill>
                  <a:srgbClr val="000000"/>
                </a:solidFill>
              </a:rPr>
              <a:t>Jhean</a:t>
            </a:r>
            <a:r>
              <a:rPr lang="en-US" sz="2800" b="1" dirty="0">
                <a:solidFill>
                  <a:srgbClr val="000000"/>
                </a:solidFill>
              </a:rPr>
              <a:t>-Larose, S., </a:t>
            </a:r>
            <a:r>
              <a:rPr lang="en-US" sz="2800" b="1" dirty="0" err="1">
                <a:solidFill>
                  <a:srgbClr val="000000"/>
                </a:solidFill>
              </a:rPr>
              <a:t>Leveau</a:t>
            </a:r>
            <a:r>
              <a:rPr lang="en-US" sz="2800" b="1" dirty="0">
                <a:solidFill>
                  <a:srgbClr val="000000"/>
                </a:solidFill>
              </a:rPr>
              <a:t>, N., &amp; </a:t>
            </a:r>
            <a:r>
              <a:rPr lang="en-US" sz="2800" b="1" dirty="0" err="1">
                <a:solidFill>
                  <a:srgbClr val="000000"/>
                </a:solidFill>
              </a:rPr>
              <a:t>Denhiere</a:t>
            </a:r>
            <a:r>
              <a:rPr lang="en-US" sz="2800" b="1" dirty="0">
                <a:solidFill>
                  <a:srgbClr val="000000"/>
                </a:solidFill>
              </a:rPr>
              <a:t>, G. (2014). Influence of emotional valence and arousal</a:t>
            </a:r>
            <a:r>
              <a:rPr lang="en-US" sz="2800" b="1" dirty="0">
                <a:solidFill>
                  <a:prstClr val="black"/>
                </a:solidFill>
              </a:rPr>
              <a:t> </a:t>
            </a:r>
            <a:r>
              <a:rPr lang="en-US" sz="2800" b="1" dirty="0" smtClean="0">
                <a:solidFill>
                  <a:srgbClr val="000000"/>
                </a:solidFill>
              </a:rPr>
              <a:t>on </a:t>
            </a:r>
            <a:r>
              <a:rPr lang="en-US" sz="2800" b="1" dirty="0">
                <a:solidFill>
                  <a:srgbClr val="000000"/>
                </a:solidFill>
              </a:rPr>
              <a:t>the spread of activation in memory. </a:t>
            </a:r>
            <a:r>
              <a:rPr lang="en-US" sz="2800" b="1" i="1" dirty="0">
                <a:solidFill>
                  <a:srgbClr val="000000"/>
                </a:solidFill>
              </a:rPr>
              <a:t>Cognitive Processing</a:t>
            </a:r>
            <a:r>
              <a:rPr lang="en-US" sz="2800" b="1" dirty="0">
                <a:solidFill>
                  <a:srgbClr val="000000"/>
                </a:solidFill>
              </a:rPr>
              <a:t>, </a:t>
            </a:r>
            <a:r>
              <a:rPr lang="en-US" sz="2800" b="1" i="1" dirty="0">
                <a:solidFill>
                  <a:srgbClr val="000000"/>
                </a:solidFill>
              </a:rPr>
              <a:t>15</a:t>
            </a:r>
            <a:r>
              <a:rPr lang="en-US" sz="2800" b="1" dirty="0">
                <a:solidFill>
                  <a:srgbClr val="000000"/>
                </a:solidFill>
              </a:rPr>
              <a:t>, 515-522.</a:t>
            </a:r>
            <a:r>
              <a:rPr lang="en-US" sz="2800" b="1" dirty="0">
                <a:solidFill>
                  <a:prstClr val="black"/>
                </a:solidFill>
              </a:rPr>
              <a:t> </a:t>
            </a:r>
            <a:r>
              <a:rPr lang="en-US" sz="2800" b="1" dirty="0" smtClean="0">
                <a:solidFill>
                  <a:srgbClr val="000000"/>
                </a:solidFill>
              </a:rPr>
              <a:t>doi:10.1007/s10339-014-0613-5</a:t>
            </a:r>
            <a:endParaRPr lang="en-US" sz="2800" b="1" dirty="0">
              <a:solidFill>
                <a:srgbClr val="000000"/>
              </a:solidFill>
            </a:endParaRPr>
          </a:p>
        </p:txBody>
      </p:sp>
      <p:sp>
        <p:nvSpPr>
          <p:cNvPr id="81335" name="Text Box 439"/>
          <p:cNvSpPr txBox="1">
            <a:spLocks noChangeArrowheads="1"/>
          </p:cNvSpPr>
          <p:nvPr/>
        </p:nvSpPr>
        <p:spPr bwMode="auto">
          <a:xfrm>
            <a:off x="39014400" y="8299450"/>
            <a:ext cx="10283825"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027113" indent="-1027113" defTabSz="6288088">
              <a:spcBef>
                <a:spcPct val="0"/>
              </a:spcBef>
              <a:defRPr sz="2400">
                <a:solidFill>
                  <a:schemeClr val="tx1"/>
                </a:solidFill>
                <a:latin typeface="Times New Roman" pitchFamily="18" charset="0"/>
              </a:defRPr>
            </a:lvl1pPr>
            <a:lvl2pPr defTabSz="6288088">
              <a:spcBef>
                <a:spcPct val="0"/>
              </a:spcBef>
              <a:defRPr sz="2400">
                <a:solidFill>
                  <a:schemeClr val="tx1"/>
                </a:solidFill>
                <a:latin typeface="Times New Roman" pitchFamily="18" charset="0"/>
              </a:defRPr>
            </a:lvl2pPr>
            <a:lvl3pPr defTabSz="6288088">
              <a:spcBef>
                <a:spcPct val="0"/>
              </a:spcBef>
              <a:defRPr sz="2400">
                <a:solidFill>
                  <a:schemeClr val="tx1"/>
                </a:solidFill>
                <a:latin typeface="Times New Roman" pitchFamily="18" charset="0"/>
              </a:defRPr>
            </a:lvl3pPr>
            <a:lvl4pPr defTabSz="6288088">
              <a:spcBef>
                <a:spcPct val="0"/>
              </a:spcBef>
              <a:defRPr sz="2400">
                <a:solidFill>
                  <a:schemeClr val="tx1"/>
                </a:solidFill>
                <a:latin typeface="Times New Roman" pitchFamily="18" charset="0"/>
              </a:defRPr>
            </a:lvl4pPr>
            <a:lvl5pPr defTabSz="6288088">
              <a:spcBef>
                <a:spcPct val="0"/>
              </a:spcBef>
              <a:defRPr sz="2400">
                <a:solidFill>
                  <a:schemeClr val="tx1"/>
                </a:solidFill>
                <a:latin typeface="Times New Roman" pitchFamily="18" charset="0"/>
              </a:defRPr>
            </a:lvl5pPr>
            <a:lvl6pPr defTabSz="6288088" eaLnBrk="0" fontAlgn="base" hangingPunct="0">
              <a:spcBef>
                <a:spcPct val="0"/>
              </a:spcBef>
              <a:spcAft>
                <a:spcPct val="0"/>
              </a:spcAft>
              <a:defRPr sz="2400">
                <a:solidFill>
                  <a:schemeClr val="tx1"/>
                </a:solidFill>
                <a:latin typeface="Times New Roman" pitchFamily="18" charset="0"/>
              </a:defRPr>
            </a:lvl6pPr>
            <a:lvl7pPr defTabSz="6288088" eaLnBrk="0" fontAlgn="base" hangingPunct="0">
              <a:spcBef>
                <a:spcPct val="0"/>
              </a:spcBef>
              <a:spcAft>
                <a:spcPct val="0"/>
              </a:spcAft>
              <a:defRPr sz="2400">
                <a:solidFill>
                  <a:schemeClr val="tx1"/>
                </a:solidFill>
                <a:latin typeface="Times New Roman" pitchFamily="18" charset="0"/>
              </a:defRPr>
            </a:lvl7pPr>
            <a:lvl8pPr defTabSz="6288088" eaLnBrk="0" fontAlgn="base" hangingPunct="0">
              <a:spcBef>
                <a:spcPct val="0"/>
              </a:spcBef>
              <a:spcAft>
                <a:spcPct val="0"/>
              </a:spcAft>
              <a:defRPr sz="2400">
                <a:solidFill>
                  <a:schemeClr val="tx1"/>
                </a:solidFill>
                <a:latin typeface="Times New Roman" pitchFamily="18" charset="0"/>
              </a:defRPr>
            </a:lvl8pPr>
            <a:lvl9pPr defTabSz="6288088" eaLnBrk="0" fontAlgn="base" hangingPunct="0">
              <a:spcBef>
                <a:spcPct val="0"/>
              </a:spcBef>
              <a:spcAft>
                <a:spcPct val="0"/>
              </a:spcAft>
              <a:defRPr sz="2400">
                <a:solidFill>
                  <a:schemeClr val="tx1"/>
                </a:solidFill>
                <a:latin typeface="Times New Roman" pitchFamily="18" charset="0"/>
              </a:defRPr>
            </a:lvl9pPr>
          </a:lstStyle>
          <a:p>
            <a:pPr algn="ctr" eaLnBrk="1" hangingPunct="1">
              <a:spcAft>
                <a:spcPct val="65000"/>
              </a:spcAft>
              <a:buNone/>
            </a:pPr>
            <a:r>
              <a:rPr lang="en-US" sz="4500" b="1" dirty="0" smtClean="0">
                <a:solidFill>
                  <a:schemeClr val="accent1">
                    <a:lumMod val="25000"/>
                  </a:schemeClr>
                </a:solidFill>
                <a:latin typeface="+mj-lt"/>
                <a:cs typeface="Times New Roman" pitchFamily="18" charset="0"/>
              </a:rPr>
              <a:t>DISCUSSION</a:t>
            </a:r>
          </a:p>
          <a:p>
            <a:pPr marL="0" lvl="0" indent="914400">
              <a:buNone/>
            </a:pPr>
            <a:r>
              <a:rPr lang="en-US" sz="3600" b="1" dirty="0" smtClean="0"/>
              <a:t>This </a:t>
            </a:r>
            <a:r>
              <a:rPr lang="en-US" sz="3600" b="1" dirty="0"/>
              <a:t>study was an attempt to partly replicate and further the findings of </a:t>
            </a:r>
            <a:r>
              <a:rPr lang="en-US" sz="3600" b="1" dirty="0" smtClean="0"/>
              <a:t>Anderson </a:t>
            </a:r>
            <a:r>
              <a:rPr lang="en-US" sz="3600" b="1" dirty="0"/>
              <a:t>&amp; </a:t>
            </a:r>
            <a:r>
              <a:rPr lang="en-US" sz="3600" b="1" dirty="0" err="1"/>
              <a:t>Shimamura</a:t>
            </a:r>
            <a:r>
              <a:rPr lang="en-US" sz="3600" b="1" dirty="0"/>
              <a:t> (2005), particularly </a:t>
            </a:r>
            <a:r>
              <a:rPr lang="en-US" sz="3600" b="1" dirty="0" smtClean="0"/>
              <a:t>the </a:t>
            </a:r>
            <a:r>
              <a:rPr lang="en-US" sz="3600" b="1" dirty="0"/>
              <a:t>role valence plays in the formation of memories.  </a:t>
            </a:r>
            <a:r>
              <a:rPr lang="en-US" sz="3600" b="1" dirty="0" smtClean="0"/>
              <a:t>Though the </a:t>
            </a:r>
            <a:r>
              <a:rPr lang="en-US" sz="3600" b="1" dirty="0"/>
              <a:t>primary hypotheses were not supported, it is </a:t>
            </a:r>
            <a:r>
              <a:rPr lang="en-US" sz="3600" b="1" dirty="0" smtClean="0"/>
              <a:t>noteworthy </a:t>
            </a:r>
            <a:r>
              <a:rPr lang="en-US" sz="3600" b="1" dirty="0"/>
              <a:t>that students, </a:t>
            </a:r>
            <a:r>
              <a:rPr lang="en-US" sz="3600" b="1" i="1" dirty="0"/>
              <a:t>vice </a:t>
            </a:r>
            <a:r>
              <a:rPr lang="en-US" sz="3600" b="1" dirty="0"/>
              <a:t>non-students, appeared to</a:t>
            </a:r>
            <a:br>
              <a:rPr lang="en-US" sz="3600" b="1" dirty="0"/>
            </a:br>
            <a:r>
              <a:rPr lang="en-US" sz="3600" b="1" dirty="0" smtClean="0"/>
              <a:t>recall </a:t>
            </a:r>
            <a:r>
              <a:rPr lang="en-US" sz="3600" b="1" dirty="0"/>
              <a:t>less.  This anomaly, if replicated, may have</a:t>
            </a:r>
            <a:r>
              <a:rPr lang="en-US" sz="3600" b="1"/>
              <a:t/>
            </a:r>
            <a:br>
              <a:rPr lang="en-US" sz="3600" b="1"/>
            </a:br>
            <a:r>
              <a:rPr lang="en-US" sz="3600" b="1" smtClean="0"/>
              <a:t>implications </a:t>
            </a:r>
            <a:r>
              <a:rPr lang="en-US" sz="3600" b="1" dirty="0"/>
              <a:t>for the pervasive use of </a:t>
            </a:r>
            <a:r>
              <a:rPr lang="en-US" sz="3600" b="1" dirty="0" smtClean="0"/>
              <a:t>undergraduate </a:t>
            </a:r>
            <a:r>
              <a:rPr lang="en-US" sz="3600" b="1" dirty="0"/>
              <a:t>students in basic psychological research as </a:t>
            </a:r>
            <a:r>
              <a:rPr lang="en-US" sz="3600" b="1" dirty="0" smtClean="0"/>
              <a:t>the </a:t>
            </a:r>
            <a:r>
              <a:rPr lang="en-US" sz="3600" b="1" dirty="0"/>
              <a:t>results appear to suggest, in some situations, </a:t>
            </a:r>
            <a:r>
              <a:rPr lang="en-US" sz="3600" b="1" dirty="0" smtClean="0"/>
              <a:t>students </a:t>
            </a:r>
            <a:r>
              <a:rPr lang="en-US" sz="3600" b="1" dirty="0"/>
              <a:t>who receive compensation </a:t>
            </a:r>
            <a:r>
              <a:rPr lang="en-US" sz="3600" b="1" dirty="0" smtClean="0"/>
              <a:t>for participation </a:t>
            </a:r>
            <a:r>
              <a:rPr lang="en-US" sz="3600" b="1" dirty="0"/>
              <a:t>may feel less beholden to </a:t>
            </a:r>
            <a:r>
              <a:rPr lang="en-US" sz="3600" b="1" dirty="0" smtClean="0"/>
              <a:t>remain </a:t>
            </a:r>
            <a:r>
              <a:rPr lang="en-US" sz="3600" b="1" dirty="0"/>
              <a:t>attentive during the </a:t>
            </a:r>
            <a:r>
              <a:rPr lang="en-US" sz="3600" b="1" dirty="0" smtClean="0"/>
              <a:t>experiment </a:t>
            </a:r>
            <a:r>
              <a:rPr lang="en-US" sz="3600" b="1" dirty="0"/>
              <a:t>as their “reward” is already a given, </a:t>
            </a:r>
            <a:r>
              <a:rPr lang="en-US" sz="3600" b="1" dirty="0" smtClean="0"/>
              <a:t>irrespective </a:t>
            </a:r>
            <a:r>
              <a:rPr lang="en-US" sz="3600" b="1" dirty="0"/>
              <a:t>of conduct.  The results from </a:t>
            </a:r>
            <a:r>
              <a:rPr lang="en-US" sz="3600" b="1" dirty="0" smtClean="0"/>
              <a:t>the </a:t>
            </a:r>
            <a:r>
              <a:rPr lang="en-US" sz="3600" b="1" dirty="0"/>
              <a:t>non-student population tantalizingly </a:t>
            </a:r>
            <a:r>
              <a:rPr lang="en-US" sz="3600" b="1" dirty="0" smtClean="0"/>
              <a:t>suggest </a:t>
            </a:r>
            <a:r>
              <a:rPr lang="en-US" sz="3600" b="1" dirty="0"/>
              <a:t>that valence may be a factor in </a:t>
            </a:r>
            <a:r>
              <a:rPr lang="en-US" sz="3600" b="1" dirty="0" smtClean="0"/>
              <a:t>recall. Further </a:t>
            </a:r>
            <a:r>
              <a:rPr lang="en-US" sz="3600" b="1" dirty="0"/>
              <a:t>studies may focus on non-</a:t>
            </a:r>
            <a:r>
              <a:rPr lang="en-US" sz="3600" b="1" dirty="0" err="1"/>
              <a:t>compen</a:t>
            </a:r>
            <a:r>
              <a:rPr lang="en-US" sz="3600" b="1" dirty="0"/>
              <a:t>-</a:t>
            </a:r>
            <a:br>
              <a:rPr lang="en-US" sz="3600" b="1" dirty="0"/>
            </a:br>
            <a:r>
              <a:rPr lang="en-US" sz="3600" b="1" dirty="0"/>
              <a:t>sable participants to see if these findings hold.   </a:t>
            </a:r>
            <a:endParaRPr lang="en-US" sz="3600" dirty="0"/>
          </a:p>
          <a:p>
            <a:pPr algn="ctr" eaLnBrk="1" hangingPunct="1">
              <a:spcAft>
                <a:spcPct val="65000"/>
              </a:spcAft>
              <a:buNone/>
            </a:pPr>
            <a:endParaRPr lang="en-US" sz="3600" b="1" dirty="0">
              <a:solidFill>
                <a:schemeClr val="accent1">
                  <a:lumMod val="25000"/>
                </a:schemeClr>
              </a:solidFill>
              <a:latin typeface="+mj-lt"/>
              <a:cs typeface="Times New Roman" pitchFamily="18" charset="0"/>
            </a:endParaRPr>
          </a:p>
          <a:p>
            <a:pPr algn="ctr" eaLnBrk="1" hangingPunct="1">
              <a:spcAft>
                <a:spcPct val="65000"/>
              </a:spcAft>
              <a:buFontTx/>
              <a:buNone/>
            </a:pPr>
            <a:endParaRPr lang="en-US" sz="3600" b="1" dirty="0">
              <a:solidFill>
                <a:schemeClr val="accent1">
                  <a:lumMod val="25000"/>
                </a:schemeClr>
              </a:solidFill>
              <a:latin typeface="+mj-lt"/>
            </a:endParaRPr>
          </a:p>
        </p:txBody>
      </p:sp>
      <p:sp>
        <p:nvSpPr>
          <p:cNvPr id="81390" name="Text Box 494"/>
          <p:cNvSpPr txBox="1">
            <a:spLocks noChangeArrowheads="1"/>
          </p:cNvSpPr>
          <p:nvPr/>
        </p:nvSpPr>
        <p:spPr bwMode="auto">
          <a:xfrm>
            <a:off x="4495800" y="2743200"/>
            <a:ext cx="3848100"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36576" tIns="36576" rIns="36576" bIns="36576"/>
          <a:lstStyle>
            <a:lvl1pPr defTabSz="4389438">
              <a:spcBef>
                <a:spcPct val="0"/>
              </a:spcBef>
              <a:defRPr sz="2400">
                <a:solidFill>
                  <a:schemeClr val="tx1"/>
                </a:solidFill>
                <a:latin typeface="Times New Roman" pitchFamily="18" charset="0"/>
              </a:defRPr>
            </a:lvl1pPr>
            <a:lvl2pPr defTabSz="4389438">
              <a:spcBef>
                <a:spcPct val="0"/>
              </a:spcBef>
              <a:defRPr sz="2400">
                <a:solidFill>
                  <a:schemeClr val="tx1"/>
                </a:solidFill>
                <a:latin typeface="Times New Roman" pitchFamily="18" charset="0"/>
              </a:defRPr>
            </a:lvl2pPr>
            <a:lvl3pPr defTabSz="4389438">
              <a:spcBef>
                <a:spcPct val="0"/>
              </a:spcBef>
              <a:defRPr sz="2400">
                <a:solidFill>
                  <a:schemeClr val="tx1"/>
                </a:solidFill>
                <a:latin typeface="Times New Roman" pitchFamily="18" charset="0"/>
              </a:defRPr>
            </a:lvl3pPr>
            <a:lvl4pPr defTabSz="4389438">
              <a:spcBef>
                <a:spcPct val="0"/>
              </a:spcBef>
              <a:defRPr sz="2400">
                <a:solidFill>
                  <a:schemeClr val="tx1"/>
                </a:solidFill>
                <a:latin typeface="Times New Roman" pitchFamily="18" charset="0"/>
              </a:defRPr>
            </a:lvl4pPr>
            <a:lvl5pPr defTabSz="4389438">
              <a:spcBef>
                <a:spcPct val="0"/>
              </a:spcBef>
              <a:defRPr sz="2400">
                <a:solidFill>
                  <a:schemeClr val="tx1"/>
                </a:solidFill>
                <a:latin typeface="Times New Roman" pitchFamily="18" charset="0"/>
              </a:defRPr>
            </a:lvl5pPr>
            <a:lvl6pPr defTabSz="4389438" eaLnBrk="0" fontAlgn="base" hangingPunct="0">
              <a:spcBef>
                <a:spcPct val="0"/>
              </a:spcBef>
              <a:spcAft>
                <a:spcPct val="0"/>
              </a:spcAft>
              <a:defRPr sz="2400">
                <a:solidFill>
                  <a:schemeClr val="tx1"/>
                </a:solidFill>
                <a:latin typeface="Times New Roman" pitchFamily="18" charset="0"/>
              </a:defRPr>
            </a:lvl6pPr>
            <a:lvl7pPr defTabSz="4389438" eaLnBrk="0" fontAlgn="base" hangingPunct="0">
              <a:spcBef>
                <a:spcPct val="0"/>
              </a:spcBef>
              <a:spcAft>
                <a:spcPct val="0"/>
              </a:spcAft>
              <a:defRPr sz="2400">
                <a:solidFill>
                  <a:schemeClr val="tx1"/>
                </a:solidFill>
                <a:latin typeface="Times New Roman" pitchFamily="18" charset="0"/>
              </a:defRPr>
            </a:lvl7pPr>
            <a:lvl8pPr defTabSz="4389438" eaLnBrk="0" fontAlgn="base" hangingPunct="0">
              <a:spcBef>
                <a:spcPct val="0"/>
              </a:spcBef>
              <a:spcAft>
                <a:spcPct val="0"/>
              </a:spcAft>
              <a:defRPr sz="2400">
                <a:solidFill>
                  <a:schemeClr val="tx1"/>
                </a:solidFill>
                <a:latin typeface="Times New Roman" pitchFamily="18" charset="0"/>
              </a:defRPr>
            </a:lvl8pPr>
            <a:lvl9pPr defTabSz="4389438" eaLnBrk="0" fontAlgn="base" hangingPunct="0">
              <a:spcBef>
                <a:spcPct val="0"/>
              </a:spcBef>
              <a:spcAft>
                <a:spcPct val="0"/>
              </a:spcAft>
              <a:defRPr sz="2400">
                <a:solidFill>
                  <a:schemeClr val="tx1"/>
                </a:solidFill>
                <a:latin typeface="Times New Roman" pitchFamily="18" charset="0"/>
              </a:defRPr>
            </a:lvl9pPr>
          </a:lstStyle>
          <a:p>
            <a:pPr algn="ctr" eaLnBrk="1" hangingPunct="1">
              <a:buFontTx/>
              <a:buNone/>
            </a:pPr>
            <a:r>
              <a:rPr lang="en-US" sz="1000">
                <a:solidFill>
                  <a:srgbClr val="000000"/>
                </a:solidFill>
              </a:rPr>
              <a:t>￼</a:t>
            </a:r>
            <a:endParaRPr lang="en-US" sz="8600">
              <a:latin typeface="Arial" charset="0"/>
            </a:endParaRPr>
          </a:p>
        </p:txBody>
      </p:sp>
      <p:sp>
        <p:nvSpPr>
          <p:cNvPr id="81392" name="Text Box 496"/>
          <p:cNvSpPr txBox="1">
            <a:spLocks noChangeArrowheads="1"/>
          </p:cNvSpPr>
          <p:nvPr/>
        </p:nvSpPr>
        <p:spPr bwMode="auto">
          <a:xfrm>
            <a:off x="28238845" y="32422554"/>
            <a:ext cx="7914484" cy="3944937"/>
          </a:xfrm>
          <a:prstGeom prst="rect">
            <a:avLst/>
          </a:prstGeom>
          <a:noFill/>
          <a:ln>
            <a:noFill/>
          </a:ln>
          <a:effectLst/>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4389438">
              <a:spcBef>
                <a:spcPct val="0"/>
              </a:spcBef>
              <a:tabLst>
                <a:tab pos="549275" algn="l"/>
              </a:tabLst>
              <a:defRPr sz="2400">
                <a:solidFill>
                  <a:schemeClr val="tx1"/>
                </a:solidFill>
                <a:latin typeface="Times New Roman" pitchFamily="18" charset="0"/>
              </a:defRPr>
            </a:lvl1pPr>
            <a:lvl2pPr marL="2193925" defTabSz="4389438">
              <a:spcBef>
                <a:spcPct val="0"/>
              </a:spcBef>
              <a:tabLst>
                <a:tab pos="549275" algn="l"/>
              </a:tabLst>
              <a:defRPr sz="2400">
                <a:solidFill>
                  <a:schemeClr val="tx1"/>
                </a:solidFill>
                <a:latin typeface="Times New Roman" pitchFamily="18" charset="0"/>
              </a:defRPr>
            </a:lvl2pPr>
            <a:lvl3pPr marL="4389438" defTabSz="4389438">
              <a:spcBef>
                <a:spcPct val="0"/>
              </a:spcBef>
              <a:tabLst>
                <a:tab pos="549275" algn="l"/>
              </a:tabLst>
              <a:defRPr sz="2400">
                <a:solidFill>
                  <a:schemeClr val="tx1"/>
                </a:solidFill>
                <a:latin typeface="Times New Roman" pitchFamily="18" charset="0"/>
              </a:defRPr>
            </a:lvl3pPr>
            <a:lvl4pPr marL="6583363" defTabSz="4389438">
              <a:spcBef>
                <a:spcPct val="0"/>
              </a:spcBef>
              <a:tabLst>
                <a:tab pos="549275" algn="l"/>
              </a:tabLst>
              <a:defRPr sz="2400">
                <a:solidFill>
                  <a:schemeClr val="tx1"/>
                </a:solidFill>
                <a:latin typeface="Times New Roman" pitchFamily="18" charset="0"/>
              </a:defRPr>
            </a:lvl4pPr>
            <a:lvl5pPr marL="8778875" defTabSz="4389438">
              <a:spcBef>
                <a:spcPct val="0"/>
              </a:spcBef>
              <a:tabLst>
                <a:tab pos="549275" algn="l"/>
              </a:tabLst>
              <a:defRPr sz="2400">
                <a:solidFill>
                  <a:schemeClr val="tx1"/>
                </a:solidFill>
                <a:latin typeface="Times New Roman" pitchFamily="18" charset="0"/>
              </a:defRPr>
            </a:lvl5pPr>
            <a:lvl6pPr marL="9236075" defTabSz="4389438" eaLnBrk="0" fontAlgn="base" hangingPunct="0">
              <a:spcBef>
                <a:spcPct val="0"/>
              </a:spcBef>
              <a:spcAft>
                <a:spcPct val="0"/>
              </a:spcAft>
              <a:tabLst>
                <a:tab pos="549275" algn="l"/>
              </a:tabLst>
              <a:defRPr sz="2400">
                <a:solidFill>
                  <a:schemeClr val="tx1"/>
                </a:solidFill>
                <a:latin typeface="Times New Roman" pitchFamily="18" charset="0"/>
              </a:defRPr>
            </a:lvl6pPr>
            <a:lvl7pPr marL="9693275" defTabSz="4389438" eaLnBrk="0" fontAlgn="base" hangingPunct="0">
              <a:spcBef>
                <a:spcPct val="0"/>
              </a:spcBef>
              <a:spcAft>
                <a:spcPct val="0"/>
              </a:spcAft>
              <a:tabLst>
                <a:tab pos="549275" algn="l"/>
              </a:tabLst>
              <a:defRPr sz="2400">
                <a:solidFill>
                  <a:schemeClr val="tx1"/>
                </a:solidFill>
                <a:latin typeface="Times New Roman" pitchFamily="18" charset="0"/>
              </a:defRPr>
            </a:lvl7pPr>
            <a:lvl8pPr marL="10150475" defTabSz="4389438" eaLnBrk="0" fontAlgn="base" hangingPunct="0">
              <a:spcBef>
                <a:spcPct val="0"/>
              </a:spcBef>
              <a:spcAft>
                <a:spcPct val="0"/>
              </a:spcAft>
              <a:tabLst>
                <a:tab pos="549275" algn="l"/>
              </a:tabLst>
              <a:defRPr sz="2400">
                <a:solidFill>
                  <a:schemeClr val="tx1"/>
                </a:solidFill>
                <a:latin typeface="Times New Roman" pitchFamily="18" charset="0"/>
              </a:defRPr>
            </a:lvl8pPr>
            <a:lvl9pPr marL="10607675" defTabSz="4389438" eaLnBrk="0" fontAlgn="base" hangingPunct="0">
              <a:spcBef>
                <a:spcPct val="0"/>
              </a:spcBef>
              <a:spcAft>
                <a:spcPct val="0"/>
              </a:spcAft>
              <a:tabLst>
                <a:tab pos="549275" algn="l"/>
              </a:tabLst>
              <a:defRPr sz="2400">
                <a:solidFill>
                  <a:schemeClr val="tx1"/>
                </a:solidFill>
                <a:latin typeface="Times New Roman" pitchFamily="18" charset="0"/>
              </a:defRPr>
            </a:lvl9pPr>
          </a:lstStyle>
          <a:p>
            <a:pPr eaLnBrk="1" hangingPunct="1">
              <a:buFontTx/>
              <a:buNone/>
            </a:pPr>
            <a:r>
              <a:rPr lang="en-US" sz="3200" b="1" dirty="0">
                <a:latin typeface="+mj-lt"/>
              </a:rPr>
              <a:t>For additional information please contact:</a:t>
            </a:r>
          </a:p>
          <a:p>
            <a:pPr eaLnBrk="1" hangingPunct="1">
              <a:buFontTx/>
              <a:buNone/>
            </a:pPr>
            <a:endParaRPr lang="en-US" sz="3200" b="1" dirty="0">
              <a:latin typeface="+mj-lt"/>
            </a:endParaRPr>
          </a:p>
          <a:p>
            <a:pPr eaLnBrk="1" hangingPunct="1">
              <a:buFontTx/>
              <a:buNone/>
            </a:pPr>
            <a:r>
              <a:rPr lang="en-US" sz="3200" b="1" dirty="0">
                <a:latin typeface="+mj-lt"/>
              </a:rPr>
              <a:t>Dominic </a:t>
            </a:r>
            <a:r>
              <a:rPr lang="en-US" sz="3200" b="1" dirty="0" err="1" smtClean="0">
                <a:latin typeface="+mj-lt"/>
              </a:rPr>
              <a:t>Tzimisces</a:t>
            </a:r>
            <a:r>
              <a:rPr lang="en-US" sz="3200" b="1" dirty="0" smtClean="0">
                <a:latin typeface="+mj-lt"/>
              </a:rPr>
              <a:t> or </a:t>
            </a:r>
            <a:r>
              <a:rPr lang="en-US" sz="3200" b="1" dirty="0">
                <a:latin typeface="+mj-lt"/>
              </a:rPr>
              <a:t>Michaela Montalvo</a:t>
            </a:r>
          </a:p>
          <a:p>
            <a:pPr eaLnBrk="1" hangingPunct="1">
              <a:buFontTx/>
              <a:buNone/>
            </a:pPr>
            <a:r>
              <a:rPr lang="en-US" sz="3200" b="1" dirty="0" smtClean="0">
                <a:latin typeface="+mj-lt"/>
              </a:rPr>
              <a:t>Psychology Department</a:t>
            </a:r>
            <a:endParaRPr lang="en-US" sz="3200" b="1" dirty="0">
              <a:latin typeface="+mj-lt"/>
            </a:endParaRPr>
          </a:p>
          <a:p>
            <a:pPr eaLnBrk="1" hangingPunct="1">
              <a:buFontTx/>
              <a:buNone/>
            </a:pPr>
            <a:r>
              <a:rPr lang="en-US" sz="3200" b="1" dirty="0" smtClean="0">
                <a:latin typeface="+mj-lt"/>
              </a:rPr>
              <a:t>Eastern Oregon University</a:t>
            </a:r>
            <a:endParaRPr lang="en-US" sz="3200" b="1" dirty="0">
              <a:latin typeface="+mj-lt"/>
            </a:endParaRPr>
          </a:p>
          <a:p>
            <a:pPr eaLnBrk="1" hangingPunct="1">
              <a:buFontTx/>
              <a:buNone/>
            </a:pPr>
            <a:r>
              <a:rPr lang="en-US" sz="3200" b="1" dirty="0" smtClean="0">
                <a:latin typeface="+mj-lt"/>
              </a:rPr>
              <a:t>dtzimisces@eou.edu or maupinm@eou.edu</a:t>
            </a:r>
          </a:p>
        </p:txBody>
      </p:sp>
      <p:sp>
        <p:nvSpPr>
          <p:cNvPr id="81437" name="Text Box 541"/>
          <p:cNvSpPr txBox="1">
            <a:spLocks noChangeArrowheads="1"/>
          </p:cNvSpPr>
          <p:nvPr/>
        </p:nvSpPr>
        <p:spPr bwMode="auto">
          <a:xfrm>
            <a:off x="39006373" y="21412200"/>
            <a:ext cx="10283825" cy="750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66738" indent="-566738">
              <a:spcBef>
                <a:spcPct val="0"/>
              </a:spcBef>
              <a:tabLst>
                <a:tab pos="1422400" algn="l"/>
                <a:tab pos="1944688" algn="l"/>
              </a:tabLst>
              <a:defRPr sz="2400">
                <a:solidFill>
                  <a:schemeClr val="tx1"/>
                </a:solidFill>
                <a:latin typeface="Times New Roman" pitchFamily="18" charset="0"/>
              </a:defRPr>
            </a:lvl1pPr>
            <a:lvl2pPr marL="1204913" indent="-406400">
              <a:spcBef>
                <a:spcPct val="0"/>
              </a:spcBef>
              <a:tabLst>
                <a:tab pos="1422400" algn="l"/>
                <a:tab pos="1944688" algn="l"/>
              </a:tabLst>
              <a:defRPr sz="2400">
                <a:solidFill>
                  <a:schemeClr val="tx1"/>
                </a:solidFill>
                <a:latin typeface="Times New Roman" pitchFamily="18" charset="0"/>
              </a:defRPr>
            </a:lvl2pPr>
            <a:lvl3pPr marL="1944688" indent="-344488">
              <a:spcBef>
                <a:spcPct val="0"/>
              </a:spcBef>
              <a:tabLst>
                <a:tab pos="1422400" algn="l"/>
                <a:tab pos="1944688" algn="l"/>
              </a:tabLst>
              <a:defRPr sz="2400">
                <a:solidFill>
                  <a:schemeClr val="tx1"/>
                </a:solidFill>
                <a:latin typeface="Times New Roman" pitchFamily="18" charset="0"/>
              </a:defRPr>
            </a:lvl3pPr>
            <a:lvl4pPr marL="2628900" indent="-457200">
              <a:spcBef>
                <a:spcPct val="0"/>
              </a:spcBef>
              <a:tabLst>
                <a:tab pos="1422400" algn="l"/>
                <a:tab pos="1944688" algn="l"/>
              </a:tabLst>
              <a:defRPr sz="2400">
                <a:solidFill>
                  <a:schemeClr val="tx1"/>
                </a:solidFill>
                <a:latin typeface="Times New Roman" pitchFamily="18" charset="0"/>
              </a:defRPr>
            </a:lvl4pPr>
            <a:lvl5pPr marL="3200400" indent="-457200">
              <a:spcBef>
                <a:spcPct val="0"/>
              </a:spcBef>
              <a:tabLst>
                <a:tab pos="1422400" algn="l"/>
                <a:tab pos="1944688" algn="l"/>
              </a:tabLst>
              <a:defRPr sz="2400">
                <a:solidFill>
                  <a:schemeClr val="tx1"/>
                </a:solidFill>
                <a:latin typeface="Times New Roman" pitchFamily="18" charset="0"/>
              </a:defRPr>
            </a:lvl5pPr>
            <a:lvl6pPr marL="3657600" indent="-457200" eaLnBrk="0" fontAlgn="base" hangingPunct="0">
              <a:spcBef>
                <a:spcPct val="0"/>
              </a:spcBef>
              <a:spcAft>
                <a:spcPct val="0"/>
              </a:spcAft>
              <a:tabLst>
                <a:tab pos="1422400" algn="l"/>
                <a:tab pos="1944688" algn="l"/>
              </a:tabLst>
              <a:defRPr sz="2400">
                <a:solidFill>
                  <a:schemeClr val="tx1"/>
                </a:solidFill>
                <a:latin typeface="Times New Roman" pitchFamily="18" charset="0"/>
              </a:defRPr>
            </a:lvl6pPr>
            <a:lvl7pPr marL="4114800" indent="-457200" eaLnBrk="0" fontAlgn="base" hangingPunct="0">
              <a:spcBef>
                <a:spcPct val="0"/>
              </a:spcBef>
              <a:spcAft>
                <a:spcPct val="0"/>
              </a:spcAft>
              <a:tabLst>
                <a:tab pos="1422400" algn="l"/>
                <a:tab pos="1944688" algn="l"/>
              </a:tabLst>
              <a:defRPr sz="2400">
                <a:solidFill>
                  <a:schemeClr val="tx1"/>
                </a:solidFill>
                <a:latin typeface="Times New Roman" pitchFamily="18" charset="0"/>
              </a:defRPr>
            </a:lvl7pPr>
            <a:lvl8pPr marL="4572000" indent="-457200" eaLnBrk="0" fontAlgn="base" hangingPunct="0">
              <a:spcBef>
                <a:spcPct val="0"/>
              </a:spcBef>
              <a:spcAft>
                <a:spcPct val="0"/>
              </a:spcAft>
              <a:tabLst>
                <a:tab pos="1422400" algn="l"/>
                <a:tab pos="1944688" algn="l"/>
              </a:tabLst>
              <a:defRPr sz="2400">
                <a:solidFill>
                  <a:schemeClr val="tx1"/>
                </a:solidFill>
                <a:latin typeface="Times New Roman" pitchFamily="18" charset="0"/>
              </a:defRPr>
            </a:lvl8pPr>
            <a:lvl9pPr marL="5029200" indent="-457200" eaLnBrk="0" fontAlgn="base" hangingPunct="0">
              <a:spcBef>
                <a:spcPct val="0"/>
              </a:spcBef>
              <a:spcAft>
                <a:spcPct val="0"/>
              </a:spcAft>
              <a:tabLst>
                <a:tab pos="1422400" algn="l"/>
                <a:tab pos="1944688" algn="l"/>
              </a:tabLst>
              <a:defRPr sz="2400">
                <a:solidFill>
                  <a:schemeClr val="tx1"/>
                </a:solidFill>
                <a:latin typeface="Times New Roman" pitchFamily="18" charset="0"/>
              </a:defRPr>
            </a:lvl9pPr>
          </a:lstStyle>
          <a:p>
            <a:pPr marL="0" indent="0">
              <a:spcAft>
                <a:spcPts val="1200"/>
              </a:spcAft>
              <a:buClr>
                <a:schemeClr val="accent1">
                  <a:lumMod val="50000"/>
                </a:schemeClr>
              </a:buClr>
              <a:buNone/>
            </a:pPr>
            <a:r>
              <a:rPr lang="en-US" sz="3600" b="1" dirty="0" smtClean="0">
                <a:latin typeface="+mj-lt"/>
              </a:rPr>
              <a:t>	Although </a:t>
            </a:r>
            <a:r>
              <a:rPr lang="en-US" sz="3600" b="1" dirty="0">
                <a:latin typeface="+mj-lt"/>
              </a:rPr>
              <a:t>previous research suggested that affect and arousal have significant effects on what is recalled</a:t>
            </a:r>
            <a:r>
              <a:rPr lang="en-US" sz="3600" b="1" dirty="0" smtClean="0">
                <a:latin typeface="+mj-lt"/>
              </a:rPr>
              <a:t>, </a:t>
            </a:r>
            <a:r>
              <a:rPr lang="en-US" sz="3600" b="1" dirty="0">
                <a:latin typeface="+mj-lt"/>
              </a:rPr>
              <a:t>the degree of detail of the recollection, and </a:t>
            </a:r>
            <a:r>
              <a:rPr lang="en-US" sz="3600" b="1" dirty="0" smtClean="0">
                <a:latin typeface="+mj-lt"/>
              </a:rPr>
              <a:t>the contextual </a:t>
            </a:r>
            <a:r>
              <a:rPr lang="en-US" sz="3600" b="1" dirty="0">
                <a:latin typeface="+mj-lt"/>
              </a:rPr>
              <a:t>data associated with it, this </a:t>
            </a:r>
            <a:r>
              <a:rPr lang="en-US" sz="3600" b="1" dirty="0" smtClean="0">
                <a:latin typeface="+mj-lt"/>
              </a:rPr>
              <a:t>quasi-experiment </a:t>
            </a:r>
            <a:r>
              <a:rPr lang="en-US" sz="3600" b="1" dirty="0">
                <a:latin typeface="+mj-lt"/>
              </a:rPr>
              <a:t>was not able to replicate the </a:t>
            </a:r>
            <a:r>
              <a:rPr lang="en-US" sz="3600" b="1" dirty="0" smtClean="0">
                <a:latin typeface="+mj-lt"/>
              </a:rPr>
              <a:t>results. However</a:t>
            </a:r>
            <a:r>
              <a:rPr lang="en-US" sz="3600" b="1" dirty="0">
                <a:latin typeface="+mj-lt"/>
              </a:rPr>
              <a:t>, we were able to note the apparent </a:t>
            </a:r>
            <a:r>
              <a:rPr lang="en-US" sz="3600" b="1" dirty="0" smtClean="0">
                <a:latin typeface="+mj-lt"/>
              </a:rPr>
              <a:t>significance </a:t>
            </a:r>
            <a:r>
              <a:rPr lang="en-US" sz="3600" b="1" dirty="0">
                <a:latin typeface="+mj-lt"/>
              </a:rPr>
              <a:t>of participant status on the </a:t>
            </a:r>
            <a:r>
              <a:rPr lang="en-US" sz="3600" b="1" dirty="0" smtClean="0">
                <a:latin typeface="+mj-lt"/>
              </a:rPr>
              <a:t>number </a:t>
            </a:r>
            <a:r>
              <a:rPr lang="en-US" sz="3600" b="1" dirty="0">
                <a:latin typeface="+mj-lt"/>
              </a:rPr>
              <a:t>of recalled words.  The data </a:t>
            </a:r>
            <a:r>
              <a:rPr lang="en-US" sz="3600" b="1" dirty="0" smtClean="0">
                <a:latin typeface="+mj-lt"/>
              </a:rPr>
              <a:t>suggest </a:t>
            </a:r>
            <a:r>
              <a:rPr lang="en-US" sz="3600" b="1" dirty="0">
                <a:latin typeface="+mj-lt"/>
              </a:rPr>
              <a:t>that, in some situations, compensated </a:t>
            </a:r>
            <a:r>
              <a:rPr lang="en-US" sz="3600" b="1" dirty="0" smtClean="0">
                <a:latin typeface="+mj-lt"/>
              </a:rPr>
              <a:t>students </a:t>
            </a:r>
            <a:r>
              <a:rPr lang="en-US" sz="3600" b="1" dirty="0">
                <a:latin typeface="+mj-lt"/>
              </a:rPr>
              <a:t>may not be as attentive to </a:t>
            </a:r>
            <a:r>
              <a:rPr lang="en-US" sz="3600" b="1" dirty="0" smtClean="0">
                <a:latin typeface="+mj-lt"/>
              </a:rPr>
              <a:t>protocols </a:t>
            </a:r>
            <a:r>
              <a:rPr lang="en-US" sz="3600" b="1" dirty="0">
                <a:latin typeface="+mj-lt"/>
              </a:rPr>
              <a:t>as their </a:t>
            </a:r>
            <a:r>
              <a:rPr lang="en-US" sz="3600" b="1" dirty="0" smtClean="0">
                <a:latin typeface="+mj-lt"/>
              </a:rPr>
              <a:t>non-compensated </a:t>
            </a:r>
            <a:r>
              <a:rPr lang="en-US" sz="3600" b="1" dirty="0">
                <a:latin typeface="+mj-lt"/>
              </a:rPr>
              <a:t>counterparts.  As for the use of </a:t>
            </a:r>
            <a:r>
              <a:rPr lang="en-US" sz="3600" b="1" dirty="0" smtClean="0">
                <a:latin typeface="+mj-lt"/>
              </a:rPr>
              <a:t>YouTube </a:t>
            </a:r>
            <a:r>
              <a:rPr lang="en-US" sz="3600" b="1" dirty="0">
                <a:latin typeface="+mj-lt"/>
              </a:rPr>
              <a:t>as an experimental tool, this study </a:t>
            </a:r>
            <a:r>
              <a:rPr lang="en-US" sz="3600" b="1" dirty="0" smtClean="0">
                <a:latin typeface="+mj-lt"/>
              </a:rPr>
              <a:t>validated </a:t>
            </a:r>
            <a:r>
              <a:rPr lang="en-US" sz="3600" b="1" dirty="0">
                <a:latin typeface="+mj-lt"/>
              </a:rPr>
              <a:t>its use, with caveats.</a:t>
            </a:r>
          </a:p>
        </p:txBody>
      </p:sp>
      <p:pic>
        <p:nvPicPr>
          <p:cNvPr id="39" name="Picture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1363" y="2987396"/>
            <a:ext cx="4784442" cy="2563094"/>
          </a:xfrm>
          <a:prstGeom prst="rect">
            <a:avLst/>
          </a:prstGeom>
        </p:spPr>
      </p:pic>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53145" y="18364200"/>
            <a:ext cx="11882497" cy="11882497"/>
          </a:xfrm>
          <a:prstGeom prst="rect">
            <a:avLst/>
          </a:prstGeom>
          <a:ln>
            <a:solidFill>
              <a:srgbClr val="FF0000"/>
            </a:solidFill>
          </a:ln>
        </p:spPr>
      </p:pic>
      <p:sp>
        <p:nvSpPr>
          <p:cNvPr id="14" name="Rectangle 13"/>
          <p:cNvSpPr/>
          <p:nvPr/>
        </p:nvSpPr>
        <p:spPr>
          <a:xfrm>
            <a:off x="42352945" y="29641800"/>
            <a:ext cx="4063933" cy="784830"/>
          </a:xfrm>
          <a:prstGeom prst="rect">
            <a:avLst/>
          </a:prstGeom>
        </p:spPr>
        <p:txBody>
          <a:bodyPr wrap="none">
            <a:spAutoFit/>
          </a:bodyPr>
          <a:lstStyle/>
          <a:p>
            <a:pPr>
              <a:buNone/>
            </a:pPr>
            <a:r>
              <a:rPr lang="en-US" sz="4500" b="1" dirty="0">
                <a:solidFill>
                  <a:schemeClr val="accent1">
                    <a:lumMod val="25000"/>
                  </a:schemeClr>
                </a:solidFill>
                <a:cs typeface="Times New Roman" pitchFamily="18" charset="0"/>
              </a:rPr>
              <a:t>REFERENCES</a:t>
            </a:r>
            <a:endParaRPr lang="en-US" sz="4500" dirty="0"/>
          </a:p>
        </p:txBody>
      </p:sp>
      <p:sp>
        <p:nvSpPr>
          <p:cNvPr id="15" name="Rectangle 14"/>
          <p:cNvSpPr/>
          <p:nvPr/>
        </p:nvSpPr>
        <p:spPr>
          <a:xfrm>
            <a:off x="42527201" y="20292846"/>
            <a:ext cx="3242170" cy="784830"/>
          </a:xfrm>
          <a:prstGeom prst="rect">
            <a:avLst/>
          </a:prstGeom>
        </p:spPr>
        <p:txBody>
          <a:bodyPr wrap="none">
            <a:spAutoFit/>
          </a:bodyPr>
          <a:lstStyle/>
          <a:p>
            <a:pPr>
              <a:buNone/>
            </a:pPr>
            <a:r>
              <a:rPr lang="en-US" sz="4500" b="1" dirty="0">
                <a:solidFill>
                  <a:schemeClr val="accent1">
                    <a:lumMod val="25000"/>
                  </a:schemeClr>
                </a:solidFill>
                <a:cs typeface="Times New Roman" pitchFamily="18" charset="0"/>
              </a:rPr>
              <a:t>SUMMARY</a:t>
            </a:r>
            <a:endParaRPr lang="en-US" sz="4500" dirty="0"/>
          </a:p>
        </p:txBody>
      </p:sp>
      <p:sp>
        <p:nvSpPr>
          <p:cNvPr id="17" name="TextBox 16"/>
          <p:cNvSpPr txBox="1"/>
          <p:nvPr/>
        </p:nvSpPr>
        <p:spPr>
          <a:xfrm>
            <a:off x="16657252" y="24441782"/>
            <a:ext cx="9753600" cy="17931063"/>
          </a:xfrm>
          <a:prstGeom prst="rect">
            <a:avLst/>
          </a:prstGeom>
          <a:noFill/>
        </p:spPr>
        <p:txBody>
          <a:bodyPr wrap="square" numCol="2" rtlCol="0">
            <a:spAutoFit/>
          </a:bodyPr>
          <a:lstStyle/>
          <a:p>
            <a:pPr>
              <a:buNone/>
            </a:pPr>
            <a:r>
              <a:rPr lang="en-US" sz="3600" b="1" dirty="0" smtClean="0"/>
              <a:t>Crawl</a:t>
            </a:r>
            <a:endParaRPr lang="en-US" sz="3600" b="1" dirty="0"/>
          </a:p>
          <a:p>
            <a:pPr>
              <a:buNone/>
            </a:pPr>
            <a:r>
              <a:rPr lang="en-US" sz="3600" b="1" dirty="0"/>
              <a:t>Breeze</a:t>
            </a:r>
          </a:p>
          <a:p>
            <a:pPr>
              <a:buNone/>
            </a:pPr>
            <a:r>
              <a:rPr lang="en-US" sz="3600" b="1" dirty="0"/>
              <a:t>Forth</a:t>
            </a:r>
          </a:p>
          <a:p>
            <a:pPr>
              <a:buNone/>
            </a:pPr>
            <a:r>
              <a:rPr lang="en-US" sz="3600" b="1" dirty="0"/>
              <a:t>Scab</a:t>
            </a:r>
          </a:p>
          <a:p>
            <a:pPr>
              <a:buNone/>
            </a:pPr>
            <a:r>
              <a:rPr lang="en-US" sz="3600" b="1" dirty="0"/>
              <a:t>Explore</a:t>
            </a:r>
          </a:p>
          <a:p>
            <a:pPr>
              <a:buNone/>
            </a:pPr>
            <a:r>
              <a:rPr lang="en-US" sz="3600" b="1" dirty="0"/>
              <a:t>Revert</a:t>
            </a:r>
          </a:p>
          <a:p>
            <a:pPr>
              <a:buNone/>
            </a:pPr>
            <a:r>
              <a:rPr lang="en-US" sz="3600" b="1" dirty="0"/>
              <a:t>Pack</a:t>
            </a:r>
          </a:p>
          <a:p>
            <a:pPr>
              <a:buNone/>
            </a:pPr>
            <a:r>
              <a:rPr lang="en-US" sz="3600" b="1" dirty="0"/>
              <a:t>Outcome</a:t>
            </a:r>
          </a:p>
          <a:p>
            <a:pPr>
              <a:buNone/>
            </a:pPr>
            <a:r>
              <a:rPr lang="en-US" sz="3600" b="1" dirty="0"/>
              <a:t>Manage</a:t>
            </a:r>
          </a:p>
          <a:p>
            <a:pPr>
              <a:buNone/>
            </a:pPr>
            <a:r>
              <a:rPr lang="en-US" sz="3600" b="1" dirty="0" smtClean="0"/>
              <a:t>Lemon</a:t>
            </a:r>
          </a:p>
          <a:p>
            <a:pPr>
              <a:buNone/>
            </a:pPr>
            <a:endParaRPr lang="en-US" sz="3600" b="1" dirty="0"/>
          </a:p>
          <a:p>
            <a:pPr>
              <a:buNone/>
            </a:pPr>
            <a:endParaRPr lang="en-US" sz="3600" b="1" dirty="0" smtClean="0"/>
          </a:p>
          <a:p>
            <a:pPr>
              <a:buNone/>
            </a:pPr>
            <a:endParaRPr lang="en-US" sz="3600" b="1" dirty="0"/>
          </a:p>
          <a:p>
            <a:pPr>
              <a:buNone/>
            </a:pPr>
            <a:endParaRPr lang="en-US" sz="3600" b="1" dirty="0" smtClean="0"/>
          </a:p>
          <a:p>
            <a:pPr>
              <a:buNone/>
            </a:pPr>
            <a:endParaRPr lang="en-US" sz="3600" b="1" dirty="0"/>
          </a:p>
          <a:p>
            <a:pPr>
              <a:buNone/>
            </a:pPr>
            <a:endParaRPr lang="en-US" sz="3600" b="1" dirty="0" smtClean="0"/>
          </a:p>
          <a:p>
            <a:pPr>
              <a:buNone/>
            </a:pPr>
            <a:endParaRPr lang="en-US" sz="3600" b="1" dirty="0"/>
          </a:p>
          <a:p>
            <a:pPr>
              <a:buNone/>
            </a:pPr>
            <a:endParaRPr lang="en-US" sz="3600" b="1" dirty="0" smtClean="0"/>
          </a:p>
          <a:p>
            <a:pPr>
              <a:buNone/>
            </a:pPr>
            <a:endParaRPr lang="en-US" sz="3600" b="1" dirty="0"/>
          </a:p>
          <a:p>
            <a:pPr>
              <a:buNone/>
            </a:pPr>
            <a:endParaRPr lang="en-US" sz="3600" b="1" dirty="0" smtClean="0"/>
          </a:p>
          <a:p>
            <a:pPr>
              <a:buNone/>
            </a:pPr>
            <a:endParaRPr lang="en-US" sz="3600" b="1" dirty="0"/>
          </a:p>
          <a:p>
            <a:pPr>
              <a:buNone/>
            </a:pPr>
            <a:endParaRPr lang="en-US" sz="3600" b="1" dirty="0" smtClean="0"/>
          </a:p>
          <a:p>
            <a:pPr>
              <a:buNone/>
            </a:pPr>
            <a:endParaRPr lang="en-US" sz="3600" b="1" dirty="0"/>
          </a:p>
          <a:p>
            <a:pPr>
              <a:buNone/>
            </a:pPr>
            <a:endParaRPr lang="en-US" sz="3600" b="1" dirty="0" smtClean="0"/>
          </a:p>
          <a:p>
            <a:pPr>
              <a:buNone/>
            </a:pPr>
            <a:endParaRPr lang="en-US" sz="3600" b="1" dirty="0"/>
          </a:p>
          <a:p>
            <a:pPr>
              <a:buNone/>
            </a:pPr>
            <a:endParaRPr lang="en-US" sz="3600" b="1" dirty="0" smtClean="0"/>
          </a:p>
          <a:p>
            <a:pPr>
              <a:buNone/>
            </a:pPr>
            <a:endParaRPr lang="en-US" sz="3600" b="1" dirty="0"/>
          </a:p>
          <a:p>
            <a:pPr>
              <a:buNone/>
            </a:pPr>
            <a:r>
              <a:rPr lang="en-US" sz="3600" b="1" dirty="0" smtClean="0"/>
              <a:t>Flipper</a:t>
            </a:r>
            <a:endParaRPr lang="en-US" sz="3600" b="1" dirty="0"/>
          </a:p>
          <a:p>
            <a:pPr>
              <a:buNone/>
            </a:pPr>
            <a:r>
              <a:rPr lang="en-US" sz="3600" b="1" dirty="0"/>
              <a:t>Tone</a:t>
            </a:r>
          </a:p>
          <a:p>
            <a:pPr>
              <a:buNone/>
            </a:pPr>
            <a:r>
              <a:rPr lang="en-US" sz="3600" b="1" dirty="0"/>
              <a:t>Inside</a:t>
            </a:r>
          </a:p>
          <a:p>
            <a:pPr>
              <a:buNone/>
            </a:pPr>
            <a:r>
              <a:rPr lang="en-US" sz="3600" b="1" dirty="0"/>
              <a:t>Have</a:t>
            </a:r>
          </a:p>
          <a:p>
            <a:pPr>
              <a:buNone/>
            </a:pPr>
            <a:r>
              <a:rPr lang="en-US" sz="3600" b="1" dirty="0"/>
              <a:t>Angel</a:t>
            </a:r>
          </a:p>
          <a:p>
            <a:pPr>
              <a:buNone/>
            </a:pPr>
            <a:r>
              <a:rPr lang="en-US" sz="3600" b="1" dirty="0"/>
              <a:t>Desires</a:t>
            </a:r>
          </a:p>
          <a:p>
            <a:pPr>
              <a:buNone/>
            </a:pPr>
            <a:r>
              <a:rPr lang="en-US" sz="3600" b="1" dirty="0"/>
              <a:t>Tape</a:t>
            </a:r>
          </a:p>
          <a:p>
            <a:pPr>
              <a:buNone/>
            </a:pPr>
            <a:r>
              <a:rPr lang="en-US" sz="3600" b="1" dirty="0"/>
              <a:t>Window</a:t>
            </a:r>
          </a:p>
          <a:p>
            <a:pPr>
              <a:buNone/>
            </a:pPr>
            <a:r>
              <a:rPr lang="en-US" sz="3600" b="1" dirty="0"/>
              <a:t>Match</a:t>
            </a:r>
          </a:p>
          <a:p>
            <a:pPr>
              <a:buNone/>
            </a:pPr>
            <a:r>
              <a:rPr lang="en-US" sz="3600" b="1" dirty="0" smtClean="0"/>
              <a:t>Provide</a:t>
            </a:r>
            <a:endParaRPr lang="en-US" sz="3600" b="1" dirty="0"/>
          </a:p>
          <a:p>
            <a:pPr>
              <a:buNone/>
            </a:pPr>
            <a:endParaRPr lang="en-US" b="1" dirty="0"/>
          </a:p>
        </p:txBody>
      </p:sp>
      <p:sp>
        <p:nvSpPr>
          <p:cNvPr id="18" name="Rectangle 17"/>
          <p:cNvSpPr/>
          <p:nvPr/>
        </p:nvSpPr>
        <p:spPr>
          <a:xfrm>
            <a:off x="16234973" y="22720036"/>
            <a:ext cx="6928628" cy="784830"/>
          </a:xfrm>
          <a:prstGeom prst="rect">
            <a:avLst/>
          </a:prstGeom>
        </p:spPr>
        <p:txBody>
          <a:bodyPr wrap="none">
            <a:spAutoFit/>
          </a:bodyPr>
          <a:lstStyle/>
          <a:p>
            <a:pPr algn="ctr">
              <a:buNone/>
            </a:pPr>
            <a:r>
              <a:rPr lang="en-US" sz="4500" b="1" dirty="0">
                <a:solidFill>
                  <a:schemeClr val="accent1">
                    <a:lumMod val="25000"/>
                  </a:schemeClr>
                </a:solidFill>
              </a:rPr>
              <a:t>VALENCE WORDS USED</a:t>
            </a:r>
            <a:endParaRPr lang="en-US" sz="45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edical poster with graphics">
  <a:themeElements>
    <a:clrScheme name="medical poster with graphics_post design_082605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edical Poster">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274430" tIns="138248" rIns="274430" bIns="138248" numCol="1" anchor="t" anchorCtr="0" compatLnSpc="1">
        <a:prstTxWarp prst="textNoShape">
          <a:avLst/>
        </a:prstTxWarp>
      </a:bodyPr>
      <a:lstStyle>
        <a:defPPr marL="1027113" marR="0" indent="-1027113" algn="l" defTabSz="6288088" rtl="0" eaLnBrk="0" fontAlgn="base" latinLnBrk="0" hangingPunct="0">
          <a:lnSpc>
            <a:spcPct val="100000"/>
          </a:lnSpc>
          <a:spcBef>
            <a:spcPct val="20000"/>
          </a:spcBef>
          <a:spcAft>
            <a:spcPct val="0"/>
          </a:spcAft>
          <a:buClrTx/>
          <a:buSzTx/>
          <a:buFontTx/>
          <a:buChar char="•"/>
          <a:tabLst/>
          <a:defRPr kumimoji="0" lang="en-US" sz="99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274430" tIns="138248" rIns="274430" bIns="138248" numCol="1" anchor="t" anchorCtr="0" compatLnSpc="1">
        <a:prstTxWarp prst="textNoShape">
          <a:avLst/>
        </a:prstTxWarp>
      </a:bodyPr>
      <a:lstStyle>
        <a:defPPr marL="1027113" marR="0" indent="-1027113" algn="l" defTabSz="6288088" rtl="0" eaLnBrk="0" fontAlgn="base" latinLnBrk="0" hangingPunct="0">
          <a:lnSpc>
            <a:spcPct val="100000"/>
          </a:lnSpc>
          <a:spcBef>
            <a:spcPct val="20000"/>
          </a:spcBef>
          <a:spcAft>
            <a:spcPct val="0"/>
          </a:spcAft>
          <a:buClrTx/>
          <a:buSzTx/>
          <a:buFontTx/>
          <a:buChar char="•"/>
          <a:tabLst/>
          <a:defRPr kumimoji="0" lang="en-US" sz="99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edical poster with graphics_post design_082605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edical poster with graphics_post design_082605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edical poster with graphics_post design_082605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edical poster with graphics_post design_082605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edical poster with graphics_post design_082605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edical poster with graphics_post design_082605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edical poster with graphics_post design_082605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edical poster with graphics_post design_082605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edical poster with graphics_post design_082605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edical poster with graphics_post design_082605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edical poster with graphics_post design_082605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edical poster with graphics_post design_082605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310CDEE-6E89-4FD2-9D39-B5EF7D79FE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Medical poster with graphics</Template>
  <TotalTime>113</TotalTime>
  <Words>229</Words>
  <Application>Microsoft Office PowerPoint</Application>
  <PresentationFormat>Custom</PresentationFormat>
  <Paragraphs>67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Wingdings 3</vt:lpstr>
      <vt:lpstr>Medical poster with graphics</vt:lpstr>
      <vt:lpstr>EMOTION AND RECALL</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AND RECALL</dc:title>
  <dc:creator>Michaela</dc:creator>
  <cp:lastModifiedBy>Dominic Tzimisces</cp:lastModifiedBy>
  <cp:revision>11</cp:revision>
  <cp:lastPrinted>2004-07-01T22:30:03Z</cp:lastPrinted>
  <dcterms:created xsi:type="dcterms:W3CDTF">2015-06-04T01:08:38Z</dcterms:created>
  <dcterms:modified xsi:type="dcterms:W3CDTF">2015-06-04T21:36:09Z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TC100214271033</vt:lpwstr>
  </property>
</Properties>
</file>