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23" d="100"/>
          <a:sy n="23" d="100"/>
        </p:scale>
        <p:origin x="34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06AF4C-2D42-4C24-AC42-5340ADEEFC8C}" type="datetimeFigureOut">
              <a:rPr lang="en-US" smtClean="0"/>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ACE88-B68A-4DA9-8E9C-9544761DDC8C}" type="slidenum">
              <a:rPr lang="en-US" smtClean="0"/>
              <a:t>‹#›</a:t>
            </a:fld>
            <a:endParaRPr lang="en-US"/>
          </a:p>
        </p:txBody>
      </p:sp>
    </p:spTree>
    <p:extLst>
      <p:ext uri="{BB962C8B-B14F-4D97-AF65-F5344CB8AC3E}">
        <p14:creationId xmlns:p14="http://schemas.microsoft.com/office/powerpoint/2010/main" val="2078398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06AF4C-2D42-4C24-AC42-5340ADEEFC8C}" type="datetimeFigureOut">
              <a:rPr lang="en-US" smtClean="0"/>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ACE88-B68A-4DA9-8E9C-9544761DDC8C}" type="slidenum">
              <a:rPr lang="en-US" smtClean="0"/>
              <a:t>‹#›</a:t>
            </a:fld>
            <a:endParaRPr lang="en-US"/>
          </a:p>
        </p:txBody>
      </p:sp>
    </p:spTree>
    <p:extLst>
      <p:ext uri="{BB962C8B-B14F-4D97-AF65-F5344CB8AC3E}">
        <p14:creationId xmlns:p14="http://schemas.microsoft.com/office/powerpoint/2010/main" val="378609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06AF4C-2D42-4C24-AC42-5340ADEEFC8C}" type="datetimeFigureOut">
              <a:rPr lang="en-US" smtClean="0"/>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ACE88-B68A-4DA9-8E9C-9544761DDC8C}" type="slidenum">
              <a:rPr lang="en-US" smtClean="0"/>
              <a:t>‹#›</a:t>
            </a:fld>
            <a:endParaRPr lang="en-US"/>
          </a:p>
        </p:txBody>
      </p:sp>
    </p:spTree>
    <p:extLst>
      <p:ext uri="{BB962C8B-B14F-4D97-AF65-F5344CB8AC3E}">
        <p14:creationId xmlns:p14="http://schemas.microsoft.com/office/powerpoint/2010/main" val="829987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06AF4C-2D42-4C24-AC42-5340ADEEFC8C}" type="datetimeFigureOut">
              <a:rPr lang="en-US" smtClean="0"/>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ACE88-B68A-4DA9-8E9C-9544761DDC8C}" type="slidenum">
              <a:rPr lang="en-US" smtClean="0"/>
              <a:t>‹#›</a:t>
            </a:fld>
            <a:endParaRPr lang="en-US"/>
          </a:p>
        </p:txBody>
      </p:sp>
    </p:spTree>
    <p:extLst>
      <p:ext uri="{BB962C8B-B14F-4D97-AF65-F5344CB8AC3E}">
        <p14:creationId xmlns:p14="http://schemas.microsoft.com/office/powerpoint/2010/main" val="208286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06AF4C-2D42-4C24-AC42-5340ADEEFC8C}" type="datetimeFigureOut">
              <a:rPr lang="en-US" smtClean="0"/>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ACE88-B68A-4DA9-8E9C-9544761DDC8C}" type="slidenum">
              <a:rPr lang="en-US" smtClean="0"/>
              <a:t>‹#›</a:t>
            </a:fld>
            <a:endParaRPr lang="en-US"/>
          </a:p>
        </p:txBody>
      </p:sp>
    </p:spTree>
    <p:extLst>
      <p:ext uri="{BB962C8B-B14F-4D97-AF65-F5344CB8AC3E}">
        <p14:creationId xmlns:p14="http://schemas.microsoft.com/office/powerpoint/2010/main" val="3303163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06AF4C-2D42-4C24-AC42-5340ADEEFC8C}" type="datetimeFigureOut">
              <a:rPr lang="en-US" smtClean="0"/>
              <a:t>6/2/2015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ACE88-B68A-4DA9-8E9C-9544761DDC8C}" type="slidenum">
              <a:rPr lang="en-US" smtClean="0"/>
              <a:t>‹#›</a:t>
            </a:fld>
            <a:endParaRPr lang="en-US"/>
          </a:p>
        </p:txBody>
      </p:sp>
    </p:spTree>
    <p:extLst>
      <p:ext uri="{BB962C8B-B14F-4D97-AF65-F5344CB8AC3E}">
        <p14:creationId xmlns:p14="http://schemas.microsoft.com/office/powerpoint/2010/main" val="3955267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06AF4C-2D42-4C24-AC42-5340ADEEFC8C}" type="datetimeFigureOut">
              <a:rPr lang="en-US" smtClean="0"/>
              <a:t>6/2/2015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AACE88-B68A-4DA9-8E9C-9544761DDC8C}" type="slidenum">
              <a:rPr lang="en-US" smtClean="0"/>
              <a:t>‹#›</a:t>
            </a:fld>
            <a:endParaRPr lang="en-US"/>
          </a:p>
        </p:txBody>
      </p:sp>
    </p:spTree>
    <p:extLst>
      <p:ext uri="{BB962C8B-B14F-4D97-AF65-F5344CB8AC3E}">
        <p14:creationId xmlns:p14="http://schemas.microsoft.com/office/powerpoint/2010/main" val="2498086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06AF4C-2D42-4C24-AC42-5340ADEEFC8C}" type="datetimeFigureOut">
              <a:rPr lang="en-US" smtClean="0"/>
              <a:t>6/2/2015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AACE88-B68A-4DA9-8E9C-9544761DDC8C}" type="slidenum">
              <a:rPr lang="en-US" smtClean="0"/>
              <a:t>‹#›</a:t>
            </a:fld>
            <a:endParaRPr lang="en-US"/>
          </a:p>
        </p:txBody>
      </p:sp>
    </p:spTree>
    <p:extLst>
      <p:ext uri="{BB962C8B-B14F-4D97-AF65-F5344CB8AC3E}">
        <p14:creationId xmlns:p14="http://schemas.microsoft.com/office/powerpoint/2010/main" val="1064295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6AF4C-2D42-4C24-AC42-5340ADEEFC8C}" type="datetimeFigureOut">
              <a:rPr lang="en-US" smtClean="0"/>
              <a:t>6/2/2015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AACE88-B68A-4DA9-8E9C-9544761DDC8C}" type="slidenum">
              <a:rPr lang="en-US" smtClean="0"/>
              <a:t>‹#›</a:t>
            </a:fld>
            <a:endParaRPr lang="en-US"/>
          </a:p>
        </p:txBody>
      </p:sp>
    </p:spTree>
    <p:extLst>
      <p:ext uri="{BB962C8B-B14F-4D97-AF65-F5344CB8AC3E}">
        <p14:creationId xmlns:p14="http://schemas.microsoft.com/office/powerpoint/2010/main" val="72856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06AF4C-2D42-4C24-AC42-5340ADEEFC8C}" type="datetimeFigureOut">
              <a:rPr lang="en-US" smtClean="0"/>
              <a:t>6/2/2015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ACE88-B68A-4DA9-8E9C-9544761DDC8C}" type="slidenum">
              <a:rPr lang="en-US" smtClean="0"/>
              <a:t>‹#›</a:t>
            </a:fld>
            <a:endParaRPr lang="en-US"/>
          </a:p>
        </p:txBody>
      </p:sp>
    </p:spTree>
    <p:extLst>
      <p:ext uri="{BB962C8B-B14F-4D97-AF65-F5344CB8AC3E}">
        <p14:creationId xmlns:p14="http://schemas.microsoft.com/office/powerpoint/2010/main" val="177606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06AF4C-2D42-4C24-AC42-5340ADEEFC8C}" type="datetimeFigureOut">
              <a:rPr lang="en-US" smtClean="0"/>
              <a:t>6/2/2015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ACE88-B68A-4DA9-8E9C-9544761DDC8C}" type="slidenum">
              <a:rPr lang="en-US" smtClean="0"/>
              <a:t>‹#›</a:t>
            </a:fld>
            <a:endParaRPr lang="en-US"/>
          </a:p>
        </p:txBody>
      </p:sp>
    </p:spTree>
    <p:extLst>
      <p:ext uri="{BB962C8B-B14F-4D97-AF65-F5344CB8AC3E}">
        <p14:creationId xmlns:p14="http://schemas.microsoft.com/office/powerpoint/2010/main" val="2093335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906AF4C-2D42-4C24-AC42-5340ADEEFC8C}" type="datetimeFigureOut">
              <a:rPr lang="en-US" smtClean="0"/>
              <a:t>6/2/2015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5AACE88-B68A-4DA9-8E9C-9544761DDC8C}" type="slidenum">
              <a:rPr lang="en-US" smtClean="0"/>
              <a:t>‹#›</a:t>
            </a:fld>
            <a:endParaRPr lang="en-US"/>
          </a:p>
        </p:txBody>
      </p:sp>
    </p:spTree>
    <p:extLst>
      <p:ext uri="{BB962C8B-B14F-4D97-AF65-F5344CB8AC3E}">
        <p14:creationId xmlns:p14="http://schemas.microsoft.com/office/powerpoint/2010/main" val="1708261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40000" r="-40000"/>
          </a:stretch>
        </a:blipFill>
        <a:effectLst/>
      </p:bgPr>
    </p:bg>
    <p:spTree>
      <p:nvGrpSpPr>
        <p:cNvPr id="1" name=""/>
        <p:cNvGrpSpPr/>
        <p:nvPr/>
      </p:nvGrpSpPr>
      <p:grpSpPr>
        <a:xfrm>
          <a:off x="0" y="0"/>
          <a:ext cx="0" cy="0"/>
          <a:chOff x="0" y="0"/>
          <a:chExt cx="0" cy="0"/>
        </a:xfrm>
      </p:grpSpPr>
      <p:sp>
        <p:nvSpPr>
          <p:cNvPr id="3" name="Hexagon 2"/>
          <p:cNvSpPr>
            <a:spLocks/>
          </p:cNvSpPr>
          <p:nvPr/>
        </p:nvSpPr>
        <p:spPr>
          <a:xfrm>
            <a:off x="0" y="2978727"/>
            <a:ext cx="17355312" cy="12508992"/>
          </a:xfrm>
          <a:prstGeom prst="hexagon">
            <a:avLst/>
          </a:prstGeom>
          <a:solidFill>
            <a:schemeClr val="accent1">
              <a:alpha val="2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8000" b="1" dirty="0">
                <a:solidFill>
                  <a:schemeClr val="tx1"/>
                </a:solidFill>
              </a:rPr>
              <a:t>Abstract</a:t>
            </a:r>
            <a:endParaRPr lang="en-US" sz="4800" b="1" dirty="0">
              <a:solidFill>
                <a:schemeClr val="tx1"/>
              </a:solidFill>
            </a:endParaRPr>
          </a:p>
          <a:p>
            <a:pPr lvl="0"/>
            <a:r>
              <a:rPr lang="en-US" sz="4400" b="1" dirty="0">
                <a:solidFill>
                  <a:schemeClr val="tx1"/>
                </a:solidFill>
              </a:rPr>
              <a:t>This study attempted to broadly delineate the effects of affect </a:t>
            </a:r>
            <a:r>
              <a:rPr lang="en-US" sz="4400" b="1" dirty="0" smtClean="0">
                <a:solidFill>
                  <a:schemeClr val="tx1"/>
                </a:solidFill>
              </a:rPr>
              <a:t>&amp; arousal </a:t>
            </a:r>
            <a:r>
              <a:rPr lang="en-US" sz="4400" b="1" dirty="0">
                <a:solidFill>
                  <a:schemeClr val="tx1"/>
                </a:solidFill>
              </a:rPr>
              <a:t>levels on recall when applied to participants watching YouTube clips.  It was hypothesized that induced positive affect, combined with high arousal, would trigger the largest improvement in recall, whereas induced negative affect, combined with low </a:t>
            </a:r>
            <a:r>
              <a:rPr lang="en-US" sz="4400" b="1" dirty="0" smtClean="0">
                <a:solidFill>
                  <a:schemeClr val="tx1"/>
                </a:solidFill>
              </a:rPr>
              <a:t>arousal, would</a:t>
            </a:r>
            <a:br>
              <a:rPr lang="en-US" sz="4400" b="1" dirty="0" smtClean="0">
                <a:solidFill>
                  <a:schemeClr val="tx1"/>
                </a:solidFill>
              </a:rPr>
            </a:br>
            <a:r>
              <a:rPr lang="en-US" sz="4400" b="1" dirty="0" smtClean="0">
                <a:solidFill>
                  <a:schemeClr val="tx1"/>
                </a:solidFill>
              </a:rPr>
              <a:t>trigger </a:t>
            </a:r>
            <a:r>
              <a:rPr lang="en-US" sz="4400" b="1" dirty="0">
                <a:solidFill>
                  <a:schemeClr val="tx1"/>
                </a:solidFill>
              </a:rPr>
              <a:t>the largest deficit in </a:t>
            </a:r>
            <a:r>
              <a:rPr lang="en-US" sz="4400" b="1" dirty="0" smtClean="0">
                <a:solidFill>
                  <a:schemeClr val="tx1"/>
                </a:solidFill>
              </a:rPr>
              <a:t>recall.  The study</a:t>
            </a:r>
            <a:br>
              <a:rPr lang="en-US" sz="4400" b="1" dirty="0" smtClean="0">
                <a:solidFill>
                  <a:schemeClr val="tx1"/>
                </a:solidFill>
              </a:rPr>
            </a:br>
            <a:r>
              <a:rPr lang="en-US" sz="4400" b="1" dirty="0" smtClean="0">
                <a:solidFill>
                  <a:schemeClr val="tx1"/>
                </a:solidFill>
              </a:rPr>
              <a:t>exposed </a:t>
            </a:r>
            <a:r>
              <a:rPr lang="en-US" sz="4400" b="1" dirty="0">
                <a:solidFill>
                  <a:schemeClr val="tx1"/>
                </a:solidFill>
              </a:rPr>
              <a:t>a split result.  Although </a:t>
            </a:r>
            <a:r>
              <a:rPr lang="en-US" sz="4400" b="1" dirty="0" smtClean="0">
                <a:solidFill>
                  <a:schemeClr val="tx1"/>
                </a:solidFill>
              </a:rPr>
              <a:t>data showed</a:t>
            </a:r>
            <a:br>
              <a:rPr lang="en-US" sz="4400" b="1" dirty="0" smtClean="0">
                <a:solidFill>
                  <a:schemeClr val="tx1"/>
                </a:solidFill>
              </a:rPr>
            </a:br>
            <a:r>
              <a:rPr lang="en-US" sz="4400" b="1" dirty="0" smtClean="0">
                <a:solidFill>
                  <a:schemeClr val="tx1"/>
                </a:solidFill>
              </a:rPr>
              <a:t>no </a:t>
            </a:r>
            <a:r>
              <a:rPr lang="en-US" sz="4400" b="1" dirty="0">
                <a:solidFill>
                  <a:schemeClr val="tx1"/>
                </a:solidFill>
              </a:rPr>
              <a:t>significant effects in </a:t>
            </a:r>
            <a:r>
              <a:rPr lang="en-US" sz="4400" b="1" dirty="0" smtClean="0">
                <a:solidFill>
                  <a:schemeClr val="tx1"/>
                </a:solidFill>
              </a:rPr>
              <a:t>either </a:t>
            </a:r>
            <a:r>
              <a:rPr lang="en-US" sz="4400" b="1" dirty="0">
                <a:solidFill>
                  <a:schemeClr val="tx1"/>
                </a:solidFill>
              </a:rPr>
              <a:t>factor, the </a:t>
            </a:r>
            <a:r>
              <a:rPr lang="en-US" sz="4400" b="1" dirty="0" smtClean="0">
                <a:solidFill>
                  <a:schemeClr val="tx1"/>
                </a:solidFill>
              </a:rPr>
              <a:t/>
            </a:r>
            <a:br>
              <a:rPr lang="en-US" sz="4400" b="1" dirty="0" smtClean="0">
                <a:solidFill>
                  <a:schemeClr val="tx1"/>
                </a:solidFill>
              </a:rPr>
            </a:br>
            <a:r>
              <a:rPr lang="en-US" sz="4400" b="1" dirty="0" smtClean="0">
                <a:solidFill>
                  <a:schemeClr val="tx1"/>
                </a:solidFill>
              </a:rPr>
              <a:t>number </a:t>
            </a:r>
            <a:r>
              <a:rPr lang="en-US" sz="4400" b="1" dirty="0">
                <a:solidFill>
                  <a:schemeClr val="tx1"/>
                </a:solidFill>
              </a:rPr>
              <a:t>of recalled </a:t>
            </a:r>
            <a:r>
              <a:rPr lang="en-US" sz="4400" b="1" dirty="0" smtClean="0">
                <a:solidFill>
                  <a:schemeClr val="tx1"/>
                </a:solidFill>
              </a:rPr>
              <a:t>words </a:t>
            </a:r>
            <a:r>
              <a:rPr lang="en-US" sz="4400" b="1" dirty="0">
                <a:solidFill>
                  <a:schemeClr val="tx1"/>
                </a:solidFill>
              </a:rPr>
              <a:t>was </a:t>
            </a:r>
            <a:r>
              <a:rPr lang="en-US" sz="4400" b="1" dirty="0" smtClean="0">
                <a:solidFill>
                  <a:schemeClr val="tx1"/>
                </a:solidFill>
              </a:rPr>
              <a:t>significantly</a:t>
            </a:r>
            <a:br>
              <a:rPr lang="en-US" sz="4400" b="1" dirty="0" smtClean="0">
                <a:solidFill>
                  <a:schemeClr val="tx1"/>
                </a:solidFill>
              </a:rPr>
            </a:br>
            <a:r>
              <a:rPr lang="en-US" sz="4400" b="1" dirty="0" smtClean="0">
                <a:solidFill>
                  <a:schemeClr val="tx1"/>
                </a:solidFill>
              </a:rPr>
              <a:t>associated with student </a:t>
            </a:r>
            <a:r>
              <a:rPr lang="en-US" sz="4400" b="1" dirty="0">
                <a:solidFill>
                  <a:schemeClr val="tx1"/>
                </a:solidFill>
              </a:rPr>
              <a:t>status.  </a:t>
            </a:r>
            <a:r>
              <a:rPr lang="en-US" sz="4400" b="1" dirty="0" smtClean="0">
                <a:solidFill>
                  <a:schemeClr val="tx1"/>
                </a:solidFill>
              </a:rPr>
              <a:t>Students</a:t>
            </a:r>
            <a:br>
              <a:rPr lang="en-US" sz="4400" b="1" dirty="0" smtClean="0">
                <a:solidFill>
                  <a:schemeClr val="tx1"/>
                </a:solidFill>
              </a:rPr>
            </a:br>
            <a:r>
              <a:rPr lang="en-US" sz="4400" b="1" dirty="0" smtClean="0">
                <a:solidFill>
                  <a:schemeClr val="tx1"/>
                </a:solidFill>
              </a:rPr>
              <a:t>recalled </a:t>
            </a:r>
            <a:r>
              <a:rPr lang="en-US" sz="4400" b="1" dirty="0">
                <a:solidFill>
                  <a:schemeClr val="tx1"/>
                </a:solidFill>
              </a:rPr>
              <a:t>less </a:t>
            </a:r>
            <a:r>
              <a:rPr lang="en-US" sz="4400" b="1" dirty="0" smtClean="0">
                <a:solidFill>
                  <a:schemeClr val="tx1"/>
                </a:solidFill>
              </a:rPr>
              <a:t>than </a:t>
            </a:r>
            <a:r>
              <a:rPr lang="en-US" sz="4400" b="1" dirty="0">
                <a:solidFill>
                  <a:schemeClr val="tx1"/>
                </a:solidFill>
              </a:rPr>
              <a:t>non-students.  This </a:t>
            </a:r>
            <a:r>
              <a:rPr lang="en-US" sz="4400" b="1" dirty="0" smtClean="0">
                <a:solidFill>
                  <a:schemeClr val="tx1"/>
                </a:solidFill>
              </a:rPr>
              <a:t>may</a:t>
            </a:r>
            <a:br>
              <a:rPr lang="en-US" sz="4400" b="1" dirty="0" smtClean="0">
                <a:solidFill>
                  <a:schemeClr val="tx1"/>
                </a:solidFill>
              </a:rPr>
            </a:br>
            <a:r>
              <a:rPr lang="en-US" sz="4400" b="1" dirty="0" smtClean="0">
                <a:solidFill>
                  <a:schemeClr val="tx1"/>
                </a:solidFill>
              </a:rPr>
              <a:t>have implications </a:t>
            </a:r>
            <a:r>
              <a:rPr lang="en-US" sz="4400" b="1" dirty="0">
                <a:solidFill>
                  <a:schemeClr val="tx1"/>
                </a:solidFill>
              </a:rPr>
              <a:t>for the </a:t>
            </a:r>
            <a:r>
              <a:rPr lang="en-US" sz="4400" b="1" dirty="0" smtClean="0">
                <a:solidFill>
                  <a:schemeClr val="tx1"/>
                </a:solidFill>
              </a:rPr>
              <a:t>extra-credit-for</a:t>
            </a:r>
            <a:br>
              <a:rPr lang="en-US" sz="4400" b="1" dirty="0" smtClean="0">
                <a:solidFill>
                  <a:schemeClr val="tx1"/>
                </a:solidFill>
              </a:rPr>
            </a:br>
            <a:r>
              <a:rPr lang="en-US" sz="4400" b="1" dirty="0" smtClean="0">
                <a:solidFill>
                  <a:schemeClr val="tx1"/>
                </a:solidFill>
              </a:rPr>
              <a:t>   participation paradigm.</a:t>
            </a:r>
            <a:endParaRPr lang="en-US" sz="4400" dirty="0"/>
          </a:p>
        </p:txBody>
      </p:sp>
      <p:sp>
        <p:nvSpPr>
          <p:cNvPr id="13" name="Hexagon 12"/>
          <p:cNvSpPr/>
          <p:nvPr/>
        </p:nvSpPr>
        <p:spPr>
          <a:xfrm>
            <a:off x="0" y="15466232"/>
            <a:ext cx="17355941" cy="12510654"/>
          </a:xfrm>
          <a:prstGeom prst="hexagon">
            <a:avLst/>
          </a:prstGeom>
          <a:solidFill>
            <a:schemeClr val="accent1">
              <a:alpha val="2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solidFill>
                  <a:schemeClr val="tx1"/>
                </a:solidFill>
              </a:rPr>
              <a:t>Introduction</a:t>
            </a:r>
            <a:endParaRPr lang="en-US" sz="4800" b="1" dirty="0">
              <a:solidFill>
                <a:schemeClr val="tx1"/>
              </a:solidFill>
            </a:endParaRPr>
          </a:p>
          <a:p>
            <a:r>
              <a:rPr lang="en-US" sz="4400" b="1" dirty="0">
                <a:solidFill>
                  <a:schemeClr val="tx1"/>
                </a:solidFill>
              </a:rPr>
              <a:t>Previous researchers that have utilized </a:t>
            </a:r>
            <a:r>
              <a:rPr lang="en-US" sz="4400" b="1" dirty="0" smtClean="0">
                <a:solidFill>
                  <a:schemeClr val="tx1"/>
                </a:solidFill>
              </a:rPr>
              <a:t>affect induction </a:t>
            </a:r>
            <a:r>
              <a:rPr lang="en-US" sz="4400" b="1" dirty="0">
                <a:solidFill>
                  <a:schemeClr val="tx1"/>
                </a:solidFill>
              </a:rPr>
              <a:t>via film in the service of memory </a:t>
            </a:r>
            <a:r>
              <a:rPr lang="en-US" sz="4400" b="1" dirty="0" smtClean="0">
                <a:solidFill>
                  <a:schemeClr val="tx1"/>
                </a:solidFill>
              </a:rPr>
              <a:t>studies often </a:t>
            </a:r>
            <a:r>
              <a:rPr lang="en-US" sz="4400" b="1" dirty="0">
                <a:solidFill>
                  <a:schemeClr val="tx1"/>
                </a:solidFill>
              </a:rPr>
              <a:t>attempted to measure several items (</a:t>
            </a:r>
            <a:r>
              <a:rPr lang="en-US" sz="4400" b="1" dirty="0" smtClean="0">
                <a:solidFill>
                  <a:schemeClr val="tx1"/>
                </a:solidFill>
              </a:rPr>
              <a:t>for example</a:t>
            </a:r>
            <a:r>
              <a:rPr lang="en-US" sz="4400" b="1" dirty="0">
                <a:solidFill>
                  <a:schemeClr val="tx1"/>
                </a:solidFill>
              </a:rPr>
              <a:t>, see Anderson &amp; </a:t>
            </a:r>
            <a:r>
              <a:rPr lang="en-US" sz="4400" b="1" dirty="0" err="1">
                <a:solidFill>
                  <a:schemeClr val="tx1"/>
                </a:solidFill>
              </a:rPr>
              <a:t>Shimamura</a:t>
            </a:r>
            <a:r>
              <a:rPr lang="en-US" sz="4400" b="1" dirty="0">
                <a:solidFill>
                  <a:schemeClr val="tx1"/>
                </a:solidFill>
              </a:rPr>
              <a:t>, 2005</a:t>
            </a:r>
            <a:r>
              <a:rPr lang="en-US" sz="4400" b="1" dirty="0" smtClean="0">
                <a:solidFill>
                  <a:schemeClr val="tx1"/>
                </a:solidFill>
              </a:rPr>
              <a:t>), wherein </a:t>
            </a:r>
            <a:r>
              <a:rPr lang="en-US" sz="4400" b="1" dirty="0">
                <a:solidFill>
                  <a:schemeClr val="tx1"/>
                </a:solidFill>
              </a:rPr>
              <a:t>researchers measured how </a:t>
            </a:r>
            <a:r>
              <a:rPr lang="en-US" sz="4400" b="1" dirty="0" smtClean="0">
                <a:solidFill>
                  <a:schemeClr val="tx1"/>
                </a:solidFill>
              </a:rPr>
              <a:t>much participants </a:t>
            </a:r>
            <a:r>
              <a:rPr lang="en-US" sz="4400" b="1" dirty="0">
                <a:solidFill>
                  <a:schemeClr val="tx1"/>
                </a:solidFill>
              </a:rPr>
              <a:t>recalled  film and contextual detail </a:t>
            </a:r>
            <a:r>
              <a:rPr lang="en-US" sz="4400" b="1" dirty="0" smtClean="0">
                <a:solidFill>
                  <a:schemeClr val="tx1"/>
                </a:solidFill>
              </a:rPr>
              <a:t>as</a:t>
            </a:r>
            <a:br>
              <a:rPr lang="en-US" sz="4400" b="1" dirty="0" smtClean="0">
                <a:solidFill>
                  <a:schemeClr val="tx1"/>
                </a:solidFill>
              </a:rPr>
            </a:br>
            <a:r>
              <a:rPr lang="en-US" sz="4400" b="1" dirty="0" smtClean="0">
                <a:solidFill>
                  <a:schemeClr val="tx1"/>
                </a:solidFill>
              </a:rPr>
              <a:t>well </a:t>
            </a:r>
            <a:r>
              <a:rPr lang="en-US" sz="4400" b="1" dirty="0">
                <a:solidFill>
                  <a:schemeClr val="tx1"/>
                </a:solidFill>
              </a:rPr>
              <a:t>as words presented as the clip was </a:t>
            </a:r>
            <a:r>
              <a:rPr lang="en-US" sz="4400" b="1" dirty="0" smtClean="0">
                <a:solidFill>
                  <a:schemeClr val="tx1"/>
                </a:solidFill>
              </a:rPr>
              <a:t>shown.</a:t>
            </a:r>
            <a:br>
              <a:rPr lang="en-US" sz="4400" b="1" dirty="0" smtClean="0">
                <a:solidFill>
                  <a:schemeClr val="tx1"/>
                </a:solidFill>
              </a:rPr>
            </a:br>
            <a:r>
              <a:rPr lang="en-US" sz="4400" b="1" dirty="0" smtClean="0">
                <a:solidFill>
                  <a:schemeClr val="tx1"/>
                </a:solidFill>
              </a:rPr>
              <a:t>In </a:t>
            </a:r>
            <a:r>
              <a:rPr lang="en-US" sz="4400" b="1" dirty="0">
                <a:solidFill>
                  <a:schemeClr val="tx1"/>
                </a:solidFill>
              </a:rPr>
              <a:t>such complex experiments, </a:t>
            </a:r>
            <a:r>
              <a:rPr lang="en-US" sz="4400" b="1" dirty="0" smtClean="0">
                <a:solidFill>
                  <a:schemeClr val="tx1"/>
                </a:solidFill>
              </a:rPr>
              <a:t>there is always</a:t>
            </a:r>
            <a:br>
              <a:rPr lang="en-US" sz="4400" b="1" dirty="0" smtClean="0">
                <a:solidFill>
                  <a:schemeClr val="tx1"/>
                </a:solidFill>
              </a:rPr>
            </a:br>
            <a:r>
              <a:rPr lang="en-US" sz="4400" b="1" dirty="0" smtClean="0">
                <a:solidFill>
                  <a:schemeClr val="tx1"/>
                </a:solidFill>
              </a:rPr>
              <a:t>the </a:t>
            </a:r>
            <a:r>
              <a:rPr lang="en-US" sz="4400" b="1" dirty="0">
                <a:solidFill>
                  <a:schemeClr val="tx1"/>
                </a:solidFill>
              </a:rPr>
              <a:t>risk that the attempt </a:t>
            </a:r>
            <a:r>
              <a:rPr lang="en-US" sz="4400" b="1" dirty="0" smtClean="0">
                <a:solidFill>
                  <a:schemeClr val="tx1"/>
                </a:solidFill>
              </a:rPr>
              <a:t>to measure </a:t>
            </a:r>
            <a:r>
              <a:rPr lang="en-US" sz="4400" b="1" dirty="0">
                <a:solidFill>
                  <a:schemeClr val="tx1"/>
                </a:solidFill>
              </a:rPr>
              <a:t>so </a:t>
            </a:r>
            <a:r>
              <a:rPr lang="en-US" sz="4400" b="1" dirty="0" smtClean="0">
                <a:solidFill>
                  <a:schemeClr val="tx1"/>
                </a:solidFill>
              </a:rPr>
              <a:t>many</a:t>
            </a:r>
            <a:br>
              <a:rPr lang="en-US" sz="4400" b="1" dirty="0" smtClean="0">
                <a:solidFill>
                  <a:schemeClr val="tx1"/>
                </a:solidFill>
              </a:rPr>
            </a:br>
            <a:r>
              <a:rPr lang="en-US" sz="4400" b="1" dirty="0" smtClean="0">
                <a:solidFill>
                  <a:schemeClr val="tx1"/>
                </a:solidFill>
              </a:rPr>
              <a:t>factors </a:t>
            </a:r>
            <a:r>
              <a:rPr lang="en-US" sz="4400" b="1" dirty="0">
                <a:solidFill>
                  <a:schemeClr val="tx1"/>
                </a:solidFill>
              </a:rPr>
              <a:t>may </a:t>
            </a:r>
            <a:r>
              <a:rPr lang="en-US" sz="4400" b="1" dirty="0" smtClean="0">
                <a:solidFill>
                  <a:schemeClr val="tx1"/>
                </a:solidFill>
              </a:rPr>
              <a:t>confound or </a:t>
            </a:r>
            <a:r>
              <a:rPr lang="en-US" sz="4400" b="1" dirty="0">
                <a:solidFill>
                  <a:schemeClr val="tx1"/>
                </a:solidFill>
              </a:rPr>
              <a:t>confuse the results</a:t>
            </a:r>
            <a:r>
              <a:rPr lang="en-US" sz="4400" b="1" dirty="0" smtClean="0">
                <a:solidFill>
                  <a:schemeClr val="tx1"/>
                </a:solidFill>
              </a:rPr>
              <a:t>.</a:t>
            </a:r>
            <a:br>
              <a:rPr lang="en-US" sz="4400" b="1" dirty="0" smtClean="0">
                <a:solidFill>
                  <a:schemeClr val="tx1"/>
                </a:solidFill>
              </a:rPr>
            </a:br>
            <a:r>
              <a:rPr lang="en-US" sz="4400" b="1" dirty="0" smtClean="0">
                <a:solidFill>
                  <a:schemeClr val="tx1"/>
                </a:solidFill>
              </a:rPr>
              <a:t>This </a:t>
            </a:r>
            <a:r>
              <a:rPr lang="en-US" sz="4400" b="1" dirty="0">
                <a:solidFill>
                  <a:schemeClr val="tx1"/>
                </a:solidFill>
              </a:rPr>
              <a:t>study </a:t>
            </a:r>
            <a:r>
              <a:rPr lang="en-US" sz="4400" b="1" dirty="0" smtClean="0">
                <a:solidFill>
                  <a:schemeClr val="tx1"/>
                </a:solidFill>
              </a:rPr>
              <a:t>sought to </a:t>
            </a:r>
            <a:r>
              <a:rPr lang="en-US" sz="4400" b="1" dirty="0">
                <a:solidFill>
                  <a:schemeClr val="tx1"/>
                </a:solidFill>
              </a:rPr>
              <a:t>avoid those </a:t>
            </a:r>
            <a:r>
              <a:rPr lang="en-US" sz="4400" b="1" dirty="0" smtClean="0">
                <a:solidFill>
                  <a:schemeClr val="tx1"/>
                </a:solidFill>
              </a:rPr>
              <a:t>concerns</a:t>
            </a:r>
            <a:br>
              <a:rPr lang="en-US" sz="4400" b="1" dirty="0" smtClean="0">
                <a:solidFill>
                  <a:schemeClr val="tx1"/>
                </a:solidFill>
              </a:rPr>
            </a:br>
            <a:r>
              <a:rPr lang="en-US" sz="4400" b="1" dirty="0" smtClean="0">
                <a:solidFill>
                  <a:schemeClr val="tx1"/>
                </a:solidFill>
              </a:rPr>
              <a:t>through </a:t>
            </a:r>
            <a:r>
              <a:rPr lang="en-US" sz="4400" b="1" dirty="0">
                <a:solidFill>
                  <a:schemeClr val="tx1"/>
                </a:solidFill>
              </a:rPr>
              <a:t>a </a:t>
            </a:r>
            <a:r>
              <a:rPr lang="en-US" sz="4400" b="1" dirty="0" smtClean="0">
                <a:solidFill>
                  <a:schemeClr val="tx1"/>
                </a:solidFill>
              </a:rPr>
              <a:t>singular </a:t>
            </a:r>
            <a:r>
              <a:rPr lang="en-US" sz="4400" b="1" dirty="0">
                <a:solidFill>
                  <a:schemeClr val="tx1"/>
                </a:solidFill>
              </a:rPr>
              <a:t>focus on </a:t>
            </a:r>
            <a:r>
              <a:rPr lang="en-US" sz="4400" b="1" dirty="0" smtClean="0">
                <a:solidFill>
                  <a:schemeClr val="tx1"/>
                </a:solidFill>
              </a:rPr>
              <a:t>word-recall,</a:t>
            </a:r>
            <a:br>
              <a:rPr lang="en-US" sz="4400" b="1" dirty="0" smtClean="0">
                <a:solidFill>
                  <a:schemeClr val="tx1"/>
                </a:solidFill>
              </a:rPr>
            </a:br>
            <a:r>
              <a:rPr lang="en-US" sz="4400" b="1" dirty="0" smtClean="0">
                <a:solidFill>
                  <a:schemeClr val="tx1"/>
                </a:solidFill>
              </a:rPr>
              <a:t>with </a:t>
            </a:r>
            <a:r>
              <a:rPr lang="en-US" sz="4400" b="1" dirty="0">
                <a:solidFill>
                  <a:schemeClr val="tx1"/>
                </a:solidFill>
              </a:rPr>
              <a:t>the </a:t>
            </a:r>
            <a:r>
              <a:rPr lang="en-US" sz="4400" b="1" dirty="0" smtClean="0">
                <a:solidFill>
                  <a:schemeClr val="tx1"/>
                </a:solidFill>
              </a:rPr>
              <a:t>content </a:t>
            </a:r>
            <a:r>
              <a:rPr lang="en-US" sz="4400" b="1" dirty="0">
                <a:solidFill>
                  <a:schemeClr val="tx1"/>
                </a:solidFill>
              </a:rPr>
              <a:t>of the film used for affect </a:t>
            </a:r>
            <a:r>
              <a:rPr lang="en-US" sz="4400" b="1" dirty="0" smtClean="0">
                <a:solidFill>
                  <a:schemeClr val="tx1"/>
                </a:solidFill>
              </a:rPr>
              <a:t/>
            </a:r>
            <a:br>
              <a:rPr lang="en-US" sz="4400" b="1" dirty="0" smtClean="0">
                <a:solidFill>
                  <a:schemeClr val="tx1"/>
                </a:solidFill>
              </a:rPr>
            </a:br>
            <a:r>
              <a:rPr lang="en-US" sz="4400" b="1" dirty="0" smtClean="0">
                <a:solidFill>
                  <a:schemeClr val="tx1"/>
                </a:solidFill>
              </a:rPr>
              <a:t>    induction </a:t>
            </a:r>
            <a:r>
              <a:rPr lang="en-US" sz="4400" b="1" dirty="0">
                <a:solidFill>
                  <a:schemeClr val="tx1"/>
                </a:solidFill>
              </a:rPr>
              <a:t>only.</a:t>
            </a:r>
          </a:p>
        </p:txBody>
      </p:sp>
      <p:sp>
        <p:nvSpPr>
          <p:cNvPr id="14" name="Hexagon 13"/>
          <p:cNvSpPr/>
          <p:nvPr/>
        </p:nvSpPr>
        <p:spPr>
          <a:xfrm>
            <a:off x="24730364" y="3131127"/>
            <a:ext cx="19160836" cy="12510654"/>
          </a:xfrm>
          <a:prstGeom prst="hexagon">
            <a:avLst/>
          </a:prstGeom>
          <a:solidFill>
            <a:schemeClr val="accent1">
              <a:alpha val="2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8000" b="1" dirty="0" smtClean="0">
                <a:solidFill>
                  <a:schemeClr val="tx1"/>
                </a:solidFill>
              </a:rPr>
              <a:t>Discussion</a:t>
            </a:r>
            <a:endParaRPr lang="en-US" sz="4800" b="1" dirty="0">
              <a:solidFill>
                <a:schemeClr val="tx1"/>
              </a:solidFill>
            </a:endParaRPr>
          </a:p>
          <a:p>
            <a:pPr lvl="0" algn="r"/>
            <a:r>
              <a:rPr lang="en-US" sz="4200" b="1" dirty="0" smtClean="0">
                <a:solidFill>
                  <a:schemeClr val="tx1"/>
                </a:solidFill>
              </a:rPr>
              <a:t>This study was an attempt to partly replicate and further the findings of </a:t>
            </a:r>
            <a:r>
              <a:rPr lang="en-US" sz="4200" b="1" dirty="0" err="1" smtClean="0">
                <a:solidFill>
                  <a:schemeClr val="tx1"/>
                </a:solidFill>
              </a:rPr>
              <a:t>Andeson</a:t>
            </a:r>
            <a:r>
              <a:rPr lang="en-US" sz="4200" b="1" dirty="0" smtClean="0">
                <a:solidFill>
                  <a:schemeClr val="tx1"/>
                </a:solidFill>
              </a:rPr>
              <a:t> &amp; </a:t>
            </a:r>
            <a:r>
              <a:rPr lang="en-US" sz="4200" b="1" dirty="0" err="1" smtClean="0">
                <a:solidFill>
                  <a:schemeClr val="tx1"/>
                </a:solidFill>
              </a:rPr>
              <a:t>Shimamura</a:t>
            </a:r>
            <a:r>
              <a:rPr lang="en-US" sz="4200" b="1" dirty="0" smtClean="0">
                <a:solidFill>
                  <a:schemeClr val="tx1"/>
                </a:solidFill>
              </a:rPr>
              <a:t> (2005), particularly the</a:t>
            </a:r>
            <a:br>
              <a:rPr lang="en-US" sz="4200" b="1" dirty="0" smtClean="0">
                <a:solidFill>
                  <a:schemeClr val="tx1"/>
                </a:solidFill>
              </a:rPr>
            </a:br>
            <a:r>
              <a:rPr lang="en-US" sz="4200" b="1" dirty="0" smtClean="0">
                <a:solidFill>
                  <a:schemeClr val="tx1"/>
                </a:solidFill>
              </a:rPr>
              <a:t> role valence plays in the formation of memories.  Though</a:t>
            </a:r>
            <a:br>
              <a:rPr lang="en-US" sz="4200" b="1" dirty="0" smtClean="0">
                <a:solidFill>
                  <a:schemeClr val="tx1"/>
                </a:solidFill>
              </a:rPr>
            </a:br>
            <a:r>
              <a:rPr lang="en-US" sz="4200" b="1" dirty="0" smtClean="0">
                <a:solidFill>
                  <a:schemeClr val="tx1"/>
                </a:solidFill>
              </a:rPr>
              <a:t>the primary hypotheses were not supported,</a:t>
            </a:r>
            <a:r>
              <a:rPr lang="en-US" sz="4200" b="1" dirty="0">
                <a:solidFill>
                  <a:schemeClr val="tx1"/>
                </a:solidFill>
              </a:rPr>
              <a:t> </a:t>
            </a:r>
            <a:r>
              <a:rPr lang="en-US" sz="4200" b="1" dirty="0" smtClean="0">
                <a:solidFill>
                  <a:schemeClr val="tx1"/>
                </a:solidFill>
              </a:rPr>
              <a:t>it is note- worthy that students, </a:t>
            </a:r>
            <a:r>
              <a:rPr lang="en-US" sz="4200" b="1" i="1" dirty="0" smtClean="0">
                <a:solidFill>
                  <a:schemeClr val="tx1"/>
                </a:solidFill>
              </a:rPr>
              <a:t>vice </a:t>
            </a:r>
            <a:r>
              <a:rPr lang="en-US" sz="4200" b="1" dirty="0" smtClean="0">
                <a:solidFill>
                  <a:schemeClr val="tx1"/>
                </a:solidFill>
              </a:rPr>
              <a:t>non-students,</a:t>
            </a:r>
            <a:r>
              <a:rPr lang="en-US" sz="4200" b="1" dirty="0">
                <a:solidFill>
                  <a:schemeClr val="tx1"/>
                </a:solidFill>
              </a:rPr>
              <a:t> </a:t>
            </a:r>
            <a:r>
              <a:rPr lang="en-US" sz="4200" b="1" dirty="0" smtClean="0">
                <a:solidFill>
                  <a:schemeClr val="tx1"/>
                </a:solidFill>
              </a:rPr>
              <a:t>appeared to</a:t>
            </a:r>
            <a:br>
              <a:rPr lang="en-US" sz="4200" b="1" dirty="0" smtClean="0">
                <a:solidFill>
                  <a:schemeClr val="tx1"/>
                </a:solidFill>
              </a:rPr>
            </a:br>
            <a:r>
              <a:rPr lang="en-US" sz="4200" b="1" dirty="0" smtClean="0">
                <a:solidFill>
                  <a:schemeClr val="tx1"/>
                </a:solidFill>
              </a:rPr>
              <a:t> recall less.  This anomaly, if replicated,</a:t>
            </a:r>
            <a:r>
              <a:rPr lang="en-US" sz="4200" b="1" dirty="0">
                <a:solidFill>
                  <a:schemeClr val="tx1"/>
                </a:solidFill>
              </a:rPr>
              <a:t> </a:t>
            </a:r>
            <a:r>
              <a:rPr lang="en-US" sz="4200" b="1" dirty="0" smtClean="0">
                <a:solidFill>
                  <a:schemeClr val="tx1"/>
                </a:solidFill>
              </a:rPr>
              <a:t>may have</a:t>
            </a:r>
            <a:br>
              <a:rPr lang="en-US" sz="4200" b="1" dirty="0" smtClean="0">
                <a:solidFill>
                  <a:schemeClr val="tx1"/>
                </a:solidFill>
              </a:rPr>
            </a:br>
            <a:r>
              <a:rPr lang="en-US" sz="4200" b="1" dirty="0" smtClean="0">
                <a:solidFill>
                  <a:schemeClr val="tx1"/>
                </a:solidFill>
              </a:rPr>
              <a:t> implications for the pervasive use of</a:t>
            </a:r>
            <a:r>
              <a:rPr lang="en-US" sz="4200" b="1" dirty="0">
                <a:solidFill>
                  <a:schemeClr val="tx1"/>
                </a:solidFill>
              </a:rPr>
              <a:t> </a:t>
            </a:r>
            <a:r>
              <a:rPr lang="en-US" sz="4200" b="1" dirty="0" smtClean="0">
                <a:solidFill>
                  <a:schemeClr val="tx1"/>
                </a:solidFill>
              </a:rPr>
              <a:t>undergraduate</a:t>
            </a:r>
            <a:br>
              <a:rPr lang="en-US" sz="4200" b="1" dirty="0" smtClean="0">
                <a:solidFill>
                  <a:schemeClr val="tx1"/>
                </a:solidFill>
              </a:rPr>
            </a:br>
            <a:r>
              <a:rPr lang="en-US" sz="4200" b="1" dirty="0" smtClean="0">
                <a:solidFill>
                  <a:schemeClr val="tx1"/>
                </a:solidFill>
              </a:rPr>
              <a:t> students in basic psychological</a:t>
            </a:r>
            <a:r>
              <a:rPr lang="en-US" sz="4200" b="1" dirty="0">
                <a:solidFill>
                  <a:schemeClr val="tx1"/>
                </a:solidFill>
              </a:rPr>
              <a:t> </a:t>
            </a:r>
            <a:r>
              <a:rPr lang="en-US" sz="4200" b="1" dirty="0" smtClean="0">
                <a:solidFill>
                  <a:schemeClr val="tx1"/>
                </a:solidFill>
              </a:rPr>
              <a:t>research as the</a:t>
            </a:r>
            <a:br>
              <a:rPr lang="en-US" sz="4200" b="1" dirty="0" smtClean="0">
                <a:solidFill>
                  <a:schemeClr val="tx1"/>
                </a:solidFill>
              </a:rPr>
            </a:br>
            <a:r>
              <a:rPr lang="en-US" sz="4200" b="1" dirty="0" smtClean="0">
                <a:solidFill>
                  <a:schemeClr val="tx1"/>
                </a:solidFill>
              </a:rPr>
              <a:t> results appear to suggest, in some situations, </a:t>
            </a:r>
            <a:br>
              <a:rPr lang="en-US" sz="4200" b="1" dirty="0" smtClean="0">
                <a:solidFill>
                  <a:schemeClr val="tx1"/>
                </a:solidFill>
              </a:rPr>
            </a:br>
            <a:r>
              <a:rPr lang="en-US" sz="4200" b="1" dirty="0" smtClean="0">
                <a:solidFill>
                  <a:schemeClr val="tx1"/>
                </a:solidFill>
              </a:rPr>
              <a:t>students who receive</a:t>
            </a:r>
            <a:r>
              <a:rPr lang="en-US" sz="4200" b="1" dirty="0">
                <a:solidFill>
                  <a:schemeClr val="tx1"/>
                </a:solidFill>
              </a:rPr>
              <a:t> </a:t>
            </a:r>
            <a:r>
              <a:rPr lang="en-US" sz="4200" b="1" dirty="0" smtClean="0">
                <a:solidFill>
                  <a:schemeClr val="tx1"/>
                </a:solidFill>
              </a:rPr>
              <a:t>compensation for </a:t>
            </a:r>
          </a:p>
          <a:p>
            <a:pPr lvl="0" algn="r"/>
            <a:r>
              <a:rPr lang="en-US" sz="4200" b="1" dirty="0" smtClean="0">
                <a:solidFill>
                  <a:schemeClr val="tx1"/>
                </a:solidFill>
              </a:rPr>
              <a:t>participation may feel less</a:t>
            </a:r>
            <a:r>
              <a:rPr lang="en-US" sz="4200" b="1" dirty="0">
                <a:solidFill>
                  <a:schemeClr val="tx1"/>
                </a:solidFill>
              </a:rPr>
              <a:t> </a:t>
            </a:r>
            <a:r>
              <a:rPr lang="en-US" sz="4200" b="1" dirty="0" smtClean="0">
                <a:solidFill>
                  <a:schemeClr val="tx1"/>
                </a:solidFill>
              </a:rPr>
              <a:t>beholden to </a:t>
            </a:r>
            <a:br>
              <a:rPr lang="en-US" sz="4200" b="1" dirty="0" smtClean="0">
                <a:solidFill>
                  <a:schemeClr val="tx1"/>
                </a:solidFill>
              </a:rPr>
            </a:br>
            <a:r>
              <a:rPr lang="en-US" sz="4200" b="1" dirty="0" smtClean="0">
                <a:solidFill>
                  <a:schemeClr val="tx1"/>
                </a:solidFill>
              </a:rPr>
              <a:t>remain attentive during the experiment</a:t>
            </a:r>
            <a:br>
              <a:rPr lang="en-US" sz="4200" b="1" dirty="0" smtClean="0">
                <a:solidFill>
                  <a:schemeClr val="tx1"/>
                </a:solidFill>
              </a:rPr>
            </a:br>
            <a:r>
              <a:rPr lang="en-US" sz="4200" b="1" dirty="0" smtClean="0">
                <a:solidFill>
                  <a:schemeClr val="tx1"/>
                </a:solidFill>
              </a:rPr>
              <a:t> as their “reward” is already a given, </a:t>
            </a:r>
            <a:br>
              <a:rPr lang="en-US" sz="4200" b="1" dirty="0" smtClean="0">
                <a:solidFill>
                  <a:schemeClr val="tx1"/>
                </a:solidFill>
              </a:rPr>
            </a:br>
            <a:r>
              <a:rPr lang="en-US" sz="4200" b="1" dirty="0" smtClean="0">
                <a:solidFill>
                  <a:schemeClr val="tx1"/>
                </a:solidFill>
              </a:rPr>
              <a:t>irrespective of conduct.  The results from </a:t>
            </a:r>
            <a:br>
              <a:rPr lang="en-US" sz="4200" b="1" dirty="0" smtClean="0">
                <a:solidFill>
                  <a:schemeClr val="tx1"/>
                </a:solidFill>
              </a:rPr>
            </a:br>
            <a:r>
              <a:rPr lang="en-US" sz="4200" b="1" dirty="0" smtClean="0">
                <a:solidFill>
                  <a:schemeClr val="tx1"/>
                </a:solidFill>
              </a:rPr>
              <a:t>the non-student population tantalizingly </a:t>
            </a:r>
            <a:br>
              <a:rPr lang="en-US" sz="4200" b="1" dirty="0" smtClean="0">
                <a:solidFill>
                  <a:schemeClr val="tx1"/>
                </a:solidFill>
              </a:rPr>
            </a:br>
            <a:r>
              <a:rPr lang="en-US" sz="4200" b="1" dirty="0" smtClean="0">
                <a:solidFill>
                  <a:schemeClr val="tx1"/>
                </a:solidFill>
              </a:rPr>
              <a:t>suggest that valence may be a factor in recall.</a:t>
            </a:r>
            <a:br>
              <a:rPr lang="en-US" sz="4200" b="1" dirty="0" smtClean="0">
                <a:solidFill>
                  <a:schemeClr val="tx1"/>
                </a:solidFill>
              </a:rPr>
            </a:br>
            <a:r>
              <a:rPr lang="en-US" sz="4200" b="1" dirty="0" smtClean="0">
                <a:solidFill>
                  <a:schemeClr val="tx1"/>
                </a:solidFill>
              </a:rPr>
              <a:t>Further studies may focus on non-</a:t>
            </a:r>
            <a:r>
              <a:rPr lang="en-US" sz="4200" b="1" dirty="0" err="1" smtClean="0">
                <a:solidFill>
                  <a:schemeClr val="tx1"/>
                </a:solidFill>
              </a:rPr>
              <a:t>compen</a:t>
            </a:r>
            <a:r>
              <a:rPr lang="en-US" sz="4200" b="1" dirty="0" smtClean="0">
                <a:solidFill>
                  <a:schemeClr val="tx1"/>
                </a:solidFill>
              </a:rPr>
              <a:t>-</a:t>
            </a:r>
            <a:br>
              <a:rPr lang="en-US" sz="4200" b="1" dirty="0" smtClean="0">
                <a:solidFill>
                  <a:schemeClr val="tx1"/>
                </a:solidFill>
              </a:rPr>
            </a:br>
            <a:r>
              <a:rPr lang="en-US" sz="4200" b="1" dirty="0" smtClean="0">
                <a:solidFill>
                  <a:schemeClr val="tx1"/>
                </a:solidFill>
              </a:rPr>
              <a:t>sable participants to see if these findings hold.   </a:t>
            </a:r>
            <a:endParaRPr lang="en-US" sz="4200" dirty="0"/>
          </a:p>
        </p:txBody>
      </p:sp>
      <p:sp>
        <p:nvSpPr>
          <p:cNvPr id="15" name="Hexagon 14"/>
          <p:cNvSpPr/>
          <p:nvPr/>
        </p:nvSpPr>
        <p:spPr>
          <a:xfrm>
            <a:off x="24730364" y="15633094"/>
            <a:ext cx="19160836" cy="12510654"/>
          </a:xfrm>
          <a:prstGeom prst="hexagon">
            <a:avLst/>
          </a:prstGeom>
          <a:solidFill>
            <a:schemeClr val="accent1">
              <a:alpha val="2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smtClean="0">
                <a:solidFill>
                  <a:schemeClr val="tx1"/>
                </a:solidFill>
              </a:rPr>
              <a:t>Summary</a:t>
            </a:r>
            <a:endParaRPr lang="en-US" sz="4800" b="1" dirty="0">
              <a:solidFill>
                <a:schemeClr val="tx1"/>
              </a:solidFill>
            </a:endParaRPr>
          </a:p>
          <a:p>
            <a:pPr algn="r"/>
            <a:r>
              <a:rPr lang="en-US" sz="4400" b="1" dirty="0" smtClean="0">
                <a:solidFill>
                  <a:schemeClr val="tx1"/>
                </a:solidFill>
              </a:rPr>
              <a:t>Although previous research suggested that affect and arousal have significant effects on what is recalled,</a:t>
            </a:r>
            <a:br>
              <a:rPr lang="en-US" sz="4400" b="1" dirty="0" smtClean="0">
                <a:solidFill>
                  <a:schemeClr val="tx1"/>
                </a:solidFill>
              </a:rPr>
            </a:br>
            <a:r>
              <a:rPr lang="en-US" sz="4400" b="1" dirty="0" smtClean="0">
                <a:solidFill>
                  <a:schemeClr val="tx1"/>
                </a:solidFill>
              </a:rPr>
              <a:t> the degree of detail of the recollection, and the </a:t>
            </a:r>
            <a:br>
              <a:rPr lang="en-US" sz="4400" b="1" dirty="0" smtClean="0">
                <a:solidFill>
                  <a:schemeClr val="tx1"/>
                </a:solidFill>
              </a:rPr>
            </a:br>
            <a:r>
              <a:rPr lang="en-US" sz="4400" b="1" dirty="0" smtClean="0">
                <a:solidFill>
                  <a:schemeClr val="tx1"/>
                </a:solidFill>
              </a:rPr>
              <a:t>contextual data associated with it, this quasi-</a:t>
            </a:r>
            <a:br>
              <a:rPr lang="en-US" sz="4400" b="1" dirty="0" smtClean="0">
                <a:solidFill>
                  <a:schemeClr val="tx1"/>
                </a:solidFill>
              </a:rPr>
            </a:br>
            <a:r>
              <a:rPr lang="en-US" sz="4400" b="1" dirty="0" smtClean="0">
                <a:solidFill>
                  <a:schemeClr val="tx1"/>
                </a:solidFill>
              </a:rPr>
              <a:t>experiment was not able to replicate the results.</a:t>
            </a:r>
            <a:br>
              <a:rPr lang="en-US" sz="4400" b="1" dirty="0" smtClean="0">
                <a:solidFill>
                  <a:schemeClr val="tx1"/>
                </a:solidFill>
              </a:rPr>
            </a:br>
            <a:r>
              <a:rPr lang="en-US" sz="4400" b="1" dirty="0" smtClean="0">
                <a:solidFill>
                  <a:schemeClr val="tx1"/>
                </a:solidFill>
              </a:rPr>
              <a:t>However, we were able to note the apparent </a:t>
            </a:r>
            <a:br>
              <a:rPr lang="en-US" sz="4400" b="1" dirty="0" smtClean="0">
                <a:solidFill>
                  <a:schemeClr val="tx1"/>
                </a:solidFill>
              </a:rPr>
            </a:br>
            <a:r>
              <a:rPr lang="en-US" sz="4400" b="1" dirty="0" smtClean="0">
                <a:solidFill>
                  <a:schemeClr val="tx1"/>
                </a:solidFill>
              </a:rPr>
              <a:t>significance of participant status on the </a:t>
            </a:r>
            <a:br>
              <a:rPr lang="en-US" sz="4400" b="1" dirty="0" smtClean="0">
                <a:solidFill>
                  <a:schemeClr val="tx1"/>
                </a:solidFill>
              </a:rPr>
            </a:br>
            <a:r>
              <a:rPr lang="en-US" sz="4400" b="1" dirty="0" smtClean="0">
                <a:solidFill>
                  <a:schemeClr val="tx1"/>
                </a:solidFill>
              </a:rPr>
              <a:t>number of recalled words.  The data suggest</a:t>
            </a:r>
            <a:br>
              <a:rPr lang="en-US" sz="4400" b="1" dirty="0" smtClean="0">
                <a:solidFill>
                  <a:schemeClr val="tx1"/>
                </a:solidFill>
              </a:rPr>
            </a:br>
            <a:r>
              <a:rPr lang="en-US" sz="4400" b="1" dirty="0" smtClean="0">
                <a:solidFill>
                  <a:schemeClr val="tx1"/>
                </a:solidFill>
              </a:rPr>
              <a:t> that, in some situations, compensated </a:t>
            </a:r>
            <a:br>
              <a:rPr lang="en-US" sz="4400" b="1" dirty="0" smtClean="0">
                <a:solidFill>
                  <a:schemeClr val="tx1"/>
                </a:solidFill>
              </a:rPr>
            </a:br>
            <a:r>
              <a:rPr lang="en-US" sz="4400" b="1" dirty="0" smtClean="0">
                <a:solidFill>
                  <a:schemeClr val="tx1"/>
                </a:solidFill>
              </a:rPr>
              <a:t>students may not be as attentive to </a:t>
            </a:r>
            <a:br>
              <a:rPr lang="en-US" sz="4400" b="1" dirty="0" smtClean="0">
                <a:solidFill>
                  <a:schemeClr val="tx1"/>
                </a:solidFill>
              </a:rPr>
            </a:br>
            <a:r>
              <a:rPr lang="en-US" sz="4400" b="1" dirty="0" smtClean="0">
                <a:solidFill>
                  <a:schemeClr val="tx1"/>
                </a:solidFill>
              </a:rPr>
              <a:t>protocols as their non-compensated</a:t>
            </a:r>
            <a:br>
              <a:rPr lang="en-US" sz="4400" b="1" dirty="0" smtClean="0">
                <a:solidFill>
                  <a:schemeClr val="tx1"/>
                </a:solidFill>
              </a:rPr>
            </a:br>
            <a:r>
              <a:rPr lang="en-US" sz="4400" b="1" dirty="0" smtClean="0">
                <a:solidFill>
                  <a:schemeClr val="tx1"/>
                </a:solidFill>
              </a:rPr>
              <a:t> counterparts.  As for the use of YouTube</a:t>
            </a:r>
            <a:br>
              <a:rPr lang="en-US" sz="4400" b="1" dirty="0" smtClean="0">
                <a:solidFill>
                  <a:schemeClr val="tx1"/>
                </a:solidFill>
              </a:rPr>
            </a:br>
            <a:r>
              <a:rPr lang="en-US" sz="4400" b="1" dirty="0" smtClean="0">
                <a:solidFill>
                  <a:schemeClr val="tx1"/>
                </a:solidFill>
              </a:rPr>
              <a:t> as an experimental tool, this study </a:t>
            </a:r>
            <a:br>
              <a:rPr lang="en-US" sz="4400" b="1" dirty="0" smtClean="0">
                <a:solidFill>
                  <a:schemeClr val="tx1"/>
                </a:solidFill>
              </a:rPr>
            </a:br>
            <a:r>
              <a:rPr lang="en-US" sz="4400" b="1" dirty="0" smtClean="0">
                <a:solidFill>
                  <a:schemeClr val="tx1"/>
                </a:solidFill>
              </a:rPr>
              <a:t>validated its use, with caveats.</a:t>
            </a:r>
            <a:endParaRPr lang="en-US" sz="4400" b="1" dirty="0">
              <a:solidFill>
                <a:schemeClr val="tx1"/>
              </a:solidFill>
            </a:endParaRPr>
          </a:p>
        </p:txBody>
      </p:sp>
      <p:sp>
        <p:nvSpPr>
          <p:cNvPr id="4" name="TextBox 3"/>
          <p:cNvSpPr txBox="1"/>
          <p:nvPr/>
        </p:nvSpPr>
        <p:spPr>
          <a:xfrm>
            <a:off x="11917921" y="415633"/>
            <a:ext cx="20055362" cy="5148782"/>
          </a:xfrm>
          <a:prstGeom prst="rect">
            <a:avLst/>
          </a:prstGeom>
          <a:noFill/>
        </p:spPr>
        <p:txBody>
          <a:bodyPr wrap="none" rtlCol="0">
            <a:spAutoFit/>
          </a:bodyPr>
          <a:lstStyle/>
          <a:p>
            <a:pPr algn="ctr"/>
            <a:r>
              <a:rPr lang="en-US" sz="9600" b="1" dirty="0">
                <a:effectLst>
                  <a:outerShdw blurRad="50800" dist="38100" dir="2700000" algn="tl" rotWithShape="0">
                    <a:srgbClr val="FF0000">
                      <a:alpha val="40000"/>
                    </a:srgbClr>
                  </a:outerShdw>
                </a:effectLst>
              </a:rPr>
              <a:t>EMOTION AND RECALL</a:t>
            </a:r>
          </a:p>
          <a:p>
            <a:pPr algn="ctr"/>
            <a:r>
              <a:rPr lang="en-US" sz="8000" b="1" dirty="0"/>
              <a:t>Dominic B.I.A. Tzimisces &amp; Michaela </a:t>
            </a:r>
            <a:r>
              <a:rPr lang="en-US" sz="8000" b="1" dirty="0" smtClean="0"/>
              <a:t>Montalvo</a:t>
            </a:r>
            <a:endParaRPr lang="en-US" sz="8000" b="1" dirty="0"/>
          </a:p>
          <a:p>
            <a:pPr algn="ctr"/>
            <a:r>
              <a:rPr lang="en-US" sz="8000" b="1" dirty="0"/>
              <a:t>Eastern Oregon University</a:t>
            </a:r>
          </a:p>
          <a:p>
            <a:endParaRPr lang="en-US" dirty="0"/>
          </a:p>
        </p:txBody>
      </p:sp>
      <p:sp>
        <p:nvSpPr>
          <p:cNvPr id="16" name="Hexagon 15"/>
          <p:cNvSpPr>
            <a:spLocks/>
          </p:cNvSpPr>
          <p:nvPr/>
        </p:nvSpPr>
        <p:spPr>
          <a:xfrm>
            <a:off x="12401816" y="6087311"/>
            <a:ext cx="19087569" cy="12801600"/>
          </a:xfrm>
          <a:prstGeom prst="hexagon">
            <a:avLst/>
          </a:prstGeom>
          <a:solidFill>
            <a:schemeClr val="accent1">
              <a:alpha val="2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prstClr val="black"/>
                </a:solidFill>
              </a:rPr>
              <a:t>Methods</a:t>
            </a:r>
          </a:p>
          <a:p>
            <a:pPr lvl="0" algn="just"/>
            <a:r>
              <a:rPr lang="en-US" sz="4400" b="1" dirty="0">
                <a:solidFill>
                  <a:prstClr val="black"/>
                </a:solidFill>
              </a:rPr>
              <a:t>There were 43 participants, 23 students and 20 non-students (29 female &amp; 14 male).  Student participants were offered extra credit for currently enrolled psychology courses.  After informed consent all were assigned to a condition based on their birth month and asked to memorize as many of a 20-word set of neutrally valenced words prior to affect induction </a:t>
            </a:r>
            <a:r>
              <a:rPr lang="en-US" sz="4400" b="1" i="1" dirty="0">
                <a:solidFill>
                  <a:prstClr val="black"/>
                </a:solidFill>
              </a:rPr>
              <a:t>via </a:t>
            </a:r>
            <a:r>
              <a:rPr lang="en-US" sz="4400" b="1" dirty="0">
                <a:solidFill>
                  <a:prstClr val="black"/>
                </a:solidFill>
              </a:rPr>
              <a:t>film. Then, they watched a YouTube video which separated them into one of four conditions:  Positive Affect/Low Arousal, Positive Affect/High Arousal, Negative Affect/Low Arousal, and Negative Affect/High Arousal. Afterwards, they were instructed to write down however many words they recalled and email the list to the researchers, along with their condition number and sex.</a:t>
            </a:r>
            <a:endParaRPr lang="en-US" sz="4400" b="1" dirty="0">
              <a:solidFill>
                <a:prstClr val="white"/>
              </a:solidFill>
            </a:endParaRPr>
          </a:p>
        </p:txBody>
      </p:sp>
      <p:sp>
        <p:nvSpPr>
          <p:cNvPr id="17" name="Hexagon 16"/>
          <p:cNvSpPr>
            <a:spLocks/>
          </p:cNvSpPr>
          <p:nvPr/>
        </p:nvSpPr>
        <p:spPr>
          <a:xfrm>
            <a:off x="12403836" y="18888911"/>
            <a:ext cx="19083528" cy="12801600"/>
          </a:xfrm>
          <a:prstGeom prst="hexagon">
            <a:avLst/>
          </a:prstGeom>
          <a:solidFill>
            <a:schemeClr val="accent1">
              <a:alpha val="2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1" dirty="0" smtClean="0">
              <a:solidFill>
                <a:prstClr val="black"/>
              </a:solidFill>
            </a:endParaRPr>
          </a:p>
          <a:p>
            <a:pPr lvl="0" algn="ctr"/>
            <a:r>
              <a:rPr lang="en-US" b="1" dirty="0" smtClean="0">
                <a:solidFill>
                  <a:prstClr val="black"/>
                </a:solidFill>
              </a:rPr>
              <a:t>Results</a:t>
            </a:r>
            <a:endParaRPr lang="en-US" b="1" dirty="0">
              <a:solidFill>
                <a:prstClr val="black"/>
              </a:solidFill>
            </a:endParaRPr>
          </a:p>
          <a:p>
            <a:pPr lvl="0" algn="just"/>
            <a:r>
              <a:rPr lang="en-US" sz="4400" b="1" dirty="0">
                <a:solidFill>
                  <a:prstClr val="black"/>
                </a:solidFill>
              </a:rPr>
              <a:t>Although there were no significant associations in the overall dataset between recall, valence, or arousal, there was a significant association between student status and number of words recalled: F(1,35)=5.172, p=0.03.  Additionally, the relationship between non-students, valence, and recollection was noteworthy: F(1,17)=3.53, p=0.08. </a:t>
            </a:r>
            <a:endParaRPr lang="en-US" sz="4400" b="1" dirty="0" smtClean="0">
              <a:solidFill>
                <a:prstClr val="black"/>
              </a:solidFill>
            </a:endParaRPr>
          </a:p>
          <a:p>
            <a:pPr lvl="0"/>
            <a:endParaRPr lang="en-US" sz="4400" b="1" dirty="0">
              <a:solidFill>
                <a:prstClr val="black"/>
              </a:solidFill>
            </a:endParaRPr>
          </a:p>
          <a:p>
            <a:pPr lvl="0"/>
            <a:endParaRPr lang="en-US" sz="4400" b="1" dirty="0" smtClean="0">
              <a:solidFill>
                <a:prstClr val="black"/>
              </a:solidFill>
            </a:endParaRPr>
          </a:p>
          <a:p>
            <a:pPr lvl="0"/>
            <a:endParaRPr lang="en-US" sz="4400" b="1" dirty="0">
              <a:solidFill>
                <a:prstClr val="black"/>
              </a:solidFill>
            </a:endParaRPr>
          </a:p>
          <a:p>
            <a:pPr lvl="0"/>
            <a:endParaRPr lang="en-US" sz="4400" b="1" dirty="0" smtClean="0">
              <a:solidFill>
                <a:prstClr val="black"/>
              </a:solidFill>
            </a:endParaRPr>
          </a:p>
          <a:p>
            <a:pPr lvl="0"/>
            <a:endParaRPr lang="en-US" sz="4400" b="1" dirty="0">
              <a:solidFill>
                <a:prstClr val="black"/>
              </a:solidFill>
            </a:endParaRPr>
          </a:p>
          <a:p>
            <a:pPr lvl="0"/>
            <a:endParaRPr lang="en-US" sz="4400" b="1" dirty="0" smtClean="0">
              <a:solidFill>
                <a:prstClr val="black"/>
              </a:solidFill>
            </a:endParaRPr>
          </a:p>
          <a:p>
            <a:pPr lvl="0"/>
            <a:endParaRPr lang="en-US" sz="4400" b="1" dirty="0">
              <a:solidFill>
                <a:prstClr val="black"/>
              </a:solidFill>
            </a:endParaRPr>
          </a:p>
          <a:p>
            <a:pPr lvl="0"/>
            <a:endParaRPr lang="en-US" sz="4400" b="1" dirty="0" smtClean="0">
              <a:solidFill>
                <a:prstClr val="black"/>
              </a:solidFill>
            </a:endParaRPr>
          </a:p>
          <a:p>
            <a:pPr lvl="0"/>
            <a:endParaRPr lang="en-US" sz="4400" b="1" dirty="0">
              <a:solidFill>
                <a:prstClr val="black"/>
              </a:solidFill>
            </a:endParaRPr>
          </a:p>
          <a:p>
            <a:pPr lvl="0"/>
            <a:endParaRPr lang="en-US" sz="4400" b="1" dirty="0" smtClean="0">
              <a:solidFill>
                <a:prstClr val="black"/>
              </a:solidFill>
            </a:endParaRPr>
          </a:p>
          <a:p>
            <a:pPr lvl="0"/>
            <a:endParaRPr lang="en-US" sz="4400" b="1" dirty="0">
              <a:solidFill>
                <a:prstClr val="black"/>
              </a:solidFill>
            </a:endParaRP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97152" y="24621503"/>
            <a:ext cx="8296897" cy="8296897"/>
          </a:xfrm>
          <a:prstGeom prst="rect">
            <a:avLst/>
          </a:prstGeom>
          <a:ln>
            <a:solidFill>
              <a:srgbClr val="FF0000"/>
            </a:solidFill>
          </a:ln>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784442" cy="2563094"/>
          </a:xfrm>
          <a:prstGeom prst="rect">
            <a:avLst/>
          </a:prstGeom>
        </p:spPr>
      </p:pic>
    </p:spTree>
    <p:extLst>
      <p:ext uri="{BB962C8B-B14F-4D97-AF65-F5344CB8AC3E}">
        <p14:creationId xmlns:p14="http://schemas.microsoft.com/office/powerpoint/2010/main" val="2431687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40000" r="-40000"/>
          </a:stretch>
        </a:blipFill>
        <a:effectLst/>
      </p:bgPr>
    </p:bg>
    <p:spTree>
      <p:nvGrpSpPr>
        <p:cNvPr id="1" name=""/>
        <p:cNvGrpSpPr/>
        <p:nvPr/>
      </p:nvGrpSpPr>
      <p:grpSpPr>
        <a:xfrm>
          <a:off x="0" y="0"/>
          <a:ext cx="0" cy="0"/>
          <a:chOff x="0" y="0"/>
          <a:chExt cx="0" cy="0"/>
        </a:xfrm>
      </p:grpSpPr>
      <p:sp>
        <p:nvSpPr>
          <p:cNvPr id="2" name="TextBox 1"/>
          <p:cNvSpPr txBox="1"/>
          <p:nvPr/>
        </p:nvSpPr>
        <p:spPr>
          <a:xfrm>
            <a:off x="0" y="1239649"/>
            <a:ext cx="21670741" cy="30439102"/>
          </a:xfrm>
          <a:prstGeom prst="rect">
            <a:avLst/>
          </a:prstGeom>
          <a:noFill/>
        </p:spPr>
        <p:txBody>
          <a:bodyPr wrap="none" rtlCol="0">
            <a:spAutoFit/>
          </a:bodyPr>
          <a:lstStyle/>
          <a:p>
            <a:r>
              <a:rPr lang="en-US" sz="4000" dirty="0" err="1">
                <a:solidFill>
                  <a:srgbClr val="000000"/>
                </a:solidFill>
                <a:latin typeface="Times New Roman" panose="02020603050405020304" pitchFamily="18" charset="0"/>
              </a:rPr>
              <a:t>Aben</a:t>
            </a:r>
            <a:r>
              <a:rPr lang="en-US" sz="4000" dirty="0">
                <a:solidFill>
                  <a:srgbClr val="000000"/>
                </a:solidFill>
                <a:latin typeface="Times New Roman" panose="02020603050405020304" pitchFamily="18" charset="0"/>
              </a:rPr>
              <a:t>, B., </a:t>
            </a:r>
            <a:r>
              <a:rPr lang="en-US" sz="4000" dirty="0" err="1">
                <a:solidFill>
                  <a:srgbClr val="000000"/>
                </a:solidFill>
                <a:latin typeface="Times New Roman" panose="02020603050405020304" pitchFamily="18" charset="0"/>
              </a:rPr>
              <a:t>Stapert</a:t>
            </a:r>
            <a:r>
              <a:rPr lang="en-US" sz="4000" dirty="0">
                <a:solidFill>
                  <a:srgbClr val="000000"/>
                </a:solidFill>
                <a:latin typeface="Times New Roman" panose="02020603050405020304" pitchFamily="18" charset="0"/>
              </a:rPr>
              <a:t>, S., &amp; </a:t>
            </a:r>
            <a:r>
              <a:rPr lang="en-US" sz="4000" dirty="0" err="1">
                <a:solidFill>
                  <a:srgbClr val="000000"/>
                </a:solidFill>
                <a:latin typeface="Times New Roman" panose="02020603050405020304" pitchFamily="18" charset="0"/>
              </a:rPr>
              <a:t>Blokland</a:t>
            </a:r>
            <a:r>
              <a:rPr lang="en-US" sz="4000" dirty="0">
                <a:solidFill>
                  <a:srgbClr val="000000"/>
                </a:solidFill>
                <a:latin typeface="Times New Roman" panose="02020603050405020304" pitchFamily="18" charset="0"/>
              </a:rPr>
              <a:t>, A. (2012). About the distinction between working memory</a:t>
            </a:r>
            <a:endParaRPr lang="en-US" sz="4000" dirty="0"/>
          </a:p>
          <a:p>
            <a:pPr indent="457200"/>
            <a:r>
              <a:rPr lang="en-US" sz="4000" dirty="0">
                <a:solidFill>
                  <a:srgbClr val="000000"/>
                </a:solidFill>
                <a:latin typeface="Times New Roman" panose="02020603050405020304" pitchFamily="18" charset="0"/>
              </a:rPr>
              <a:t>and short-term memory. </a:t>
            </a:r>
            <a:r>
              <a:rPr lang="en-US" sz="4000" i="1" dirty="0">
                <a:solidFill>
                  <a:srgbClr val="000000"/>
                </a:solidFill>
                <a:latin typeface="Times New Roman" panose="02020603050405020304" pitchFamily="18" charset="0"/>
              </a:rPr>
              <a:t>Frontiers in Psychology</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3</a:t>
            </a:r>
            <a:r>
              <a:rPr lang="en-US" sz="4000" dirty="0">
                <a:solidFill>
                  <a:srgbClr val="000000"/>
                </a:solidFill>
                <a:latin typeface="Times New Roman" panose="02020603050405020304" pitchFamily="18" charset="0"/>
              </a:rPr>
              <a:t>, Article 301.</a:t>
            </a:r>
            <a:endParaRPr lang="en-US" sz="4000" dirty="0"/>
          </a:p>
          <a:p>
            <a:pPr indent="457200"/>
            <a:r>
              <a:rPr lang="en-US" sz="4000" dirty="0">
                <a:solidFill>
                  <a:srgbClr val="000000"/>
                </a:solidFill>
                <a:latin typeface="Times New Roman" panose="02020603050405020304" pitchFamily="18" charset="0"/>
              </a:rPr>
              <a:t>doi:10.3389/fpsyg.2012.00301</a:t>
            </a:r>
            <a:endParaRPr lang="en-US" sz="4000" dirty="0"/>
          </a:p>
          <a:p>
            <a:r>
              <a:rPr lang="en-US" sz="4000" dirty="0" err="1">
                <a:solidFill>
                  <a:srgbClr val="000000"/>
                </a:solidFill>
                <a:latin typeface="Times New Roman" panose="02020603050405020304" pitchFamily="18" charset="0"/>
              </a:rPr>
              <a:t>Altarriba</a:t>
            </a:r>
            <a:r>
              <a:rPr lang="en-US" sz="4000" dirty="0">
                <a:solidFill>
                  <a:srgbClr val="000000"/>
                </a:solidFill>
                <a:latin typeface="Times New Roman" panose="02020603050405020304" pitchFamily="18" charset="0"/>
              </a:rPr>
              <a:t>, J. (2012). Emotion and mood: Over 120 years of contemplation and exploration in</a:t>
            </a:r>
            <a:endParaRPr lang="en-US" sz="4000" dirty="0"/>
          </a:p>
          <a:p>
            <a:pPr indent="457200"/>
            <a:r>
              <a:rPr lang="en-US" sz="4000" i="1" dirty="0">
                <a:solidFill>
                  <a:srgbClr val="000000"/>
                </a:solidFill>
                <a:latin typeface="Times New Roman" panose="02020603050405020304" pitchFamily="18" charset="0"/>
              </a:rPr>
              <a:t>The American Journal of Psychology</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The American Journal of Psychology</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125</a:t>
            </a:r>
            <a:r>
              <a:rPr lang="en-US" sz="4000" dirty="0">
                <a:solidFill>
                  <a:srgbClr val="000000"/>
                </a:solidFill>
                <a:latin typeface="Times New Roman" panose="02020603050405020304" pitchFamily="18" charset="0"/>
              </a:rPr>
              <a:t>,</a:t>
            </a:r>
            <a:endParaRPr lang="en-US" sz="4000" dirty="0"/>
          </a:p>
          <a:p>
            <a:pPr indent="457200"/>
            <a:r>
              <a:rPr lang="en-US" sz="4000" dirty="0">
                <a:solidFill>
                  <a:srgbClr val="000000"/>
                </a:solidFill>
                <a:latin typeface="Times New Roman" panose="02020603050405020304" pitchFamily="18" charset="0"/>
              </a:rPr>
              <a:t>409-422. doi:10.5406/amerjpsyc.125.4.0409</a:t>
            </a:r>
            <a:endParaRPr lang="en-US" sz="4000" dirty="0"/>
          </a:p>
          <a:p>
            <a:r>
              <a:rPr lang="en-US" sz="4000" dirty="0">
                <a:solidFill>
                  <a:srgbClr val="000000"/>
                </a:solidFill>
                <a:latin typeface="Times New Roman" panose="02020603050405020304" pitchFamily="18" charset="0"/>
              </a:rPr>
              <a:t>Anderson, L., &amp; </a:t>
            </a:r>
            <a:r>
              <a:rPr lang="en-US" sz="4000" dirty="0" err="1">
                <a:solidFill>
                  <a:srgbClr val="000000"/>
                </a:solidFill>
                <a:latin typeface="Times New Roman" panose="02020603050405020304" pitchFamily="18" charset="0"/>
              </a:rPr>
              <a:t>Shimamura</a:t>
            </a:r>
            <a:r>
              <a:rPr lang="en-US" sz="4000" dirty="0">
                <a:solidFill>
                  <a:srgbClr val="000000"/>
                </a:solidFill>
                <a:latin typeface="Times New Roman" panose="02020603050405020304" pitchFamily="18" charset="0"/>
              </a:rPr>
              <a:t>, A. P. (2005). Influences of emotion on context memory while</a:t>
            </a:r>
            <a:endParaRPr lang="en-US" sz="4000" dirty="0"/>
          </a:p>
          <a:p>
            <a:pPr indent="457200"/>
            <a:r>
              <a:rPr lang="en-US" sz="4000" dirty="0">
                <a:solidFill>
                  <a:srgbClr val="000000"/>
                </a:solidFill>
                <a:latin typeface="Times New Roman" panose="02020603050405020304" pitchFamily="18" charset="0"/>
              </a:rPr>
              <a:t>viewing film clips. </a:t>
            </a:r>
            <a:r>
              <a:rPr lang="en-US" sz="4000" i="1" dirty="0">
                <a:solidFill>
                  <a:srgbClr val="000000"/>
                </a:solidFill>
                <a:latin typeface="Times New Roman" panose="02020603050405020304" pitchFamily="18" charset="0"/>
              </a:rPr>
              <a:t>The American Journal of Psychology</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118</a:t>
            </a:r>
            <a:r>
              <a:rPr lang="en-US" sz="4000" dirty="0">
                <a:solidFill>
                  <a:srgbClr val="000000"/>
                </a:solidFill>
                <a:latin typeface="Times New Roman" panose="02020603050405020304" pitchFamily="18" charset="0"/>
              </a:rPr>
              <a:t>, 323-337.</a:t>
            </a:r>
            <a:endParaRPr lang="en-US" sz="4000" dirty="0"/>
          </a:p>
          <a:p>
            <a:r>
              <a:rPr lang="en-US" sz="4000" dirty="0" err="1">
                <a:solidFill>
                  <a:srgbClr val="000000"/>
                </a:solidFill>
                <a:latin typeface="Times New Roman" panose="02020603050405020304" pitchFamily="18" charset="0"/>
              </a:rPr>
              <a:t>Baddeley</a:t>
            </a:r>
            <a:r>
              <a:rPr lang="en-US" sz="4000" dirty="0">
                <a:solidFill>
                  <a:srgbClr val="000000"/>
                </a:solidFill>
                <a:latin typeface="Times New Roman" panose="02020603050405020304" pitchFamily="18" charset="0"/>
              </a:rPr>
              <a:t>, A. D. (2002). Is working memory still working? </a:t>
            </a:r>
            <a:r>
              <a:rPr lang="en-US" sz="4000" i="1" dirty="0">
                <a:solidFill>
                  <a:srgbClr val="000000"/>
                </a:solidFill>
                <a:latin typeface="Times New Roman" panose="02020603050405020304" pitchFamily="18" charset="0"/>
              </a:rPr>
              <a:t>European Psychologist</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7</a:t>
            </a:r>
            <a:r>
              <a:rPr lang="en-US" sz="4000" dirty="0">
                <a:solidFill>
                  <a:srgbClr val="000000"/>
                </a:solidFill>
                <a:latin typeface="Times New Roman" panose="02020603050405020304" pitchFamily="18" charset="0"/>
              </a:rPr>
              <a:t>, 85-97.</a:t>
            </a:r>
            <a:endParaRPr lang="en-US" sz="4000" dirty="0"/>
          </a:p>
          <a:p>
            <a:pPr indent="457200"/>
            <a:r>
              <a:rPr lang="en-US" sz="4000" dirty="0">
                <a:solidFill>
                  <a:srgbClr val="000000"/>
                </a:solidFill>
                <a:latin typeface="Times New Roman" panose="02020603050405020304" pitchFamily="18" charset="0"/>
              </a:rPr>
              <a:t>doi:10.1027//1016-9040.7.2.85</a:t>
            </a:r>
            <a:endParaRPr lang="en-US" sz="4000" dirty="0"/>
          </a:p>
          <a:p>
            <a:r>
              <a:rPr lang="en-US" sz="4000" dirty="0" err="1">
                <a:solidFill>
                  <a:srgbClr val="000000"/>
                </a:solidFill>
                <a:latin typeface="Times New Roman" panose="02020603050405020304" pitchFamily="18" charset="0"/>
              </a:rPr>
              <a:t>Baddeley</a:t>
            </a:r>
            <a:r>
              <a:rPr lang="en-US" sz="4000" dirty="0">
                <a:solidFill>
                  <a:srgbClr val="000000"/>
                </a:solidFill>
                <a:latin typeface="Times New Roman" panose="02020603050405020304" pitchFamily="18" charset="0"/>
              </a:rPr>
              <a:t>, A. D., &amp; Hitch, G. J. (1974). Working memory. In G. A. Bower (Ed.), </a:t>
            </a:r>
            <a:r>
              <a:rPr lang="en-US" sz="4000" i="1" dirty="0">
                <a:solidFill>
                  <a:srgbClr val="000000"/>
                </a:solidFill>
                <a:latin typeface="Times New Roman" panose="02020603050405020304" pitchFamily="18" charset="0"/>
              </a:rPr>
              <a:t>Recent</a:t>
            </a:r>
            <a:endParaRPr lang="en-US" sz="4000" dirty="0"/>
          </a:p>
          <a:p>
            <a:pPr indent="457200"/>
            <a:r>
              <a:rPr lang="en-US" sz="4000" i="1" dirty="0">
                <a:solidFill>
                  <a:srgbClr val="000000"/>
                </a:solidFill>
                <a:latin typeface="Times New Roman" panose="02020603050405020304" pitchFamily="18" charset="0"/>
              </a:rPr>
              <a:t>advances in learning and motivation</a:t>
            </a:r>
            <a:r>
              <a:rPr lang="en-US" sz="4000" dirty="0">
                <a:solidFill>
                  <a:srgbClr val="000000"/>
                </a:solidFill>
                <a:latin typeface="Times New Roman" panose="02020603050405020304" pitchFamily="18" charset="0"/>
              </a:rPr>
              <a:t> (Vol. 8, pp. 47-90). New York, NY: Academic</a:t>
            </a:r>
            <a:endParaRPr lang="en-US" sz="4000" dirty="0"/>
          </a:p>
          <a:p>
            <a:pPr indent="457200"/>
            <a:r>
              <a:rPr lang="en-US" sz="4000" dirty="0">
                <a:solidFill>
                  <a:srgbClr val="000000"/>
                </a:solidFill>
                <a:latin typeface="Times New Roman" panose="02020603050405020304" pitchFamily="18" charset="0"/>
              </a:rPr>
              <a:t>Press.</a:t>
            </a:r>
            <a:endParaRPr lang="en-US" sz="4000" dirty="0"/>
          </a:p>
          <a:p>
            <a:r>
              <a:rPr lang="en-US" sz="4000" dirty="0">
                <a:solidFill>
                  <a:srgbClr val="000000"/>
                </a:solidFill>
                <a:latin typeface="Times New Roman" panose="02020603050405020304" pitchFamily="18" charset="0"/>
              </a:rPr>
              <a:t>Bradley, M. M., &amp; Lang, P. J. (1999). </a:t>
            </a:r>
            <a:r>
              <a:rPr lang="en-US" sz="4000" i="1" dirty="0">
                <a:solidFill>
                  <a:srgbClr val="000000"/>
                </a:solidFill>
                <a:latin typeface="Times New Roman" panose="02020603050405020304" pitchFamily="18" charset="0"/>
              </a:rPr>
              <a:t>Affective norms for English words (ANEW): Instruction</a:t>
            </a:r>
            <a:endParaRPr lang="en-US" sz="4000" dirty="0"/>
          </a:p>
          <a:p>
            <a:pPr indent="457200"/>
            <a:r>
              <a:rPr lang="en-US" sz="4000" i="1" dirty="0">
                <a:solidFill>
                  <a:srgbClr val="000000"/>
                </a:solidFill>
                <a:latin typeface="Times New Roman" panose="02020603050405020304" pitchFamily="18" charset="0"/>
              </a:rPr>
              <a:t>manual and affective ratings</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Technical Report C-1</a:t>
            </a:r>
            <a:r>
              <a:rPr lang="en-US" sz="4000" dirty="0">
                <a:solidFill>
                  <a:srgbClr val="000000"/>
                </a:solidFill>
                <a:latin typeface="Times New Roman" panose="02020603050405020304" pitchFamily="18" charset="0"/>
              </a:rPr>
              <a:t>. Gainesville, FL: The Center for</a:t>
            </a:r>
            <a:endParaRPr lang="en-US" sz="4000" dirty="0"/>
          </a:p>
          <a:p>
            <a:pPr indent="457200"/>
            <a:r>
              <a:rPr lang="en-US" sz="4000" dirty="0">
                <a:solidFill>
                  <a:srgbClr val="000000"/>
                </a:solidFill>
                <a:latin typeface="Times New Roman" panose="02020603050405020304" pitchFamily="18" charset="0"/>
              </a:rPr>
              <a:t>Research in Psychophysiology, University of Florida.</a:t>
            </a:r>
            <a:endParaRPr lang="en-US" sz="4000" dirty="0"/>
          </a:p>
          <a:p>
            <a:r>
              <a:rPr lang="en-US" sz="4000" dirty="0">
                <a:solidFill>
                  <a:srgbClr val="000000"/>
                </a:solidFill>
                <a:latin typeface="Times New Roman" panose="02020603050405020304" pitchFamily="18" charset="0"/>
              </a:rPr>
              <a:t>Buchanan, T. W., &amp; </a:t>
            </a:r>
            <a:r>
              <a:rPr lang="en-US" sz="4000" dirty="0" err="1">
                <a:solidFill>
                  <a:srgbClr val="000000"/>
                </a:solidFill>
                <a:latin typeface="Times New Roman" panose="02020603050405020304" pitchFamily="18" charset="0"/>
              </a:rPr>
              <a:t>Adolphs</a:t>
            </a:r>
            <a:r>
              <a:rPr lang="en-US" sz="4000" dirty="0">
                <a:solidFill>
                  <a:srgbClr val="000000"/>
                </a:solidFill>
                <a:latin typeface="Times New Roman" panose="02020603050405020304" pitchFamily="18" charset="0"/>
              </a:rPr>
              <a:t>, R. (2002). The role of the human amygdala in emotional</a:t>
            </a:r>
            <a:endParaRPr lang="en-US" sz="4000" dirty="0"/>
          </a:p>
          <a:p>
            <a:pPr indent="457200"/>
            <a:r>
              <a:rPr lang="en-US" sz="4000" dirty="0">
                <a:solidFill>
                  <a:srgbClr val="000000"/>
                </a:solidFill>
                <a:latin typeface="Times New Roman" panose="02020603050405020304" pitchFamily="18" charset="0"/>
              </a:rPr>
              <a:t>modulation of long-term declarative memory. In S. Moore &amp; M. </a:t>
            </a:r>
            <a:r>
              <a:rPr lang="en-US" sz="4000" dirty="0" err="1">
                <a:solidFill>
                  <a:srgbClr val="000000"/>
                </a:solidFill>
                <a:latin typeface="Times New Roman" panose="02020603050405020304" pitchFamily="18" charset="0"/>
              </a:rPr>
              <a:t>Oaksford</a:t>
            </a:r>
            <a:r>
              <a:rPr lang="en-US" sz="4000" dirty="0">
                <a:solidFill>
                  <a:srgbClr val="000000"/>
                </a:solidFill>
                <a:latin typeface="Times New Roman" panose="02020603050405020304" pitchFamily="18" charset="0"/>
              </a:rPr>
              <a:t> (Eds.),</a:t>
            </a:r>
            <a:endParaRPr lang="en-US" sz="4000" dirty="0"/>
          </a:p>
          <a:p>
            <a:pPr indent="457200"/>
            <a:r>
              <a:rPr lang="en-US" sz="4000" i="1" dirty="0">
                <a:solidFill>
                  <a:srgbClr val="000000"/>
                </a:solidFill>
                <a:latin typeface="Times New Roman" panose="02020603050405020304" pitchFamily="18" charset="0"/>
              </a:rPr>
              <a:t>Emotional cognition: From brain to behavior</a:t>
            </a:r>
            <a:r>
              <a:rPr lang="en-US" sz="4000" dirty="0">
                <a:solidFill>
                  <a:srgbClr val="000000"/>
                </a:solidFill>
                <a:latin typeface="Times New Roman" panose="02020603050405020304" pitchFamily="18" charset="0"/>
              </a:rPr>
              <a:t> (pp. 9-34). Amsterdam: John </a:t>
            </a:r>
            <a:r>
              <a:rPr lang="en-US" sz="4000" dirty="0" err="1">
                <a:solidFill>
                  <a:srgbClr val="000000"/>
                </a:solidFill>
                <a:latin typeface="Times New Roman" panose="02020603050405020304" pitchFamily="18" charset="0"/>
              </a:rPr>
              <a:t>Benjamins</a:t>
            </a:r>
            <a:endParaRPr lang="en-US" sz="4000" dirty="0"/>
          </a:p>
          <a:p>
            <a:pPr indent="457200"/>
            <a:r>
              <a:rPr lang="en-US" sz="4000" dirty="0">
                <a:solidFill>
                  <a:srgbClr val="000000"/>
                </a:solidFill>
                <a:latin typeface="Times New Roman" panose="02020603050405020304" pitchFamily="18" charset="0"/>
              </a:rPr>
              <a:t>Publishing.</a:t>
            </a:r>
            <a:endParaRPr lang="en-US" sz="4000" dirty="0"/>
          </a:p>
          <a:p>
            <a:r>
              <a:rPr lang="en-US" sz="4000" dirty="0">
                <a:solidFill>
                  <a:srgbClr val="000000"/>
                </a:solidFill>
                <a:latin typeface="Times New Roman" panose="02020603050405020304" pitchFamily="18" charset="0"/>
              </a:rPr>
              <a:t>Cowan, N. (2001). The magical number 4 in short-term memory: A reconsideration of mental</a:t>
            </a:r>
            <a:endParaRPr lang="en-US" sz="4000" dirty="0"/>
          </a:p>
          <a:p>
            <a:pPr indent="457200"/>
            <a:r>
              <a:rPr lang="en-US" sz="4000" dirty="0">
                <a:solidFill>
                  <a:srgbClr val="000000"/>
                </a:solidFill>
                <a:latin typeface="Times New Roman" panose="02020603050405020304" pitchFamily="18" charset="0"/>
              </a:rPr>
              <a:t>storage capacity. </a:t>
            </a:r>
            <a:r>
              <a:rPr lang="en-US" sz="4000" i="1" dirty="0">
                <a:solidFill>
                  <a:srgbClr val="000000"/>
                </a:solidFill>
                <a:latin typeface="Times New Roman" panose="02020603050405020304" pitchFamily="18" charset="0"/>
              </a:rPr>
              <a:t>Behavioral and Brain Science</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24</a:t>
            </a:r>
            <a:r>
              <a:rPr lang="en-US" sz="4000" dirty="0">
                <a:solidFill>
                  <a:srgbClr val="000000"/>
                </a:solidFill>
                <a:latin typeface="Times New Roman" panose="02020603050405020304" pitchFamily="18" charset="0"/>
              </a:rPr>
              <a:t>, 87-185.</a:t>
            </a:r>
            <a:endParaRPr lang="en-US" sz="4000" dirty="0"/>
          </a:p>
          <a:p>
            <a:pPr indent="457200"/>
            <a:r>
              <a:rPr lang="en-US" sz="4000" dirty="0">
                <a:solidFill>
                  <a:srgbClr val="000000"/>
                </a:solidFill>
                <a:latin typeface="Times New Roman" panose="02020603050405020304" pitchFamily="18" charset="0"/>
              </a:rPr>
              <a:t>doi:10.1017/S0140525X01003922</a:t>
            </a:r>
            <a:endParaRPr lang="en-US" sz="4000" dirty="0"/>
          </a:p>
          <a:p>
            <a:r>
              <a:rPr lang="en-US" sz="4000" dirty="0">
                <a:solidFill>
                  <a:srgbClr val="000000"/>
                </a:solidFill>
                <a:latin typeface="Times New Roman" panose="02020603050405020304" pitchFamily="18" charset="0"/>
              </a:rPr>
              <a:t>Cowan, N. (2008). What are the differences between long-term, short-term, and working</a:t>
            </a:r>
            <a:endParaRPr lang="en-US" sz="4000" dirty="0"/>
          </a:p>
          <a:p>
            <a:pPr indent="457200"/>
            <a:r>
              <a:rPr lang="en-US" sz="4000" dirty="0">
                <a:solidFill>
                  <a:srgbClr val="000000"/>
                </a:solidFill>
                <a:latin typeface="Times New Roman" panose="02020603050405020304" pitchFamily="18" charset="0"/>
              </a:rPr>
              <a:t>memory? </a:t>
            </a:r>
            <a:r>
              <a:rPr lang="en-US" sz="4000" i="1" dirty="0">
                <a:solidFill>
                  <a:srgbClr val="000000"/>
                </a:solidFill>
                <a:latin typeface="Times New Roman" panose="02020603050405020304" pitchFamily="18" charset="0"/>
              </a:rPr>
              <a:t>Progress in Brain Research</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169</a:t>
            </a:r>
            <a:r>
              <a:rPr lang="en-US" sz="4000" dirty="0">
                <a:solidFill>
                  <a:srgbClr val="000000"/>
                </a:solidFill>
                <a:latin typeface="Times New Roman" panose="02020603050405020304" pitchFamily="18" charset="0"/>
              </a:rPr>
              <a:t>, 323-338. </a:t>
            </a:r>
            <a:endParaRPr lang="en-US" sz="4000" dirty="0"/>
          </a:p>
          <a:p>
            <a:pPr indent="457200"/>
            <a:r>
              <a:rPr lang="en-US" sz="4000" dirty="0">
                <a:solidFill>
                  <a:srgbClr val="000000"/>
                </a:solidFill>
                <a:latin typeface="Times New Roman" panose="02020603050405020304" pitchFamily="18" charset="0"/>
              </a:rPr>
              <a:t>doi:10.1016/S0079-6123(07)00020-9</a:t>
            </a:r>
            <a:endParaRPr lang="en-US" sz="4000" dirty="0"/>
          </a:p>
          <a:p>
            <a:r>
              <a:rPr lang="en-US" sz="4000" dirty="0">
                <a:solidFill>
                  <a:srgbClr val="000000"/>
                </a:solidFill>
                <a:latin typeface="Times New Roman" panose="02020603050405020304" pitchFamily="18" charset="0"/>
              </a:rPr>
              <a:t>Cowan, N. (2014). Working memory underpins cognitive development, learning, and education.</a:t>
            </a:r>
            <a:endParaRPr lang="en-US" sz="4000" dirty="0"/>
          </a:p>
          <a:p>
            <a:pPr indent="457200"/>
            <a:r>
              <a:rPr lang="en-US" sz="4000" i="1" dirty="0">
                <a:solidFill>
                  <a:srgbClr val="000000"/>
                </a:solidFill>
                <a:latin typeface="Times New Roman" panose="02020603050405020304" pitchFamily="18" charset="0"/>
              </a:rPr>
              <a:t>Educational Psychology Review</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26</a:t>
            </a:r>
            <a:r>
              <a:rPr lang="en-US" sz="4000" dirty="0">
                <a:solidFill>
                  <a:srgbClr val="000000"/>
                </a:solidFill>
                <a:latin typeface="Times New Roman" panose="02020603050405020304" pitchFamily="18" charset="0"/>
              </a:rPr>
              <a:t>, 197-223. doi:10.1007/s10648-013-9246-y</a:t>
            </a:r>
            <a:endParaRPr lang="en-US" sz="4000" dirty="0"/>
          </a:p>
          <a:p>
            <a:r>
              <a:rPr lang="en-US" sz="4000" dirty="0" err="1">
                <a:solidFill>
                  <a:srgbClr val="000000"/>
                </a:solidFill>
                <a:latin typeface="Times New Roman" panose="02020603050405020304" pitchFamily="18" charset="0"/>
              </a:rPr>
              <a:t>Curci</a:t>
            </a:r>
            <a:r>
              <a:rPr lang="en-US" sz="4000" dirty="0">
                <a:solidFill>
                  <a:srgbClr val="000000"/>
                </a:solidFill>
                <a:latin typeface="Times New Roman" panose="02020603050405020304" pitchFamily="18" charset="0"/>
              </a:rPr>
              <a:t>, A., </a:t>
            </a:r>
            <a:r>
              <a:rPr lang="en-US" sz="4000" dirty="0" err="1">
                <a:solidFill>
                  <a:srgbClr val="000000"/>
                </a:solidFill>
                <a:latin typeface="Times New Roman" panose="02020603050405020304" pitchFamily="18" charset="0"/>
              </a:rPr>
              <a:t>Lanciano</a:t>
            </a:r>
            <a:r>
              <a:rPr lang="en-US" sz="4000" dirty="0">
                <a:solidFill>
                  <a:srgbClr val="000000"/>
                </a:solidFill>
                <a:latin typeface="Times New Roman" panose="02020603050405020304" pitchFamily="18" charset="0"/>
              </a:rPr>
              <a:t>, T., </a:t>
            </a:r>
            <a:r>
              <a:rPr lang="en-US" sz="4000" dirty="0" err="1">
                <a:solidFill>
                  <a:srgbClr val="000000"/>
                </a:solidFill>
                <a:latin typeface="Times New Roman" panose="02020603050405020304" pitchFamily="18" charset="0"/>
              </a:rPr>
              <a:t>Soleti</a:t>
            </a:r>
            <a:r>
              <a:rPr lang="en-US" sz="4000" dirty="0">
                <a:solidFill>
                  <a:srgbClr val="000000"/>
                </a:solidFill>
                <a:latin typeface="Times New Roman" panose="02020603050405020304" pitchFamily="18" charset="0"/>
              </a:rPr>
              <a:t>, E., &amp; Rime, B. (2013). Negative emotional experiences arouse</a:t>
            </a:r>
            <a:endParaRPr lang="en-US" sz="4000" dirty="0"/>
          </a:p>
          <a:p>
            <a:pPr marL="457200"/>
            <a:r>
              <a:rPr lang="en-US" sz="4000" dirty="0">
                <a:solidFill>
                  <a:srgbClr val="000000"/>
                </a:solidFill>
                <a:latin typeface="Times New Roman" panose="02020603050405020304" pitchFamily="18" charset="0"/>
              </a:rPr>
              <a:t>rumination and affect working memory capacity. </a:t>
            </a:r>
            <a:r>
              <a:rPr lang="en-US" sz="4000" i="1" dirty="0">
                <a:solidFill>
                  <a:srgbClr val="000000"/>
                </a:solidFill>
                <a:latin typeface="Times New Roman" panose="02020603050405020304" pitchFamily="18" charset="0"/>
              </a:rPr>
              <a:t>Emotion</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13</a:t>
            </a:r>
            <a:r>
              <a:rPr lang="en-US" sz="4000" dirty="0">
                <a:solidFill>
                  <a:srgbClr val="000000"/>
                </a:solidFill>
                <a:latin typeface="Times New Roman" panose="02020603050405020304" pitchFamily="18" charset="0"/>
              </a:rPr>
              <a:t>, 867-880. doi:10.1037/a0032492</a:t>
            </a:r>
            <a:endParaRPr lang="en-US" sz="4000" dirty="0"/>
          </a:p>
          <a:p>
            <a:r>
              <a:rPr lang="en-US" sz="4000" dirty="0">
                <a:solidFill>
                  <a:srgbClr val="000000"/>
                </a:solidFill>
                <a:latin typeface="Times New Roman" panose="02020603050405020304" pitchFamily="18" charset="0"/>
              </a:rPr>
              <a:t>Ford, J. H., Addis, D. R., &amp; </a:t>
            </a:r>
            <a:r>
              <a:rPr lang="en-US" sz="4000" dirty="0" err="1">
                <a:solidFill>
                  <a:srgbClr val="000000"/>
                </a:solidFill>
                <a:latin typeface="Times New Roman" panose="02020603050405020304" pitchFamily="18" charset="0"/>
              </a:rPr>
              <a:t>Giovanello</a:t>
            </a:r>
            <a:r>
              <a:rPr lang="en-US" sz="4000" dirty="0">
                <a:solidFill>
                  <a:srgbClr val="000000"/>
                </a:solidFill>
                <a:latin typeface="Times New Roman" panose="02020603050405020304" pitchFamily="18" charset="0"/>
              </a:rPr>
              <a:t>, K. S. (2012). Differential effects of arousal in positive</a:t>
            </a:r>
            <a:endParaRPr lang="en-US" sz="4000" dirty="0"/>
          </a:p>
          <a:p>
            <a:pPr indent="457200"/>
            <a:r>
              <a:rPr lang="en-US" sz="4000" dirty="0">
                <a:solidFill>
                  <a:srgbClr val="000000"/>
                </a:solidFill>
                <a:latin typeface="Times New Roman" panose="02020603050405020304" pitchFamily="18" charset="0"/>
              </a:rPr>
              <a:t>and negative autobiographical memories. </a:t>
            </a:r>
            <a:r>
              <a:rPr lang="en-US" sz="4000" i="1" dirty="0">
                <a:solidFill>
                  <a:srgbClr val="000000"/>
                </a:solidFill>
                <a:latin typeface="Times New Roman" panose="02020603050405020304" pitchFamily="18" charset="0"/>
              </a:rPr>
              <a:t>Memory</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20</a:t>
            </a:r>
            <a:r>
              <a:rPr lang="en-US" sz="4000" dirty="0">
                <a:solidFill>
                  <a:srgbClr val="000000"/>
                </a:solidFill>
                <a:latin typeface="Times New Roman" panose="02020603050405020304" pitchFamily="18" charset="0"/>
              </a:rPr>
              <a:t>, 771-778.</a:t>
            </a:r>
            <a:endParaRPr lang="en-US" sz="4000" dirty="0"/>
          </a:p>
          <a:p>
            <a:pPr indent="457200"/>
            <a:r>
              <a:rPr lang="en-US" sz="4000" dirty="0">
                <a:solidFill>
                  <a:srgbClr val="000000"/>
                </a:solidFill>
                <a:latin typeface="Times New Roman" panose="02020603050405020304" pitchFamily="18" charset="0"/>
              </a:rPr>
              <a:t>doi:10.1080/09658211.2012.704049</a:t>
            </a:r>
            <a:endParaRPr lang="en-US" sz="4000" dirty="0"/>
          </a:p>
          <a:p>
            <a:r>
              <a:rPr lang="en-US" sz="4000" dirty="0" err="1">
                <a:solidFill>
                  <a:srgbClr val="000000"/>
                </a:solidFill>
                <a:latin typeface="Times New Roman" panose="02020603050405020304" pitchFamily="18" charset="0"/>
              </a:rPr>
              <a:t>Hamann</a:t>
            </a:r>
            <a:r>
              <a:rPr lang="en-US" sz="4000" dirty="0">
                <a:solidFill>
                  <a:srgbClr val="000000"/>
                </a:solidFill>
                <a:latin typeface="Times New Roman" panose="02020603050405020304" pitchFamily="18" charset="0"/>
              </a:rPr>
              <a:t>, S. (2001). Cognitive and neural mechanisms of emotional memory. </a:t>
            </a:r>
            <a:r>
              <a:rPr lang="en-US" sz="4000" i="1" dirty="0">
                <a:solidFill>
                  <a:srgbClr val="000000"/>
                </a:solidFill>
                <a:latin typeface="Times New Roman" panose="02020603050405020304" pitchFamily="18" charset="0"/>
              </a:rPr>
              <a:t>Trends in</a:t>
            </a:r>
            <a:endParaRPr lang="en-US" sz="4000" dirty="0"/>
          </a:p>
          <a:p>
            <a:pPr indent="457200"/>
            <a:r>
              <a:rPr lang="en-US" sz="4000" i="1" dirty="0">
                <a:solidFill>
                  <a:srgbClr val="000000"/>
                </a:solidFill>
                <a:latin typeface="Times New Roman" panose="02020603050405020304" pitchFamily="18" charset="0"/>
              </a:rPr>
              <a:t>Cognitive Science, 5</a:t>
            </a:r>
            <a:r>
              <a:rPr lang="en-US" sz="4000" dirty="0">
                <a:solidFill>
                  <a:srgbClr val="000000"/>
                </a:solidFill>
                <a:latin typeface="Times New Roman" panose="02020603050405020304" pitchFamily="18" charset="0"/>
              </a:rPr>
              <a:t>, 394-400. doi:10.1016/S1364-6613(00)01707-1</a:t>
            </a:r>
            <a:endParaRPr lang="en-US" sz="4000" dirty="0"/>
          </a:p>
          <a:p>
            <a:r>
              <a:rPr lang="en-US" sz="4000" dirty="0">
                <a:solidFill>
                  <a:srgbClr val="000000"/>
                </a:solidFill>
                <a:latin typeface="Times New Roman" panose="02020603050405020304" pitchFamily="18" charset="0"/>
              </a:rPr>
              <a:t>Harmon-Jones, E., Gable, P. A., &amp; Price, T. F. (2013). Does negative affect always narrow and</a:t>
            </a:r>
            <a:endParaRPr lang="en-US" sz="4000" dirty="0"/>
          </a:p>
          <a:p>
            <a:pPr indent="457200"/>
            <a:r>
              <a:rPr lang="en-US" sz="4000" dirty="0">
                <a:solidFill>
                  <a:srgbClr val="000000"/>
                </a:solidFill>
                <a:latin typeface="Times New Roman" panose="02020603050405020304" pitchFamily="18" charset="0"/>
              </a:rPr>
              <a:t>positive affect always broaden the mind? Considering the influence of motivational</a:t>
            </a:r>
            <a:endParaRPr lang="en-US" sz="4000" dirty="0"/>
          </a:p>
          <a:p>
            <a:pPr indent="457200"/>
            <a:r>
              <a:rPr lang="en-US" sz="4000" dirty="0">
                <a:solidFill>
                  <a:srgbClr val="000000"/>
                </a:solidFill>
                <a:latin typeface="Times New Roman" panose="02020603050405020304" pitchFamily="18" charset="0"/>
              </a:rPr>
              <a:t>intensity on cognitive scope. </a:t>
            </a:r>
            <a:r>
              <a:rPr lang="en-US" sz="4000" i="1" dirty="0">
                <a:solidFill>
                  <a:srgbClr val="000000"/>
                </a:solidFill>
                <a:latin typeface="Times New Roman" panose="02020603050405020304" pitchFamily="18" charset="0"/>
              </a:rPr>
              <a:t>Current Directions in Psychological Science</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22</a:t>
            </a:r>
            <a:r>
              <a:rPr lang="en-US" sz="4000" dirty="0">
                <a:solidFill>
                  <a:srgbClr val="000000"/>
                </a:solidFill>
                <a:latin typeface="Times New Roman" panose="02020603050405020304" pitchFamily="18" charset="0"/>
              </a:rPr>
              <a:t>, 301-307.</a:t>
            </a:r>
            <a:endParaRPr lang="en-US" sz="4000" dirty="0"/>
          </a:p>
          <a:p>
            <a:pPr indent="457200"/>
            <a:r>
              <a:rPr lang="en-US" sz="4000" dirty="0">
                <a:solidFill>
                  <a:srgbClr val="000000"/>
                </a:solidFill>
                <a:latin typeface="Times New Roman" panose="02020603050405020304" pitchFamily="18" charset="0"/>
              </a:rPr>
              <a:t>doi:10.1177/0963721413481353</a:t>
            </a:r>
            <a:endParaRPr lang="en-US" sz="4000" dirty="0"/>
          </a:p>
          <a:p>
            <a:r>
              <a:rPr lang="en-US" sz="4000" dirty="0" err="1">
                <a:solidFill>
                  <a:srgbClr val="000000"/>
                </a:solidFill>
                <a:latin typeface="Times New Roman" panose="02020603050405020304" pitchFamily="18" charset="0"/>
              </a:rPr>
              <a:t>Hockenbury</a:t>
            </a:r>
            <a:r>
              <a:rPr lang="en-US" sz="4000" dirty="0">
                <a:solidFill>
                  <a:srgbClr val="000000"/>
                </a:solidFill>
                <a:latin typeface="Times New Roman" panose="02020603050405020304" pitchFamily="18" charset="0"/>
              </a:rPr>
              <a:t>, D. H., &amp; </a:t>
            </a:r>
            <a:r>
              <a:rPr lang="en-US" sz="4000" dirty="0" err="1">
                <a:solidFill>
                  <a:srgbClr val="000000"/>
                </a:solidFill>
                <a:latin typeface="Times New Roman" panose="02020603050405020304" pitchFamily="18" charset="0"/>
              </a:rPr>
              <a:t>Hockenbury</a:t>
            </a:r>
            <a:r>
              <a:rPr lang="en-US" sz="4000" dirty="0">
                <a:solidFill>
                  <a:srgbClr val="000000"/>
                </a:solidFill>
                <a:latin typeface="Times New Roman" panose="02020603050405020304" pitchFamily="18" charset="0"/>
              </a:rPr>
              <a:t>, S. E. (2013). </a:t>
            </a:r>
            <a:r>
              <a:rPr lang="en-US" sz="4000" i="1" dirty="0">
                <a:solidFill>
                  <a:srgbClr val="000000"/>
                </a:solidFill>
                <a:latin typeface="Times New Roman" panose="02020603050405020304" pitchFamily="18" charset="0"/>
              </a:rPr>
              <a:t>Psychology</a:t>
            </a:r>
            <a:r>
              <a:rPr lang="en-US" sz="4000" dirty="0">
                <a:solidFill>
                  <a:srgbClr val="000000"/>
                </a:solidFill>
                <a:latin typeface="Times New Roman" panose="02020603050405020304" pitchFamily="18" charset="0"/>
              </a:rPr>
              <a:t> (6</a:t>
            </a:r>
            <a:r>
              <a:rPr lang="en-US" sz="4000" baseline="30000" dirty="0">
                <a:solidFill>
                  <a:srgbClr val="000000"/>
                </a:solidFill>
                <a:latin typeface="Times New Roman" panose="02020603050405020304" pitchFamily="18" charset="0"/>
              </a:rPr>
              <a:t>th</a:t>
            </a:r>
            <a:r>
              <a:rPr lang="en-US" sz="4000" dirty="0">
                <a:solidFill>
                  <a:srgbClr val="000000"/>
                </a:solidFill>
                <a:latin typeface="Times New Roman" panose="02020603050405020304" pitchFamily="18" charset="0"/>
              </a:rPr>
              <a:t> ed., p. 232). New York, NY:</a:t>
            </a:r>
            <a:endParaRPr lang="en-US" sz="4000" dirty="0"/>
          </a:p>
          <a:p>
            <a:pPr indent="457200"/>
            <a:r>
              <a:rPr lang="en-US" sz="4000" dirty="0">
                <a:solidFill>
                  <a:srgbClr val="000000"/>
                </a:solidFill>
                <a:latin typeface="Times New Roman" panose="02020603050405020304" pitchFamily="18" charset="0"/>
              </a:rPr>
              <a:t>Worth Publishers</a:t>
            </a:r>
            <a:r>
              <a:rPr lang="en-US" sz="4000" dirty="0" smtClean="0">
                <a:solidFill>
                  <a:srgbClr val="000000"/>
                </a:solidFill>
                <a:latin typeface="Times New Roman" panose="02020603050405020304" pitchFamily="18" charset="0"/>
              </a:rPr>
              <a:t>.</a:t>
            </a:r>
          </a:p>
          <a:p>
            <a:pPr lvl="0"/>
            <a:r>
              <a:rPr lang="en-US" sz="4000" dirty="0" err="1">
                <a:solidFill>
                  <a:srgbClr val="000000"/>
                </a:solidFill>
                <a:latin typeface="Times New Roman" panose="02020603050405020304" pitchFamily="18" charset="0"/>
              </a:rPr>
              <a:t>Jhean</a:t>
            </a:r>
            <a:r>
              <a:rPr lang="en-US" sz="4000" dirty="0">
                <a:solidFill>
                  <a:srgbClr val="000000"/>
                </a:solidFill>
                <a:latin typeface="Times New Roman" panose="02020603050405020304" pitchFamily="18" charset="0"/>
              </a:rPr>
              <a:t>-Larose, S., </a:t>
            </a:r>
            <a:r>
              <a:rPr lang="en-US" sz="4000" dirty="0" err="1">
                <a:solidFill>
                  <a:srgbClr val="000000"/>
                </a:solidFill>
                <a:latin typeface="Times New Roman" panose="02020603050405020304" pitchFamily="18" charset="0"/>
              </a:rPr>
              <a:t>Leveau</a:t>
            </a:r>
            <a:r>
              <a:rPr lang="en-US" sz="4000" dirty="0">
                <a:solidFill>
                  <a:srgbClr val="000000"/>
                </a:solidFill>
                <a:latin typeface="Times New Roman" panose="02020603050405020304" pitchFamily="18" charset="0"/>
              </a:rPr>
              <a:t>, N., &amp; </a:t>
            </a:r>
            <a:r>
              <a:rPr lang="en-US" sz="4000" dirty="0" err="1">
                <a:solidFill>
                  <a:srgbClr val="000000"/>
                </a:solidFill>
                <a:latin typeface="Times New Roman" panose="02020603050405020304" pitchFamily="18" charset="0"/>
              </a:rPr>
              <a:t>Denhiere</a:t>
            </a:r>
            <a:r>
              <a:rPr lang="en-US" sz="4000" dirty="0">
                <a:solidFill>
                  <a:srgbClr val="000000"/>
                </a:solidFill>
                <a:latin typeface="Times New Roman" panose="02020603050405020304" pitchFamily="18" charset="0"/>
              </a:rPr>
              <a:t>, G. (2014). Influence of emotional valence and arousal</a:t>
            </a:r>
            <a:endParaRPr lang="en-US" sz="4000" dirty="0">
              <a:solidFill>
                <a:prstClr val="black"/>
              </a:solidFill>
            </a:endParaRPr>
          </a:p>
          <a:p>
            <a:pPr lvl="0" indent="457200"/>
            <a:r>
              <a:rPr lang="en-US" sz="4000" dirty="0">
                <a:solidFill>
                  <a:srgbClr val="000000"/>
                </a:solidFill>
                <a:latin typeface="Times New Roman" panose="02020603050405020304" pitchFamily="18" charset="0"/>
              </a:rPr>
              <a:t>on the spread of activation in memory. </a:t>
            </a:r>
            <a:r>
              <a:rPr lang="en-US" sz="4000" i="1" dirty="0">
                <a:solidFill>
                  <a:srgbClr val="000000"/>
                </a:solidFill>
                <a:latin typeface="Times New Roman" panose="02020603050405020304" pitchFamily="18" charset="0"/>
              </a:rPr>
              <a:t>Cognitive Processing</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15</a:t>
            </a:r>
            <a:r>
              <a:rPr lang="en-US" sz="4000" dirty="0">
                <a:solidFill>
                  <a:srgbClr val="000000"/>
                </a:solidFill>
                <a:latin typeface="Times New Roman" panose="02020603050405020304" pitchFamily="18" charset="0"/>
              </a:rPr>
              <a:t>, 515-522.</a:t>
            </a:r>
            <a:endParaRPr lang="en-US" sz="4000" dirty="0">
              <a:solidFill>
                <a:prstClr val="black"/>
              </a:solidFill>
            </a:endParaRPr>
          </a:p>
          <a:p>
            <a:pPr lvl="0" indent="457200"/>
            <a:r>
              <a:rPr lang="en-US" sz="4000" dirty="0" smtClean="0">
                <a:solidFill>
                  <a:srgbClr val="000000"/>
                </a:solidFill>
                <a:latin typeface="Times New Roman" panose="02020603050405020304" pitchFamily="18" charset="0"/>
              </a:rPr>
              <a:t>doi:10.1007/s10339-014-0613-5</a:t>
            </a:r>
          </a:p>
          <a:p>
            <a:r>
              <a:rPr lang="en-US" sz="4000" dirty="0" err="1">
                <a:solidFill>
                  <a:srgbClr val="000000"/>
                </a:solidFill>
                <a:latin typeface="Times New Roman" panose="02020603050405020304" pitchFamily="18" charset="0"/>
              </a:rPr>
              <a:t>Kensinger</a:t>
            </a:r>
            <a:r>
              <a:rPr lang="en-US" sz="4000" dirty="0">
                <a:solidFill>
                  <a:srgbClr val="000000"/>
                </a:solidFill>
                <a:latin typeface="Times New Roman" panose="02020603050405020304" pitchFamily="18" charset="0"/>
              </a:rPr>
              <a:t>, E. A., &amp; Schacter, D. L. (2010). Memory and emotion. In M. Lewis (Ed.), </a:t>
            </a:r>
            <a:r>
              <a:rPr lang="en-US" sz="4000" i="1" dirty="0">
                <a:solidFill>
                  <a:srgbClr val="000000"/>
                </a:solidFill>
                <a:latin typeface="Times New Roman" panose="02020603050405020304" pitchFamily="18" charset="0"/>
              </a:rPr>
              <a:t>Handbook</a:t>
            </a:r>
            <a:endParaRPr lang="en-US" sz="4000" dirty="0"/>
          </a:p>
          <a:p>
            <a:pPr indent="457200"/>
            <a:r>
              <a:rPr lang="en-US" sz="4000" i="1" dirty="0">
                <a:solidFill>
                  <a:srgbClr val="000000"/>
                </a:solidFill>
                <a:latin typeface="Times New Roman" panose="02020603050405020304" pitchFamily="18" charset="0"/>
              </a:rPr>
              <a:t>of emotions </a:t>
            </a:r>
            <a:r>
              <a:rPr lang="en-US" sz="4000" dirty="0">
                <a:solidFill>
                  <a:srgbClr val="000000"/>
                </a:solidFill>
                <a:latin typeface="Times New Roman" panose="02020603050405020304" pitchFamily="18" charset="0"/>
              </a:rPr>
              <a:t>(3</a:t>
            </a:r>
            <a:r>
              <a:rPr lang="en-US" sz="4000" baseline="30000" dirty="0">
                <a:solidFill>
                  <a:srgbClr val="000000"/>
                </a:solidFill>
                <a:latin typeface="Times New Roman" panose="02020603050405020304" pitchFamily="18" charset="0"/>
              </a:rPr>
              <a:t>rd </a:t>
            </a:r>
            <a:r>
              <a:rPr lang="en-US" sz="4000" dirty="0">
                <a:solidFill>
                  <a:srgbClr val="000000"/>
                </a:solidFill>
                <a:latin typeface="Times New Roman" panose="02020603050405020304" pitchFamily="18" charset="0"/>
              </a:rPr>
              <a:t>ed., pp. 601-617).  New York, NY: Guilford Press</a:t>
            </a:r>
            <a:r>
              <a:rPr lang="en-US" sz="4000" dirty="0" smtClean="0">
                <a:solidFill>
                  <a:srgbClr val="000000"/>
                </a:solidFill>
                <a:latin typeface="Times New Roman" panose="02020603050405020304" pitchFamily="18" charset="0"/>
              </a:rPr>
              <a:t>.</a:t>
            </a:r>
          </a:p>
          <a:p>
            <a:pPr lvl="0"/>
            <a:r>
              <a:rPr lang="en-US" sz="4400" dirty="0" err="1">
                <a:solidFill>
                  <a:srgbClr val="000000"/>
                </a:solidFill>
                <a:latin typeface="Times New Roman" panose="02020603050405020304" pitchFamily="18" charset="0"/>
              </a:rPr>
              <a:t>Lindström</a:t>
            </a:r>
            <a:r>
              <a:rPr lang="en-US" sz="4400" dirty="0">
                <a:solidFill>
                  <a:srgbClr val="000000"/>
                </a:solidFill>
                <a:latin typeface="Times New Roman" panose="02020603050405020304" pitchFamily="18" charset="0"/>
              </a:rPr>
              <a:t>, B. R., &amp; </a:t>
            </a:r>
            <a:r>
              <a:rPr lang="en-US" sz="4400" dirty="0" err="1">
                <a:solidFill>
                  <a:srgbClr val="000000"/>
                </a:solidFill>
                <a:latin typeface="Times New Roman" panose="02020603050405020304" pitchFamily="18" charset="0"/>
              </a:rPr>
              <a:t>Bohlin</a:t>
            </a:r>
            <a:r>
              <a:rPr lang="en-US" sz="4400" dirty="0">
                <a:solidFill>
                  <a:srgbClr val="000000"/>
                </a:solidFill>
                <a:latin typeface="Times New Roman" panose="02020603050405020304" pitchFamily="18" charset="0"/>
              </a:rPr>
              <a:t>, G. (2012). Threat-relevance impairs executive functions: Negative</a:t>
            </a:r>
            <a:endParaRPr lang="en-US" sz="4400" dirty="0">
              <a:solidFill>
                <a:prstClr val="black"/>
              </a:solidFill>
            </a:endParaRPr>
          </a:p>
          <a:p>
            <a:pPr marL="457200" lvl="0"/>
            <a:r>
              <a:rPr lang="en-US" sz="4400" dirty="0">
                <a:solidFill>
                  <a:srgbClr val="000000"/>
                </a:solidFill>
                <a:latin typeface="Times New Roman" panose="02020603050405020304" pitchFamily="18" charset="0"/>
              </a:rPr>
              <a:t>impact on working memory and response inhibition. </a:t>
            </a:r>
            <a:r>
              <a:rPr lang="en-US" sz="4400" i="1" dirty="0">
                <a:solidFill>
                  <a:srgbClr val="000000"/>
                </a:solidFill>
                <a:latin typeface="Times New Roman" panose="02020603050405020304" pitchFamily="18" charset="0"/>
              </a:rPr>
              <a:t>Emotion</a:t>
            </a:r>
            <a:r>
              <a:rPr lang="en-US" sz="4400" dirty="0">
                <a:solidFill>
                  <a:srgbClr val="000000"/>
                </a:solidFill>
                <a:latin typeface="Times New Roman" panose="02020603050405020304" pitchFamily="18" charset="0"/>
              </a:rPr>
              <a:t>, </a:t>
            </a:r>
            <a:r>
              <a:rPr lang="en-US" sz="4400" i="1" dirty="0">
                <a:solidFill>
                  <a:srgbClr val="000000"/>
                </a:solidFill>
                <a:latin typeface="Times New Roman" panose="02020603050405020304" pitchFamily="18" charset="0"/>
              </a:rPr>
              <a:t>12</a:t>
            </a:r>
            <a:r>
              <a:rPr lang="en-US" sz="4400" dirty="0">
                <a:solidFill>
                  <a:srgbClr val="000000"/>
                </a:solidFill>
                <a:latin typeface="Times New Roman" panose="02020603050405020304" pitchFamily="18" charset="0"/>
              </a:rPr>
              <a:t>, 384-393. </a:t>
            </a:r>
            <a:r>
              <a:rPr lang="en-US" sz="4400" dirty="0" smtClean="0">
                <a:solidFill>
                  <a:srgbClr val="000000"/>
                </a:solidFill>
                <a:latin typeface="Times New Roman" panose="02020603050405020304" pitchFamily="18" charset="0"/>
              </a:rPr>
              <a:t>doi:10.1037/</a:t>
            </a:r>
            <a:br>
              <a:rPr lang="en-US" sz="4400" dirty="0" smtClean="0">
                <a:solidFill>
                  <a:srgbClr val="000000"/>
                </a:solidFill>
                <a:latin typeface="Times New Roman" panose="02020603050405020304" pitchFamily="18" charset="0"/>
              </a:rPr>
            </a:br>
            <a:r>
              <a:rPr lang="en-US" sz="4400" dirty="0" smtClean="0">
                <a:solidFill>
                  <a:srgbClr val="000000"/>
                </a:solidFill>
                <a:latin typeface="Times New Roman" panose="02020603050405020304" pitchFamily="18" charset="0"/>
              </a:rPr>
              <a:t>a0027305</a:t>
            </a:r>
            <a:endParaRPr lang="en-US" sz="4400" dirty="0">
              <a:solidFill>
                <a:prstClr val="black"/>
              </a:solidFill>
            </a:endParaRPr>
          </a:p>
        </p:txBody>
      </p:sp>
      <p:sp>
        <p:nvSpPr>
          <p:cNvPr id="11" name="TextBox 10"/>
          <p:cNvSpPr txBox="1"/>
          <p:nvPr/>
        </p:nvSpPr>
        <p:spPr>
          <a:xfrm>
            <a:off x="24022363" y="1270427"/>
            <a:ext cx="19868837" cy="28407777"/>
          </a:xfrm>
          <a:prstGeom prst="rect">
            <a:avLst/>
          </a:prstGeom>
          <a:noFill/>
        </p:spPr>
        <p:txBody>
          <a:bodyPr wrap="none" rtlCol="0">
            <a:spAutoFit/>
          </a:bodyPr>
          <a:lstStyle/>
          <a:p>
            <a:r>
              <a:rPr lang="en-US" sz="4000" dirty="0" smtClean="0">
                <a:solidFill>
                  <a:srgbClr val="000000"/>
                </a:solidFill>
                <a:latin typeface="Times New Roman" panose="02020603050405020304" pitchFamily="18" charset="0"/>
              </a:rPr>
              <a:t>Mather</a:t>
            </a:r>
            <a:r>
              <a:rPr lang="en-US" sz="4000" dirty="0">
                <a:solidFill>
                  <a:srgbClr val="000000"/>
                </a:solidFill>
                <a:latin typeface="Times New Roman" panose="02020603050405020304" pitchFamily="18" charset="0"/>
              </a:rPr>
              <a:t>, M., &amp; Sutherland, M. (2011). Arousal-based competition in memory. </a:t>
            </a:r>
            <a:r>
              <a:rPr lang="en-US" sz="4000" i="1" dirty="0">
                <a:solidFill>
                  <a:srgbClr val="000000"/>
                </a:solidFill>
                <a:latin typeface="Times New Roman" panose="02020603050405020304" pitchFamily="18" charset="0"/>
              </a:rPr>
              <a:t>Perspectives on</a:t>
            </a:r>
            <a:endParaRPr lang="en-US" sz="4000" dirty="0"/>
          </a:p>
          <a:p>
            <a:pPr indent="457200"/>
            <a:r>
              <a:rPr lang="en-US" sz="4000" i="1" dirty="0">
                <a:solidFill>
                  <a:srgbClr val="000000"/>
                </a:solidFill>
                <a:latin typeface="Times New Roman" panose="02020603050405020304" pitchFamily="18" charset="0"/>
              </a:rPr>
              <a:t>Psychological Science</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6</a:t>
            </a:r>
            <a:r>
              <a:rPr lang="en-US" sz="4000" dirty="0">
                <a:solidFill>
                  <a:srgbClr val="000000"/>
                </a:solidFill>
                <a:latin typeface="Times New Roman" panose="02020603050405020304" pitchFamily="18" charset="0"/>
              </a:rPr>
              <a:t>, 114-133. doi:10.1177/1745691611400234</a:t>
            </a:r>
            <a:endParaRPr lang="en-US" sz="4000" dirty="0"/>
          </a:p>
          <a:p>
            <a:r>
              <a:rPr lang="en-US" sz="4000" dirty="0">
                <a:solidFill>
                  <a:srgbClr val="000000"/>
                </a:solidFill>
                <a:latin typeface="Times New Roman" panose="02020603050405020304" pitchFamily="18" charset="0"/>
              </a:rPr>
              <a:t>Mather, M., &amp; Sutherland, M. (2012). The selective effects of emotional arousal on memory.</a:t>
            </a:r>
            <a:endParaRPr lang="en-US" sz="4000" dirty="0"/>
          </a:p>
          <a:p>
            <a:pPr indent="457200"/>
            <a:r>
              <a:rPr lang="en-US" sz="4000" i="1" dirty="0">
                <a:solidFill>
                  <a:srgbClr val="000000"/>
                </a:solidFill>
                <a:latin typeface="Times New Roman" panose="02020603050405020304" pitchFamily="18" charset="0"/>
              </a:rPr>
              <a:t>Psychological Science Agenda</a:t>
            </a:r>
            <a:r>
              <a:rPr lang="en-US" sz="4000" dirty="0">
                <a:solidFill>
                  <a:srgbClr val="000000"/>
                </a:solidFill>
                <a:latin typeface="Times New Roman" panose="02020603050405020304" pitchFamily="18" charset="0"/>
              </a:rPr>
              <a:t>. Retrieved from</a:t>
            </a:r>
            <a:endParaRPr lang="en-US" sz="4000" dirty="0"/>
          </a:p>
          <a:p>
            <a:pPr indent="457200"/>
            <a:r>
              <a:rPr lang="en-US" sz="4000" dirty="0">
                <a:solidFill>
                  <a:srgbClr val="000000"/>
                </a:solidFill>
                <a:latin typeface="Times New Roman" panose="02020603050405020304" pitchFamily="18" charset="0"/>
              </a:rPr>
              <a:t>http://www.apa.org/science/about/psa/2012/02/emotional-arousal.aspx</a:t>
            </a:r>
            <a:endParaRPr lang="en-US" sz="4000" dirty="0"/>
          </a:p>
          <a:p>
            <a:r>
              <a:rPr lang="en-US" sz="4000" dirty="0">
                <a:solidFill>
                  <a:srgbClr val="000000"/>
                </a:solidFill>
                <a:latin typeface="Times New Roman" panose="02020603050405020304" pitchFamily="18" charset="0"/>
              </a:rPr>
              <a:t>McGuire, T. M., Lee, C. W., &amp; Drummond, P. D. (2014). Potential of eye movement</a:t>
            </a:r>
            <a:endParaRPr lang="en-US" sz="4000" dirty="0"/>
          </a:p>
          <a:p>
            <a:pPr indent="457200"/>
            <a:r>
              <a:rPr lang="en-US" sz="4000" dirty="0">
                <a:solidFill>
                  <a:srgbClr val="000000"/>
                </a:solidFill>
                <a:latin typeface="Times New Roman" panose="02020603050405020304" pitchFamily="18" charset="0"/>
              </a:rPr>
              <a:t>desensitization and reprocessing therapy in the treatment of PTSD. </a:t>
            </a:r>
            <a:r>
              <a:rPr lang="en-US" sz="4000" i="1" dirty="0">
                <a:solidFill>
                  <a:srgbClr val="000000"/>
                </a:solidFill>
                <a:latin typeface="Times New Roman" panose="02020603050405020304" pitchFamily="18" charset="0"/>
              </a:rPr>
              <a:t>Psychology Research</a:t>
            </a:r>
            <a:endParaRPr lang="en-US" sz="4000" dirty="0"/>
          </a:p>
          <a:p>
            <a:pPr indent="457200"/>
            <a:r>
              <a:rPr lang="en-US" sz="4000" i="1" dirty="0">
                <a:solidFill>
                  <a:srgbClr val="000000"/>
                </a:solidFill>
                <a:latin typeface="Times New Roman" panose="02020603050405020304" pitchFamily="18" charset="0"/>
              </a:rPr>
              <a:t>and Behavior Management</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7</a:t>
            </a:r>
            <a:r>
              <a:rPr lang="en-US" sz="4000" dirty="0">
                <a:solidFill>
                  <a:srgbClr val="000000"/>
                </a:solidFill>
                <a:latin typeface="Times New Roman" panose="02020603050405020304" pitchFamily="18" charset="0"/>
              </a:rPr>
              <a:t>, 273-283. doi:10.2147/PRBM.S52268</a:t>
            </a:r>
            <a:endParaRPr lang="en-US" sz="4000" dirty="0"/>
          </a:p>
          <a:p>
            <a:r>
              <a:rPr lang="en-US" sz="4000" dirty="0" err="1">
                <a:solidFill>
                  <a:srgbClr val="000000"/>
                </a:solidFill>
                <a:latin typeface="Times New Roman" panose="02020603050405020304" pitchFamily="18" charset="0"/>
              </a:rPr>
              <a:t>Ranganath</a:t>
            </a:r>
            <a:r>
              <a:rPr lang="en-US" sz="4000" dirty="0">
                <a:solidFill>
                  <a:srgbClr val="000000"/>
                </a:solidFill>
                <a:latin typeface="Times New Roman" panose="02020603050405020304" pitchFamily="18" charset="0"/>
              </a:rPr>
              <a:t>, C., &amp; </a:t>
            </a:r>
            <a:r>
              <a:rPr lang="en-US" sz="4000" dirty="0" err="1">
                <a:solidFill>
                  <a:srgbClr val="000000"/>
                </a:solidFill>
                <a:latin typeface="Times New Roman" panose="02020603050405020304" pitchFamily="18" charset="0"/>
              </a:rPr>
              <a:t>Blumenfeld</a:t>
            </a:r>
            <a:r>
              <a:rPr lang="en-US" sz="4000" dirty="0">
                <a:solidFill>
                  <a:srgbClr val="000000"/>
                </a:solidFill>
                <a:latin typeface="Times New Roman" panose="02020603050405020304" pitchFamily="18" charset="0"/>
              </a:rPr>
              <a:t>, R. S. (2005). Doubts about double dissociations between short-</a:t>
            </a:r>
            <a:endParaRPr lang="en-US" sz="4000" dirty="0"/>
          </a:p>
          <a:p>
            <a:pPr indent="457200"/>
            <a:r>
              <a:rPr lang="en-US" sz="4000" dirty="0">
                <a:solidFill>
                  <a:srgbClr val="000000"/>
                </a:solidFill>
                <a:latin typeface="Times New Roman" panose="02020603050405020304" pitchFamily="18" charset="0"/>
              </a:rPr>
              <a:t>and long-term memory. </a:t>
            </a:r>
            <a:r>
              <a:rPr lang="en-US" sz="4000" i="1" dirty="0">
                <a:solidFill>
                  <a:srgbClr val="000000"/>
                </a:solidFill>
                <a:latin typeface="Times New Roman" panose="02020603050405020304" pitchFamily="18" charset="0"/>
              </a:rPr>
              <a:t>Trends in Cognitive Science</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9</a:t>
            </a:r>
            <a:r>
              <a:rPr lang="en-US" sz="4000" dirty="0">
                <a:solidFill>
                  <a:srgbClr val="000000"/>
                </a:solidFill>
                <a:latin typeface="Times New Roman" panose="02020603050405020304" pitchFamily="18" charset="0"/>
              </a:rPr>
              <a:t>, 374-380.</a:t>
            </a:r>
            <a:endParaRPr lang="en-US" sz="4000" dirty="0"/>
          </a:p>
          <a:p>
            <a:pPr indent="457200"/>
            <a:r>
              <a:rPr lang="en-US" sz="4000" dirty="0">
                <a:solidFill>
                  <a:srgbClr val="000000"/>
                </a:solidFill>
                <a:latin typeface="Times New Roman" panose="02020603050405020304" pitchFamily="18" charset="0"/>
              </a:rPr>
              <a:t>doi:10.1016/j.tics.2005.06.009</a:t>
            </a:r>
            <a:endParaRPr lang="en-US" sz="4000" dirty="0"/>
          </a:p>
          <a:p>
            <a:r>
              <a:rPr lang="en-US" sz="4000" dirty="0">
                <a:solidFill>
                  <a:srgbClr val="000000"/>
                </a:solidFill>
                <a:latin typeface="Times New Roman" panose="02020603050405020304" pitchFamily="18" charset="0"/>
              </a:rPr>
              <a:t>Rock, P. I., </a:t>
            </a:r>
            <a:r>
              <a:rPr lang="en-US" sz="4000" dirty="0" err="1">
                <a:solidFill>
                  <a:srgbClr val="000000"/>
                </a:solidFill>
                <a:latin typeface="Times New Roman" panose="02020603050405020304" pitchFamily="18" charset="0"/>
              </a:rPr>
              <a:t>Roiser</a:t>
            </a:r>
            <a:r>
              <a:rPr lang="en-US" sz="4000" dirty="0">
                <a:solidFill>
                  <a:srgbClr val="000000"/>
                </a:solidFill>
                <a:latin typeface="Times New Roman" panose="02020603050405020304" pitchFamily="18" charset="0"/>
              </a:rPr>
              <a:t>, J. P., Riedel, W. J., &amp; Blackwell, A. D. (2014). Cognitive impairment in</a:t>
            </a:r>
            <a:endParaRPr lang="en-US" sz="4000" dirty="0"/>
          </a:p>
          <a:p>
            <a:pPr indent="457200"/>
            <a:r>
              <a:rPr lang="en-US" sz="4000" dirty="0">
                <a:solidFill>
                  <a:srgbClr val="000000"/>
                </a:solidFill>
                <a:latin typeface="Times New Roman" panose="02020603050405020304" pitchFamily="18" charset="0"/>
              </a:rPr>
              <a:t>depression: A systematic review and meta-analysis. </a:t>
            </a:r>
            <a:r>
              <a:rPr lang="en-US" sz="4000" i="1" dirty="0">
                <a:solidFill>
                  <a:srgbClr val="000000"/>
                </a:solidFill>
                <a:latin typeface="Times New Roman" panose="02020603050405020304" pitchFamily="18" charset="0"/>
              </a:rPr>
              <a:t>Psychological Medicine</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44</a:t>
            </a:r>
            <a:r>
              <a:rPr lang="en-US" sz="4000" dirty="0">
                <a:solidFill>
                  <a:srgbClr val="000000"/>
                </a:solidFill>
                <a:latin typeface="Times New Roman" panose="02020603050405020304" pitchFamily="18" charset="0"/>
              </a:rPr>
              <a:t>,</a:t>
            </a:r>
            <a:endParaRPr lang="en-US" sz="4000" dirty="0"/>
          </a:p>
          <a:p>
            <a:pPr indent="457200"/>
            <a:r>
              <a:rPr lang="en-US" sz="4000" dirty="0">
                <a:solidFill>
                  <a:srgbClr val="000000"/>
                </a:solidFill>
                <a:latin typeface="Times New Roman" panose="02020603050405020304" pitchFamily="18" charset="0"/>
              </a:rPr>
              <a:t>2029-2040. doi:10.1017/S0033291713002535</a:t>
            </a:r>
            <a:endParaRPr lang="en-US" sz="4000" dirty="0"/>
          </a:p>
          <a:p>
            <a:r>
              <a:rPr lang="en-US" sz="4000" dirty="0" err="1">
                <a:solidFill>
                  <a:srgbClr val="000000"/>
                </a:solidFill>
                <a:latin typeface="Times New Roman" panose="02020603050405020304" pitchFamily="18" charset="0"/>
              </a:rPr>
              <a:t>Sakaki</a:t>
            </a:r>
            <a:r>
              <a:rPr lang="en-US" sz="4000" dirty="0">
                <a:solidFill>
                  <a:srgbClr val="000000"/>
                </a:solidFill>
                <a:latin typeface="Times New Roman" panose="02020603050405020304" pitchFamily="18" charset="0"/>
              </a:rPr>
              <a:t>, M., Fryer, K., &amp; Mather, M. (2014). Emotion strengthens high-priority memory traces</a:t>
            </a:r>
            <a:endParaRPr lang="en-US" sz="4000" dirty="0"/>
          </a:p>
          <a:p>
            <a:pPr indent="457200"/>
            <a:r>
              <a:rPr lang="en-US" sz="4000" dirty="0">
                <a:solidFill>
                  <a:srgbClr val="000000"/>
                </a:solidFill>
                <a:latin typeface="Times New Roman" panose="02020603050405020304" pitchFamily="18" charset="0"/>
              </a:rPr>
              <a:t>but weakens low-priority memory traces. </a:t>
            </a:r>
            <a:r>
              <a:rPr lang="en-US" sz="4000" i="1" dirty="0">
                <a:solidFill>
                  <a:srgbClr val="000000"/>
                </a:solidFill>
                <a:latin typeface="Times New Roman" panose="02020603050405020304" pitchFamily="18" charset="0"/>
              </a:rPr>
              <a:t>Psychological Science</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25</a:t>
            </a:r>
            <a:r>
              <a:rPr lang="en-US" sz="4000" dirty="0">
                <a:solidFill>
                  <a:srgbClr val="000000"/>
                </a:solidFill>
                <a:latin typeface="Times New Roman" panose="02020603050405020304" pitchFamily="18" charset="0"/>
              </a:rPr>
              <a:t>, 387-395.</a:t>
            </a:r>
            <a:endParaRPr lang="en-US" sz="4000" dirty="0"/>
          </a:p>
          <a:p>
            <a:pPr indent="457200"/>
            <a:r>
              <a:rPr lang="en-US" sz="4000" dirty="0">
                <a:solidFill>
                  <a:srgbClr val="000000"/>
                </a:solidFill>
                <a:latin typeface="Times New Roman" panose="02020603050405020304" pitchFamily="18" charset="0"/>
              </a:rPr>
              <a:t>doi:10.1177/0956797613504784</a:t>
            </a:r>
            <a:endParaRPr lang="en-US" sz="4000" dirty="0"/>
          </a:p>
          <a:p>
            <a:r>
              <a:rPr lang="en-US" sz="4000" dirty="0" err="1">
                <a:solidFill>
                  <a:srgbClr val="000000"/>
                </a:solidFill>
                <a:latin typeface="Times New Roman" panose="02020603050405020304" pitchFamily="18" charset="0"/>
              </a:rPr>
              <a:t>Schweizer</a:t>
            </a:r>
            <a:r>
              <a:rPr lang="en-US" sz="4000" dirty="0">
                <a:solidFill>
                  <a:srgbClr val="000000"/>
                </a:solidFill>
                <a:latin typeface="Times New Roman" panose="02020603050405020304" pitchFamily="18" charset="0"/>
              </a:rPr>
              <a:t>, S., &amp; </a:t>
            </a:r>
            <a:r>
              <a:rPr lang="en-US" sz="4000" dirty="0" err="1">
                <a:solidFill>
                  <a:srgbClr val="000000"/>
                </a:solidFill>
                <a:latin typeface="Times New Roman" panose="02020603050405020304" pitchFamily="18" charset="0"/>
              </a:rPr>
              <a:t>Dalgleish</a:t>
            </a:r>
            <a:r>
              <a:rPr lang="en-US" sz="4000" dirty="0">
                <a:solidFill>
                  <a:srgbClr val="000000"/>
                </a:solidFill>
                <a:latin typeface="Times New Roman" panose="02020603050405020304" pitchFamily="18" charset="0"/>
              </a:rPr>
              <a:t>, T. (2011). Emotional working memory capacity in posttraumatic</a:t>
            </a:r>
            <a:endParaRPr lang="en-US" sz="4000" dirty="0"/>
          </a:p>
          <a:p>
            <a:pPr indent="457200"/>
            <a:r>
              <a:rPr lang="en-US" sz="4000" dirty="0">
                <a:solidFill>
                  <a:srgbClr val="000000"/>
                </a:solidFill>
                <a:latin typeface="Times New Roman" panose="02020603050405020304" pitchFamily="18" charset="0"/>
              </a:rPr>
              <a:t>stress disorder (PTSD). </a:t>
            </a:r>
            <a:r>
              <a:rPr lang="en-US" sz="4000" i="1" dirty="0" err="1">
                <a:solidFill>
                  <a:srgbClr val="000000"/>
                </a:solidFill>
                <a:latin typeface="Times New Roman" panose="02020603050405020304" pitchFamily="18" charset="0"/>
              </a:rPr>
              <a:t>Behaviour</a:t>
            </a:r>
            <a:r>
              <a:rPr lang="en-US" sz="4000" i="1" dirty="0">
                <a:solidFill>
                  <a:srgbClr val="000000"/>
                </a:solidFill>
                <a:latin typeface="Times New Roman" panose="02020603050405020304" pitchFamily="18" charset="0"/>
              </a:rPr>
              <a:t> Research and Therapy</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49</a:t>
            </a:r>
            <a:r>
              <a:rPr lang="en-US" sz="4000" dirty="0">
                <a:solidFill>
                  <a:srgbClr val="000000"/>
                </a:solidFill>
                <a:latin typeface="Times New Roman" panose="02020603050405020304" pitchFamily="18" charset="0"/>
              </a:rPr>
              <a:t>, 498-504.</a:t>
            </a:r>
            <a:endParaRPr lang="en-US" sz="4000" dirty="0"/>
          </a:p>
          <a:p>
            <a:pPr indent="457200"/>
            <a:r>
              <a:rPr lang="en-US" sz="4000" dirty="0">
                <a:solidFill>
                  <a:srgbClr val="000000"/>
                </a:solidFill>
                <a:latin typeface="Times New Roman" panose="02020603050405020304" pitchFamily="18" charset="0"/>
              </a:rPr>
              <a:t>doi:10.1016/j.brat.2011.05.007</a:t>
            </a:r>
            <a:endParaRPr lang="en-US" sz="4000" dirty="0"/>
          </a:p>
          <a:p>
            <a:r>
              <a:rPr lang="en-US" sz="4000" dirty="0" err="1">
                <a:solidFill>
                  <a:srgbClr val="000000"/>
                </a:solidFill>
                <a:latin typeface="Times New Roman" panose="02020603050405020304" pitchFamily="18" charset="0"/>
              </a:rPr>
              <a:t>Spachtholz</a:t>
            </a:r>
            <a:r>
              <a:rPr lang="en-US" sz="4000" dirty="0">
                <a:solidFill>
                  <a:srgbClr val="000000"/>
                </a:solidFill>
                <a:latin typeface="Times New Roman" panose="02020603050405020304" pitchFamily="18" charset="0"/>
              </a:rPr>
              <a:t>, P., </a:t>
            </a:r>
            <a:r>
              <a:rPr lang="en-US" sz="4000" dirty="0" err="1">
                <a:solidFill>
                  <a:srgbClr val="000000"/>
                </a:solidFill>
                <a:latin typeface="Times New Roman" panose="02020603050405020304" pitchFamily="18" charset="0"/>
              </a:rPr>
              <a:t>Kuhbandner</a:t>
            </a:r>
            <a:r>
              <a:rPr lang="en-US" sz="4000" dirty="0">
                <a:solidFill>
                  <a:srgbClr val="000000"/>
                </a:solidFill>
                <a:latin typeface="Times New Roman" panose="02020603050405020304" pitchFamily="18" charset="0"/>
              </a:rPr>
              <a:t>, C., &amp; </a:t>
            </a:r>
            <a:r>
              <a:rPr lang="en-US" sz="4000" dirty="0" err="1">
                <a:solidFill>
                  <a:srgbClr val="000000"/>
                </a:solidFill>
                <a:latin typeface="Times New Roman" panose="02020603050405020304" pitchFamily="18" charset="0"/>
              </a:rPr>
              <a:t>Pekrun</a:t>
            </a:r>
            <a:r>
              <a:rPr lang="en-US" sz="4000" dirty="0">
                <a:solidFill>
                  <a:srgbClr val="000000"/>
                </a:solidFill>
                <a:latin typeface="Times New Roman" panose="02020603050405020304" pitchFamily="18" charset="0"/>
              </a:rPr>
              <a:t>, R. (2014). Negative affect improves the quality of</a:t>
            </a:r>
            <a:endParaRPr lang="en-US" sz="4000" dirty="0"/>
          </a:p>
          <a:p>
            <a:pPr indent="457200"/>
            <a:r>
              <a:rPr lang="en-US" sz="4000" dirty="0">
                <a:solidFill>
                  <a:srgbClr val="000000"/>
                </a:solidFill>
                <a:latin typeface="Times New Roman" panose="02020603050405020304" pitchFamily="18" charset="0"/>
              </a:rPr>
              <a:t>memories: Trading capacity for precision in sensory and working memory. </a:t>
            </a:r>
            <a:r>
              <a:rPr lang="en-US" sz="4000" i="1" dirty="0">
                <a:solidFill>
                  <a:srgbClr val="000000"/>
                </a:solidFill>
                <a:latin typeface="Times New Roman" panose="02020603050405020304" pitchFamily="18" charset="0"/>
              </a:rPr>
              <a:t>Journal of</a:t>
            </a:r>
            <a:endParaRPr lang="en-US" sz="4000" dirty="0"/>
          </a:p>
          <a:p>
            <a:pPr indent="457200"/>
            <a:r>
              <a:rPr lang="en-US" sz="4000" i="1" dirty="0">
                <a:solidFill>
                  <a:srgbClr val="000000"/>
                </a:solidFill>
                <a:latin typeface="Times New Roman" panose="02020603050405020304" pitchFamily="18" charset="0"/>
              </a:rPr>
              <a:t>Experimental Psychology</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143</a:t>
            </a:r>
            <a:r>
              <a:rPr lang="en-US" sz="4000" dirty="0">
                <a:solidFill>
                  <a:srgbClr val="000000"/>
                </a:solidFill>
                <a:latin typeface="Times New Roman" panose="02020603050405020304" pitchFamily="18" charset="0"/>
              </a:rPr>
              <a:t>, 1450-1456. doi:10.1037/xge0000012</a:t>
            </a:r>
            <a:endParaRPr lang="en-US" sz="4000" dirty="0"/>
          </a:p>
          <a:p>
            <a:r>
              <a:rPr lang="en-US" sz="4000" dirty="0">
                <a:solidFill>
                  <a:srgbClr val="000000"/>
                </a:solidFill>
                <a:latin typeface="Times New Roman" panose="02020603050405020304" pitchFamily="18" charset="0"/>
              </a:rPr>
              <a:t>Stevenson, R. A., </a:t>
            </a:r>
            <a:r>
              <a:rPr lang="en-US" sz="4000" dirty="0" err="1">
                <a:solidFill>
                  <a:srgbClr val="000000"/>
                </a:solidFill>
                <a:latin typeface="Times New Roman" panose="02020603050405020304" pitchFamily="18" charset="0"/>
              </a:rPr>
              <a:t>Mikels</a:t>
            </a:r>
            <a:r>
              <a:rPr lang="en-US" sz="4000" dirty="0">
                <a:solidFill>
                  <a:srgbClr val="000000"/>
                </a:solidFill>
                <a:latin typeface="Times New Roman" panose="02020603050405020304" pitchFamily="18" charset="0"/>
              </a:rPr>
              <a:t>, J. A., &amp; James, T. W. (2007). Characterization of the Affective Norms</a:t>
            </a:r>
            <a:endParaRPr lang="en-US" sz="4000" dirty="0"/>
          </a:p>
          <a:p>
            <a:pPr indent="457200"/>
            <a:r>
              <a:rPr lang="en-US" sz="4000" dirty="0">
                <a:solidFill>
                  <a:srgbClr val="000000"/>
                </a:solidFill>
                <a:latin typeface="Times New Roman" panose="02020603050405020304" pitchFamily="18" charset="0"/>
              </a:rPr>
              <a:t>for English Words by discrete emotional categories. </a:t>
            </a:r>
            <a:r>
              <a:rPr lang="en-US" sz="4000" i="1" dirty="0">
                <a:solidFill>
                  <a:srgbClr val="000000"/>
                </a:solidFill>
                <a:latin typeface="Times New Roman" panose="02020603050405020304" pitchFamily="18" charset="0"/>
              </a:rPr>
              <a:t>Behavior Research Methods</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39</a:t>
            </a:r>
            <a:r>
              <a:rPr lang="en-US" sz="4000" dirty="0">
                <a:solidFill>
                  <a:srgbClr val="000000"/>
                </a:solidFill>
                <a:latin typeface="Times New Roman" panose="02020603050405020304" pitchFamily="18" charset="0"/>
              </a:rPr>
              <a:t>,</a:t>
            </a:r>
            <a:endParaRPr lang="en-US" sz="4000" dirty="0"/>
          </a:p>
          <a:p>
            <a:pPr indent="457200"/>
            <a:r>
              <a:rPr lang="en-US" sz="4000" dirty="0">
                <a:solidFill>
                  <a:srgbClr val="000000"/>
                </a:solidFill>
                <a:latin typeface="Times New Roman" panose="02020603050405020304" pitchFamily="18" charset="0"/>
              </a:rPr>
              <a:t>1020-1024. doi:10.3758/BF03192999</a:t>
            </a:r>
            <a:endParaRPr lang="en-US" sz="4000" dirty="0"/>
          </a:p>
          <a:p>
            <a:r>
              <a:rPr lang="en-US" sz="4000" dirty="0" err="1">
                <a:solidFill>
                  <a:srgbClr val="000000"/>
                </a:solidFill>
                <a:latin typeface="Times New Roman" panose="02020603050405020304" pitchFamily="18" charset="0"/>
              </a:rPr>
              <a:t>Storbeck</a:t>
            </a:r>
            <a:r>
              <a:rPr lang="en-US" sz="4000" dirty="0">
                <a:solidFill>
                  <a:srgbClr val="000000"/>
                </a:solidFill>
                <a:latin typeface="Times New Roman" panose="02020603050405020304" pitchFamily="18" charset="0"/>
              </a:rPr>
              <a:t>, J., Davidson, N. A., Dahl, C. F., Blass, S., &amp; Yung, E. (2015). Emotion, working</a:t>
            </a:r>
            <a:endParaRPr lang="en-US" sz="4000" dirty="0"/>
          </a:p>
          <a:p>
            <a:pPr indent="457200"/>
            <a:r>
              <a:rPr lang="en-US" sz="4000" dirty="0">
                <a:solidFill>
                  <a:srgbClr val="000000"/>
                </a:solidFill>
                <a:latin typeface="Times New Roman" panose="02020603050405020304" pitchFamily="18" charset="0"/>
              </a:rPr>
              <a:t>memory task demands and individual differences predict behavior, cognitive effort and</a:t>
            </a:r>
            <a:endParaRPr lang="en-US" sz="4000" dirty="0"/>
          </a:p>
          <a:p>
            <a:pPr indent="457200"/>
            <a:r>
              <a:rPr lang="en-US" sz="4000" dirty="0">
                <a:solidFill>
                  <a:srgbClr val="000000"/>
                </a:solidFill>
                <a:latin typeface="Times New Roman" panose="02020603050405020304" pitchFamily="18" charset="0"/>
              </a:rPr>
              <a:t>negative affect. </a:t>
            </a:r>
            <a:r>
              <a:rPr lang="en-US" sz="4000" i="1" dirty="0">
                <a:solidFill>
                  <a:srgbClr val="000000"/>
                </a:solidFill>
                <a:latin typeface="Times New Roman" panose="02020603050405020304" pitchFamily="18" charset="0"/>
              </a:rPr>
              <a:t>Cognition and Emotion</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29</a:t>
            </a:r>
            <a:r>
              <a:rPr lang="en-US" sz="4000" dirty="0">
                <a:solidFill>
                  <a:srgbClr val="000000"/>
                </a:solidFill>
                <a:latin typeface="Times New Roman" panose="02020603050405020304" pitchFamily="18" charset="0"/>
              </a:rPr>
              <a:t>, 95-117. doi:10.1080/02699931.2014.904222</a:t>
            </a:r>
            <a:endParaRPr lang="en-US" sz="4000" dirty="0"/>
          </a:p>
          <a:p>
            <a:r>
              <a:rPr lang="en-US" sz="4000" dirty="0" err="1">
                <a:solidFill>
                  <a:srgbClr val="000000"/>
                </a:solidFill>
                <a:latin typeface="Times New Roman" panose="02020603050405020304" pitchFamily="18" charset="0"/>
              </a:rPr>
              <a:t>Storbeck</a:t>
            </a:r>
            <a:r>
              <a:rPr lang="en-US" sz="4000" dirty="0">
                <a:solidFill>
                  <a:srgbClr val="000000"/>
                </a:solidFill>
                <a:latin typeface="Times New Roman" panose="02020603050405020304" pitchFamily="18" charset="0"/>
              </a:rPr>
              <a:t>, J., &amp; Watson, P. (2014). Verbal makes it positive, spatial makes it negative: Working</a:t>
            </a:r>
            <a:endParaRPr lang="en-US" sz="4000" dirty="0"/>
          </a:p>
          <a:p>
            <a:pPr indent="457200"/>
            <a:r>
              <a:rPr lang="en-US" sz="4000" dirty="0">
                <a:solidFill>
                  <a:srgbClr val="000000"/>
                </a:solidFill>
                <a:latin typeface="Times New Roman" panose="02020603050405020304" pitchFamily="18" charset="0"/>
              </a:rPr>
              <a:t>memory biases judgments, attention, and moods. </a:t>
            </a:r>
            <a:r>
              <a:rPr lang="en-US" sz="4000" i="1" dirty="0">
                <a:solidFill>
                  <a:srgbClr val="000000"/>
                </a:solidFill>
                <a:latin typeface="Times New Roman" panose="02020603050405020304" pitchFamily="18" charset="0"/>
              </a:rPr>
              <a:t>Emotion</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14</a:t>
            </a:r>
            <a:r>
              <a:rPr lang="en-US" sz="4000" dirty="0">
                <a:solidFill>
                  <a:srgbClr val="000000"/>
                </a:solidFill>
                <a:latin typeface="Times New Roman" panose="02020603050405020304" pitchFamily="18" charset="0"/>
              </a:rPr>
              <a:t>, 1072-1086.</a:t>
            </a:r>
            <a:endParaRPr lang="en-US" sz="4000" dirty="0"/>
          </a:p>
          <a:p>
            <a:pPr indent="457200"/>
            <a:r>
              <a:rPr lang="en-US" sz="4000" dirty="0">
                <a:solidFill>
                  <a:srgbClr val="000000"/>
                </a:solidFill>
                <a:latin typeface="Times New Roman" panose="02020603050405020304" pitchFamily="18" charset="0"/>
              </a:rPr>
              <a:t>doi:10.1037/a0037327</a:t>
            </a:r>
            <a:endParaRPr lang="en-US" sz="4000" dirty="0"/>
          </a:p>
          <a:p>
            <a:r>
              <a:rPr lang="en-US" sz="4000" dirty="0" err="1">
                <a:solidFill>
                  <a:srgbClr val="000000"/>
                </a:solidFill>
                <a:latin typeface="Times New Roman" panose="02020603050405020304" pitchFamily="18" charset="0"/>
              </a:rPr>
              <a:t>Talarico</a:t>
            </a:r>
            <a:r>
              <a:rPr lang="en-US" sz="4000" dirty="0">
                <a:solidFill>
                  <a:srgbClr val="000000"/>
                </a:solidFill>
                <a:latin typeface="Times New Roman" panose="02020603050405020304" pitchFamily="18" charset="0"/>
              </a:rPr>
              <a:t>, J. M., Berntsen, D., &amp; Rubin, D. C. (2009). Positive emotions enhance recall of</a:t>
            </a:r>
            <a:endParaRPr lang="en-US" sz="4000" dirty="0"/>
          </a:p>
          <a:p>
            <a:pPr indent="457200"/>
            <a:r>
              <a:rPr lang="en-US" sz="4000" dirty="0">
                <a:solidFill>
                  <a:srgbClr val="000000"/>
                </a:solidFill>
                <a:latin typeface="Times New Roman" panose="02020603050405020304" pitchFamily="18" charset="0"/>
              </a:rPr>
              <a:t>peripheral details. </a:t>
            </a:r>
            <a:r>
              <a:rPr lang="en-US" sz="4000" i="1" dirty="0">
                <a:solidFill>
                  <a:srgbClr val="000000"/>
                </a:solidFill>
                <a:latin typeface="Times New Roman" panose="02020603050405020304" pitchFamily="18" charset="0"/>
              </a:rPr>
              <a:t>Cognition and Emotion</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23</a:t>
            </a:r>
            <a:r>
              <a:rPr lang="en-US" sz="4000" dirty="0">
                <a:solidFill>
                  <a:srgbClr val="000000"/>
                </a:solidFill>
                <a:latin typeface="Times New Roman" panose="02020603050405020304" pitchFamily="18" charset="0"/>
              </a:rPr>
              <a:t>, 380-398.</a:t>
            </a:r>
            <a:endParaRPr lang="en-US" sz="4000" dirty="0"/>
          </a:p>
          <a:p>
            <a:pPr indent="457200"/>
            <a:r>
              <a:rPr lang="en-US" sz="4000" dirty="0">
                <a:solidFill>
                  <a:srgbClr val="000000"/>
                </a:solidFill>
                <a:latin typeface="Times New Roman" panose="02020603050405020304" pitchFamily="18" charset="0"/>
              </a:rPr>
              <a:t>doi:10.1080/02699930801993999</a:t>
            </a:r>
            <a:endParaRPr lang="en-US" sz="4000" dirty="0"/>
          </a:p>
          <a:p>
            <a:r>
              <a:rPr lang="en-US" sz="4000" dirty="0" err="1">
                <a:solidFill>
                  <a:srgbClr val="000000"/>
                </a:solidFill>
                <a:latin typeface="Times New Roman" panose="02020603050405020304" pitchFamily="18" charset="0"/>
              </a:rPr>
              <a:t>Velten</a:t>
            </a:r>
            <a:r>
              <a:rPr lang="en-US" sz="4000" dirty="0">
                <a:solidFill>
                  <a:srgbClr val="000000"/>
                </a:solidFill>
                <a:latin typeface="Times New Roman" panose="02020603050405020304" pitchFamily="18" charset="0"/>
              </a:rPr>
              <a:t>, E., Jr. (1968). A laboratory task for induction of mood states. </a:t>
            </a:r>
            <a:r>
              <a:rPr lang="en-US" sz="4000" i="1" dirty="0" err="1">
                <a:solidFill>
                  <a:srgbClr val="000000"/>
                </a:solidFill>
                <a:latin typeface="Times New Roman" panose="02020603050405020304" pitchFamily="18" charset="0"/>
              </a:rPr>
              <a:t>Behaviour</a:t>
            </a:r>
            <a:r>
              <a:rPr lang="en-US" sz="4000" i="1" dirty="0">
                <a:solidFill>
                  <a:srgbClr val="000000"/>
                </a:solidFill>
                <a:latin typeface="Times New Roman" panose="02020603050405020304" pitchFamily="18" charset="0"/>
              </a:rPr>
              <a:t> Research and</a:t>
            </a:r>
            <a:endParaRPr lang="en-US" sz="4000" dirty="0"/>
          </a:p>
          <a:p>
            <a:pPr indent="457200"/>
            <a:r>
              <a:rPr lang="en-US" sz="4000" i="1" dirty="0">
                <a:solidFill>
                  <a:srgbClr val="000000"/>
                </a:solidFill>
                <a:latin typeface="Times New Roman" panose="02020603050405020304" pitchFamily="18" charset="0"/>
              </a:rPr>
              <a:t>Therapy</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6</a:t>
            </a:r>
            <a:r>
              <a:rPr lang="en-US" sz="4000" dirty="0">
                <a:solidFill>
                  <a:srgbClr val="000000"/>
                </a:solidFill>
                <a:latin typeface="Times New Roman" panose="02020603050405020304" pitchFamily="18" charset="0"/>
              </a:rPr>
              <a:t>, 473-482. doi:10.1016/0005-7967(68)90028-4</a:t>
            </a:r>
            <a:endParaRPr lang="en-US" sz="4000" dirty="0"/>
          </a:p>
          <a:p>
            <a:r>
              <a:rPr lang="en-US" sz="4000" dirty="0" err="1">
                <a:solidFill>
                  <a:srgbClr val="000000"/>
                </a:solidFill>
                <a:latin typeface="Times New Roman" panose="02020603050405020304" pitchFamily="18" charset="0"/>
              </a:rPr>
              <a:t>Waring</a:t>
            </a:r>
            <a:r>
              <a:rPr lang="en-US" sz="4000" dirty="0">
                <a:solidFill>
                  <a:srgbClr val="000000"/>
                </a:solidFill>
                <a:latin typeface="Times New Roman" panose="02020603050405020304" pitchFamily="18" charset="0"/>
              </a:rPr>
              <a:t>, J. D., &amp; </a:t>
            </a:r>
            <a:r>
              <a:rPr lang="en-US" sz="4000" dirty="0" err="1">
                <a:solidFill>
                  <a:srgbClr val="000000"/>
                </a:solidFill>
                <a:latin typeface="Times New Roman" panose="02020603050405020304" pitchFamily="18" charset="0"/>
              </a:rPr>
              <a:t>Kensinger</a:t>
            </a:r>
            <a:r>
              <a:rPr lang="en-US" sz="4000" dirty="0">
                <a:solidFill>
                  <a:srgbClr val="000000"/>
                </a:solidFill>
                <a:latin typeface="Times New Roman" panose="02020603050405020304" pitchFamily="18" charset="0"/>
              </a:rPr>
              <a:t>, E. A. (2011). How emotion leads to selective memory:</a:t>
            </a:r>
            <a:endParaRPr lang="en-US" sz="4000" dirty="0"/>
          </a:p>
          <a:p>
            <a:pPr indent="457200"/>
            <a:r>
              <a:rPr lang="en-US" sz="4000" dirty="0">
                <a:solidFill>
                  <a:srgbClr val="000000"/>
                </a:solidFill>
                <a:latin typeface="Times New Roman" panose="02020603050405020304" pitchFamily="18" charset="0"/>
              </a:rPr>
              <a:t>Neuroimaging evidence. </a:t>
            </a:r>
            <a:r>
              <a:rPr lang="en-US" sz="4000" i="1" dirty="0" err="1">
                <a:solidFill>
                  <a:srgbClr val="000000"/>
                </a:solidFill>
                <a:latin typeface="Times New Roman" panose="02020603050405020304" pitchFamily="18" charset="0"/>
              </a:rPr>
              <a:t>Neuropsychologia</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49</a:t>
            </a:r>
            <a:r>
              <a:rPr lang="en-US" sz="4000" dirty="0">
                <a:solidFill>
                  <a:srgbClr val="000000"/>
                </a:solidFill>
                <a:latin typeface="Times New Roman" panose="02020603050405020304" pitchFamily="18" charset="0"/>
              </a:rPr>
              <a:t>, 1831-1842.</a:t>
            </a:r>
            <a:endParaRPr lang="en-US" sz="4000" dirty="0"/>
          </a:p>
          <a:p>
            <a:pPr indent="457200"/>
            <a:r>
              <a:rPr lang="en-US" sz="4000" dirty="0">
                <a:solidFill>
                  <a:srgbClr val="000000"/>
                </a:solidFill>
                <a:latin typeface="Times New Roman" panose="02020603050405020304" pitchFamily="18" charset="0"/>
              </a:rPr>
              <a:t>doi:10.1016/j.neuropsychologia.2011.03.007</a:t>
            </a:r>
            <a:endParaRPr lang="en-US" sz="4000" dirty="0"/>
          </a:p>
          <a:p>
            <a:r>
              <a:rPr lang="en-US" sz="4000" dirty="0">
                <a:solidFill>
                  <a:srgbClr val="000000"/>
                </a:solidFill>
                <a:latin typeface="Times New Roman" panose="02020603050405020304" pitchFamily="18" charset="0"/>
              </a:rPr>
              <a:t>Yang, H., Yang, S., &amp; </a:t>
            </a:r>
            <a:r>
              <a:rPr lang="en-US" sz="4000" dirty="0" err="1">
                <a:solidFill>
                  <a:srgbClr val="000000"/>
                </a:solidFill>
                <a:latin typeface="Times New Roman" panose="02020603050405020304" pitchFamily="18" charset="0"/>
              </a:rPr>
              <a:t>Isen</a:t>
            </a:r>
            <a:r>
              <a:rPr lang="en-US" sz="4000" dirty="0">
                <a:solidFill>
                  <a:srgbClr val="000000"/>
                </a:solidFill>
                <a:latin typeface="Times New Roman" panose="02020603050405020304" pitchFamily="18" charset="0"/>
              </a:rPr>
              <a:t>, A. M. (2013). Positive affect improves working memory:</a:t>
            </a:r>
            <a:endParaRPr lang="en-US" sz="4000" dirty="0"/>
          </a:p>
          <a:p>
            <a:pPr indent="457200"/>
            <a:r>
              <a:rPr lang="en-US" sz="4000" dirty="0">
                <a:solidFill>
                  <a:srgbClr val="000000"/>
                </a:solidFill>
                <a:latin typeface="Times New Roman" panose="02020603050405020304" pitchFamily="18" charset="0"/>
              </a:rPr>
              <a:t>Implications for controlled cognitive processing. </a:t>
            </a:r>
            <a:r>
              <a:rPr lang="en-US" sz="4000" i="1" dirty="0">
                <a:solidFill>
                  <a:srgbClr val="000000"/>
                </a:solidFill>
                <a:latin typeface="Times New Roman" panose="02020603050405020304" pitchFamily="18" charset="0"/>
              </a:rPr>
              <a:t>Cognition and Emotion</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27</a:t>
            </a:r>
            <a:r>
              <a:rPr lang="en-US" sz="4000" dirty="0">
                <a:solidFill>
                  <a:srgbClr val="000000"/>
                </a:solidFill>
                <a:latin typeface="Times New Roman" panose="02020603050405020304" pitchFamily="18" charset="0"/>
              </a:rPr>
              <a:t>, 474-482.</a:t>
            </a:r>
            <a:endParaRPr lang="en-US" sz="4000" dirty="0"/>
          </a:p>
          <a:p>
            <a:pPr indent="457200"/>
            <a:r>
              <a:rPr lang="en-US" sz="4000" dirty="0">
                <a:solidFill>
                  <a:srgbClr val="000000"/>
                </a:solidFill>
                <a:latin typeface="Times New Roman" panose="02020603050405020304" pitchFamily="18" charset="0"/>
              </a:rPr>
              <a:t>doi:10.1080/02699931.2012.713325</a:t>
            </a:r>
            <a:endParaRPr lang="en-US" sz="4000" dirty="0"/>
          </a:p>
          <a:p>
            <a:r>
              <a:rPr lang="en-US" sz="4000" dirty="0">
                <a:solidFill>
                  <a:srgbClr val="000000"/>
                </a:solidFill>
                <a:latin typeface="Times New Roman" panose="02020603050405020304" pitchFamily="18" charset="0"/>
              </a:rPr>
              <a:t>Zhang, J-N, </a:t>
            </a:r>
            <a:r>
              <a:rPr lang="en-US" sz="4000" dirty="0" err="1">
                <a:solidFill>
                  <a:srgbClr val="000000"/>
                </a:solidFill>
                <a:latin typeface="Times New Roman" panose="02020603050405020304" pitchFamily="18" charset="0"/>
              </a:rPr>
              <a:t>Xiong</a:t>
            </a:r>
            <a:r>
              <a:rPr lang="en-US" sz="4000" dirty="0">
                <a:solidFill>
                  <a:srgbClr val="000000"/>
                </a:solidFill>
                <a:latin typeface="Times New Roman" panose="02020603050405020304" pitchFamily="18" charset="0"/>
              </a:rPr>
              <a:t>, K-L, </a:t>
            </a:r>
            <a:r>
              <a:rPr lang="en-US" sz="4000" dirty="0" err="1">
                <a:solidFill>
                  <a:srgbClr val="000000"/>
                </a:solidFill>
                <a:latin typeface="Times New Roman" panose="02020603050405020304" pitchFamily="18" charset="0"/>
              </a:rPr>
              <a:t>Qiu</a:t>
            </a:r>
            <a:r>
              <a:rPr lang="en-US" sz="4000" dirty="0">
                <a:solidFill>
                  <a:srgbClr val="000000"/>
                </a:solidFill>
                <a:latin typeface="Times New Roman" panose="02020603050405020304" pitchFamily="18" charset="0"/>
              </a:rPr>
              <a:t>, M-G, Zhang, Y, </a:t>
            </a:r>
            <a:r>
              <a:rPr lang="en-US" sz="4000" dirty="0" err="1">
                <a:solidFill>
                  <a:srgbClr val="000000"/>
                </a:solidFill>
                <a:latin typeface="Times New Roman" panose="02020603050405020304" pitchFamily="18" charset="0"/>
              </a:rPr>
              <a:t>Xie</a:t>
            </a:r>
            <a:r>
              <a:rPr lang="en-US" sz="4000" dirty="0">
                <a:solidFill>
                  <a:srgbClr val="000000"/>
                </a:solidFill>
                <a:latin typeface="Times New Roman" panose="02020603050405020304" pitchFamily="18" charset="0"/>
              </a:rPr>
              <a:t>, B., Wang, J.,…Zhang, J-J. (2013). Negative</a:t>
            </a:r>
            <a:endParaRPr lang="en-US" sz="4000" dirty="0"/>
          </a:p>
          <a:p>
            <a:pPr indent="457200"/>
            <a:r>
              <a:rPr lang="en-US" sz="4000" dirty="0">
                <a:solidFill>
                  <a:srgbClr val="000000"/>
                </a:solidFill>
                <a:latin typeface="Times New Roman" panose="02020603050405020304" pitchFamily="18" charset="0"/>
              </a:rPr>
              <a:t>emotional distraction on neural circuits for working memory in patients </a:t>
            </a:r>
            <a:r>
              <a:rPr lang="en-US" sz="4000" dirty="0" smtClean="0">
                <a:solidFill>
                  <a:srgbClr val="000000"/>
                </a:solidFill>
                <a:latin typeface="Times New Roman" panose="02020603050405020304" pitchFamily="18" charset="0"/>
              </a:rPr>
              <a:t>with</a:t>
            </a:r>
            <a:r>
              <a:rPr lang="en-US" sz="4000" dirty="0" smtClean="0"/>
              <a:t/>
            </a:r>
            <a:br>
              <a:rPr lang="en-US" sz="4000" dirty="0" smtClean="0"/>
            </a:br>
            <a:r>
              <a:rPr lang="en-US" sz="4000" dirty="0" smtClean="0"/>
              <a:t>    </a:t>
            </a:r>
            <a:r>
              <a:rPr lang="en-US" sz="4000" dirty="0" smtClean="0">
                <a:solidFill>
                  <a:srgbClr val="000000"/>
                </a:solidFill>
                <a:latin typeface="Times New Roman" panose="02020603050405020304" pitchFamily="18" charset="0"/>
              </a:rPr>
              <a:t>posttraumatic </a:t>
            </a:r>
            <a:r>
              <a:rPr lang="en-US" sz="4000" dirty="0">
                <a:solidFill>
                  <a:srgbClr val="000000"/>
                </a:solidFill>
                <a:latin typeface="Times New Roman" panose="02020603050405020304" pitchFamily="18" charset="0"/>
              </a:rPr>
              <a:t>stress disorder. </a:t>
            </a:r>
            <a:r>
              <a:rPr lang="en-US" sz="4000" i="1" dirty="0">
                <a:solidFill>
                  <a:srgbClr val="000000"/>
                </a:solidFill>
                <a:latin typeface="Times New Roman" panose="02020603050405020304" pitchFamily="18" charset="0"/>
              </a:rPr>
              <a:t>Brain Research</a:t>
            </a:r>
            <a:r>
              <a:rPr lang="en-US" sz="4000" dirty="0">
                <a:solidFill>
                  <a:srgbClr val="000000"/>
                </a:solidFill>
                <a:latin typeface="Times New Roman" panose="02020603050405020304" pitchFamily="18" charset="0"/>
              </a:rPr>
              <a:t>, </a:t>
            </a:r>
            <a:r>
              <a:rPr lang="en-US" sz="4000" i="1" dirty="0">
                <a:solidFill>
                  <a:srgbClr val="000000"/>
                </a:solidFill>
                <a:latin typeface="Times New Roman" panose="02020603050405020304" pitchFamily="18" charset="0"/>
              </a:rPr>
              <a:t>1531</a:t>
            </a:r>
            <a:r>
              <a:rPr lang="en-US" sz="4000" dirty="0">
                <a:solidFill>
                  <a:srgbClr val="000000"/>
                </a:solidFill>
                <a:latin typeface="Times New Roman" panose="02020603050405020304" pitchFamily="18" charset="0"/>
              </a:rPr>
              <a:t>, 94-101</a:t>
            </a:r>
            <a:r>
              <a:rPr lang="en-US" sz="4000" dirty="0" smtClean="0">
                <a:solidFill>
                  <a:srgbClr val="000000"/>
                </a:solidFill>
                <a:latin typeface="Times New Roman" panose="02020603050405020304" pitchFamily="18" charset="0"/>
              </a:rPr>
              <a:t>.</a:t>
            </a:r>
            <a:endParaRPr lang="en-US" sz="4000" b="1" dirty="0">
              <a:solidFill>
                <a:prstClr val="white"/>
              </a:solidFill>
            </a:endParaRPr>
          </a:p>
        </p:txBody>
      </p:sp>
      <p:sp>
        <p:nvSpPr>
          <p:cNvPr id="5" name="TextBox 4"/>
          <p:cNvSpPr txBox="1"/>
          <p:nvPr/>
        </p:nvSpPr>
        <p:spPr>
          <a:xfrm>
            <a:off x="19776897" y="61185"/>
            <a:ext cx="4337406" cy="1209242"/>
          </a:xfrm>
          <a:prstGeom prst="rect">
            <a:avLst/>
          </a:prstGeom>
          <a:noFill/>
        </p:spPr>
        <p:txBody>
          <a:bodyPr wrap="none" rtlCol="0">
            <a:spAutoFit/>
          </a:bodyPr>
          <a:lstStyle/>
          <a:p>
            <a:r>
              <a:rPr lang="en-US" dirty="0" smtClean="0"/>
              <a:t>References</a:t>
            </a:r>
            <a:endParaRPr lang="en-US" dirty="0"/>
          </a:p>
        </p:txBody>
      </p:sp>
    </p:spTree>
    <p:extLst>
      <p:ext uri="{BB962C8B-B14F-4D97-AF65-F5344CB8AC3E}">
        <p14:creationId xmlns:p14="http://schemas.microsoft.com/office/powerpoint/2010/main" val="4076418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374</TotalTime>
  <Words>1599</Words>
  <Application>Microsoft Office PowerPoint</Application>
  <PresentationFormat>Custom</PresentationFormat>
  <Paragraphs>120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Dominic Tzimisces</dc:creator>
  <cp:lastModifiedBy>Dominic Tzimisces</cp:lastModifiedBy>
  <cp:revision>79</cp:revision>
  <dcterms:created xsi:type="dcterms:W3CDTF">2015-05-30T22:12:50Z</dcterms:created>
  <dcterms:modified xsi:type="dcterms:W3CDTF">2015-06-03T02:53:48Z</dcterms:modified>
</cp:coreProperties>
</file>